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8" r:id="rId1"/>
  </p:sldMasterIdLst>
  <p:notesMasterIdLst>
    <p:notesMasterId r:id="rId8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Lst>
  <p:sldSz cx="9144000" cy="5143500" type="screen16x9"/>
  <p:notesSz cx="6858000" cy="9144000"/>
  <p:embeddedFontLst>
    <p:embeddedFont>
      <p:font typeface="Inconsolata" panose="020B0604020202020204" charset="0"/>
      <p:regular r:id="rId87"/>
      <p:bold r:id="rId88"/>
    </p:embeddedFont>
    <p:embeddedFont>
      <p:font typeface="Roboto" panose="020B0604020202020204" charset="0"/>
      <p:regular r:id="rId89"/>
      <p:bold r:id="rId90"/>
      <p:italic r:id="rId91"/>
      <p:boldItalic r:id="rId92"/>
    </p:embeddedFont>
    <p:embeddedFont>
      <p:font typeface="Roboto Light" panose="020B0604020202020204" charset="0"/>
      <p:regular r:id="rId93"/>
      <p:bold r:id="rId94"/>
      <p:italic r:id="rId95"/>
      <p:boldItalic r:id="rId96"/>
    </p:embeddedFont>
    <p:embeddedFont>
      <p:font typeface="Roboto Medium" panose="020B0604020202020204" charset="0"/>
      <p:regular r:id="rId97"/>
      <p:bold r:id="rId98"/>
      <p:italic r:id="rId99"/>
      <p:boldItalic r:id="rId100"/>
    </p:embeddedFont>
    <p:embeddedFont>
      <p:font typeface="Roboto Mono" panose="020B0604020202020204" charset="0"/>
      <p:regular r:id="rId101"/>
      <p:bold r:id="rId102"/>
      <p:italic r:id="rId103"/>
      <p:boldItalic r:id="rId104"/>
    </p:embeddedFont>
    <p:embeddedFont>
      <p:font typeface="Roboto Mono Light" panose="020B0604020202020204" charset="0"/>
      <p:regular r:id="rId105"/>
      <p:bold r:id="rId106"/>
      <p:italic r:id="rId107"/>
      <p:boldItalic r:id="rId108"/>
    </p:embeddedFont>
    <p:embeddedFont>
      <p:font typeface="Roboto Thin" panose="020B0604020202020204" charset="0"/>
      <p:regular r:id="rId109"/>
      <p:bold r:id="rId110"/>
      <p:italic r:id="rId111"/>
      <p:boldItalic r:id="rId11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936">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675CA7D-D893-4B12-878C-924B40C036C8}">
  <a:tblStyle styleId="{9675CA7D-D893-4B12-878C-924B40C036C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42" d="100"/>
          <a:sy n="142" d="100"/>
        </p:scale>
        <p:origin x="714" y="126"/>
      </p:cViewPr>
      <p:guideLst>
        <p:guide pos="936"/>
        <p:guide orient="horz" pos="162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font" Target="fonts/font3.fntdata"/><Relationship Id="rId112" Type="http://schemas.openxmlformats.org/officeDocument/2006/relationships/font" Target="fonts/font26.fntdata"/><Relationship Id="rId16" Type="http://schemas.openxmlformats.org/officeDocument/2006/relationships/slide" Target="slides/slide15.xml"/><Relationship Id="rId107" Type="http://schemas.openxmlformats.org/officeDocument/2006/relationships/font" Target="fonts/font21.fntdata"/><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font" Target="fonts/font16.fntdata"/><Relationship Id="rId5" Type="http://schemas.openxmlformats.org/officeDocument/2006/relationships/slide" Target="slides/slide4.xml"/><Relationship Id="rId90" Type="http://schemas.openxmlformats.org/officeDocument/2006/relationships/font" Target="fonts/font4.fntdata"/><Relationship Id="rId95" Type="http://schemas.openxmlformats.org/officeDocument/2006/relationships/font" Target="fonts/font9.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presProps" Target="pres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font" Target="fonts/font17.fntdata"/><Relationship Id="rId108" Type="http://schemas.openxmlformats.org/officeDocument/2006/relationships/font" Target="fonts/font22.fntdata"/><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font" Target="fonts/font5.fntdata"/><Relationship Id="rId96"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font" Target="fonts/font20.fntdata"/><Relationship Id="rId114"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notesMaster" Target="notesMasters/notesMaster1.xml"/><Relationship Id="rId94" Type="http://schemas.openxmlformats.org/officeDocument/2006/relationships/font" Target="fonts/font8.fntdata"/><Relationship Id="rId99" Type="http://schemas.openxmlformats.org/officeDocument/2006/relationships/font" Target="fonts/font13.fntdata"/><Relationship Id="rId101" Type="http://schemas.openxmlformats.org/officeDocument/2006/relationships/font" Target="fonts/font15.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font" Target="fonts/font23.fntdata"/><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font" Target="fonts/font11.fntdata"/><Relationship Id="rId104" Type="http://schemas.openxmlformats.org/officeDocument/2006/relationships/font" Target="fonts/font18.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6.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1.fntdata"/><Relationship Id="rId110" Type="http://schemas.openxmlformats.org/officeDocument/2006/relationships/font" Target="fonts/font24.fntdata"/><Relationship Id="rId115"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font" Target="fonts/font14.fntdata"/><Relationship Id="rId105" Type="http://schemas.openxmlformats.org/officeDocument/2006/relationships/font" Target="fonts/font19.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font" Target="fonts/font7.fntdata"/><Relationship Id="rId98" Type="http://schemas.openxmlformats.org/officeDocument/2006/relationships/font" Target="fonts/font12.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font" Target="fonts/font2.fntdata"/><Relationship Id="rId111" Type="http://schemas.openxmlformats.org/officeDocument/2006/relationships/font" Target="fonts/font2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5"/>
        <p:cNvGrpSpPr/>
        <p:nvPr/>
      </p:nvGrpSpPr>
      <p:grpSpPr>
        <a:xfrm>
          <a:off x="0" y="0"/>
          <a:ext cx="0" cy="0"/>
          <a:chOff x="0" y="0"/>
          <a:chExt cx="0" cy="0"/>
        </a:xfrm>
      </p:grpSpPr>
      <p:sp>
        <p:nvSpPr>
          <p:cNvPr id="1016" name="Google Shape;1016;g480f0dd0a7_0_18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7" name="Google Shape;1017;g480f0dd0a7_0_18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7"/>
        <p:cNvGrpSpPr/>
        <p:nvPr/>
      </p:nvGrpSpPr>
      <p:grpSpPr>
        <a:xfrm>
          <a:off x="0" y="0"/>
          <a:ext cx="0" cy="0"/>
          <a:chOff x="0" y="0"/>
          <a:chExt cx="0" cy="0"/>
        </a:xfrm>
      </p:grpSpPr>
      <p:sp>
        <p:nvSpPr>
          <p:cNvPr id="1088" name="Google Shape;1088;g5055ba466e_1_1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9" name="Google Shape;1089;g5055ba466e_1_1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8"/>
        <p:cNvGrpSpPr/>
        <p:nvPr/>
      </p:nvGrpSpPr>
      <p:grpSpPr>
        <a:xfrm>
          <a:off x="0" y="0"/>
          <a:ext cx="0" cy="0"/>
          <a:chOff x="0" y="0"/>
          <a:chExt cx="0" cy="0"/>
        </a:xfrm>
      </p:grpSpPr>
      <p:sp>
        <p:nvSpPr>
          <p:cNvPr id="1099" name="Google Shape;1099;g505ff5ada6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0" name="Google Shape;1100;g505ff5ada6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4"/>
        <p:cNvGrpSpPr/>
        <p:nvPr/>
      </p:nvGrpSpPr>
      <p:grpSpPr>
        <a:xfrm>
          <a:off x="0" y="0"/>
          <a:ext cx="0" cy="0"/>
          <a:chOff x="0" y="0"/>
          <a:chExt cx="0" cy="0"/>
        </a:xfrm>
      </p:grpSpPr>
      <p:sp>
        <p:nvSpPr>
          <p:cNvPr id="1115" name="Google Shape;1115;g505ff5ada6_0_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6" name="Google Shape;1116;g505ff5ada6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0"/>
        <p:cNvGrpSpPr/>
        <p:nvPr/>
      </p:nvGrpSpPr>
      <p:grpSpPr>
        <a:xfrm>
          <a:off x="0" y="0"/>
          <a:ext cx="0" cy="0"/>
          <a:chOff x="0" y="0"/>
          <a:chExt cx="0" cy="0"/>
        </a:xfrm>
      </p:grpSpPr>
      <p:sp>
        <p:nvSpPr>
          <p:cNvPr id="1141" name="Google Shape;1141;g508311eef5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2" name="Google Shape;1142;g508311eef5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6"/>
        <p:cNvGrpSpPr/>
        <p:nvPr/>
      </p:nvGrpSpPr>
      <p:grpSpPr>
        <a:xfrm>
          <a:off x="0" y="0"/>
          <a:ext cx="0" cy="0"/>
          <a:chOff x="0" y="0"/>
          <a:chExt cx="0" cy="0"/>
        </a:xfrm>
      </p:grpSpPr>
      <p:sp>
        <p:nvSpPr>
          <p:cNvPr id="1157" name="Google Shape;1157;g508311eef5_0_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8" name="Google Shape;1158;g508311eef5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5"/>
        <p:cNvGrpSpPr/>
        <p:nvPr/>
      </p:nvGrpSpPr>
      <p:grpSpPr>
        <a:xfrm>
          <a:off x="0" y="0"/>
          <a:ext cx="0" cy="0"/>
          <a:chOff x="0" y="0"/>
          <a:chExt cx="0" cy="0"/>
        </a:xfrm>
      </p:grpSpPr>
      <p:sp>
        <p:nvSpPr>
          <p:cNvPr id="1166" name="Google Shape;1166;g505ff5ada6_0_1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7" name="Google Shape;1167;g505ff5ada6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0"/>
        <p:cNvGrpSpPr/>
        <p:nvPr/>
      </p:nvGrpSpPr>
      <p:grpSpPr>
        <a:xfrm>
          <a:off x="0" y="0"/>
          <a:ext cx="0" cy="0"/>
          <a:chOff x="0" y="0"/>
          <a:chExt cx="0" cy="0"/>
        </a:xfrm>
      </p:grpSpPr>
      <p:sp>
        <p:nvSpPr>
          <p:cNvPr id="1181" name="Google Shape;1181;g505ff5ada6_0_1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2" name="Google Shape;1182;g505ff5ada6_0_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8"/>
        <p:cNvGrpSpPr/>
        <p:nvPr/>
      </p:nvGrpSpPr>
      <p:grpSpPr>
        <a:xfrm>
          <a:off x="0" y="0"/>
          <a:ext cx="0" cy="0"/>
          <a:chOff x="0" y="0"/>
          <a:chExt cx="0" cy="0"/>
        </a:xfrm>
      </p:grpSpPr>
      <p:sp>
        <p:nvSpPr>
          <p:cNvPr id="1189" name="Google Shape;1189;g505ff5ada6_0_1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0" name="Google Shape;1190;g505ff5ada6_0_1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6"/>
        <p:cNvGrpSpPr/>
        <p:nvPr/>
      </p:nvGrpSpPr>
      <p:grpSpPr>
        <a:xfrm>
          <a:off x="0" y="0"/>
          <a:ext cx="0" cy="0"/>
          <a:chOff x="0" y="0"/>
          <a:chExt cx="0" cy="0"/>
        </a:xfrm>
      </p:grpSpPr>
      <p:sp>
        <p:nvSpPr>
          <p:cNvPr id="1197" name="Google Shape;1197;g5055ba466e_1_3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8" name="Google Shape;1198;g5055ba466e_1_3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4"/>
        <p:cNvGrpSpPr/>
        <p:nvPr/>
      </p:nvGrpSpPr>
      <p:grpSpPr>
        <a:xfrm>
          <a:off x="0" y="0"/>
          <a:ext cx="0" cy="0"/>
          <a:chOff x="0" y="0"/>
          <a:chExt cx="0" cy="0"/>
        </a:xfrm>
      </p:grpSpPr>
      <p:sp>
        <p:nvSpPr>
          <p:cNvPr id="1205" name="Google Shape;1205;g508311eef5_0_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6" name="Google Shape;1206;g508311eef5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1"/>
        <p:cNvGrpSpPr/>
        <p:nvPr/>
      </p:nvGrpSpPr>
      <p:grpSpPr>
        <a:xfrm>
          <a:off x="0" y="0"/>
          <a:ext cx="0" cy="0"/>
          <a:chOff x="0" y="0"/>
          <a:chExt cx="0" cy="0"/>
        </a:xfrm>
      </p:grpSpPr>
      <p:sp>
        <p:nvSpPr>
          <p:cNvPr id="1022" name="Google Shape;1022;g5055ba466e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3" name="Google Shape;1023;g5055ba466e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3"/>
        <p:cNvGrpSpPr/>
        <p:nvPr/>
      </p:nvGrpSpPr>
      <p:grpSpPr>
        <a:xfrm>
          <a:off x="0" y="0"/>
          <a:ext cx="0" cy="0"/>
          <a:chOff x="0" y="0"/>
          <a:chExt cx="0" cy="0"/>
        </a:xfrm>
      </p:grpSpPr>
      <p:sp>
        <p:nvSpPr>
          <p:cNvPr id="1214" name="Google Shape;1214;g5055ba466e_1_4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5" name="Google Shape;1215;g5055ba466e_1_4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1"/>
        <p:cNvGrpSpPr/>
        <p:nvPr/>
      </p:nvGrpSpPr>
      <p:grpSpPr>
        <a:xfrm>
          <a:off x="0" y="0"/>
          <a:ext cx="0" cy="0"/>
          <a:chOff x="0" y="0"/>
          <a:chExt cx="0" cy="0"/>
        </a:xfrm>
      </p:grpSpPr>
      <p:sp>
        <p:nvSpPr>
          <p:cNvPr id="1222" name="Google Shape;1222;g5055ba466e_1_4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3" name="Google Shape;1223;g5055ba466e_1_4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9"/>
        <p:cNvGrpSpPr/>
        <p:nvPr/>
      </p:nvGrpSpPr>
      <p:grpSpPr>
        <a:xfrm>
          <a:off x="0" y="0"/>
          <a:ext cx="0" cy="0"/>
          <a:chOff x="0" y="0"/>
          <a:chExt cx="0" cy="0"/>
        </a:xfrm>
      </p:grpSpPr>
      <p:sp>
        <p:nvSpPr>
          <p:cNvPr id="1230" name="Google Shape;1230;g508311eef5_0_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1" name="Google Shape;1231;g508311eef5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6"/>
        <p:cNvGrpSpPr/>
        <p:nvPr/>
      </p:nvGrpSpPr>
      <p:grpSpPr>
        <a:xfrm>
          <a:off x="0" y="0"/>
          <a:ext cx="0" cy="0"/>
          <a:chOff x="0" y="0"/>
          <a:chExt cx="0" cy="0"/>
        </a:xfrm>
      </p:grpSpPr>
      <p:sp>
        <p:nvSpPr>
          <p:cNvPr id="1237" name="Google Shape;1237;g5055ba466e_1_4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8" name="Google Shape;1238;g5055ba466e_1_4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3"/>
        <p:cNvGrpSpPr/>
        <p:nvPr/>
      </p:nvGrpSpPr>
      <p:grpSpPr>
        <a:xfrm>
          <a:off x="0" y="0"/>
          <a:ext cx="0" cy="0"/>
          <a:chOff x="0" y="0"/>
          <a:chExt cx="0" cy="0"/>
        </a:xfrm>
      </p:grpSpPr>
      <p:sp>
        <p:nvSpPr>
          <p:cNvPr id="1244" name="Google Shape;1244;g5055ba466e_1_5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5" name="Google Shape;1245;g5055ba466e_1_5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1"/>
        <p:cNvGrpSpPr/>
        <p:nvPr/>
      </p:nvGrpSpPr>
      <p:grpSpPr>
        <a:xfrm>
          <a:off x="0" y="0"/>
          <a:ext cx="0" cy="0"/>
          <a:chOff x="0" y="0"/>
          <a:chExt cx="0" cy="0"/>
        </a:xfrm>
      </p:grpSpPr>
      <p:sp>
        <p:nvSpPr>
          <p:cNvPr id="1252" name="Google Shape;1252;g508311eef5_0_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3" name="Google Shape;1253;g508311eef5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0"/>
        <p:cNvGrpSpPr/>
        <p:nvPr/>
      </p:nvGrpSpPr>
      <p:grpSpPr>
        <a:xfrm>
          <a:off x="0" y="0"/>
          <a:ext cx="0" cy="0"/>
          <a:chOff x="0" y="0"/>
          <a:chExt cx="0" cy="0"/>
        </a:xfrm>
      </p:grpSpPr>
      <p:sp>
        <p:nvSpPr>
          <p:cNvPr id="1261" name="Google Shape;1261;g5055ba466e_1_5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2" name="Google Shape;1262;g5055ba466e_1_5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8"/>
        <p:cNvGrpSpPr/>
        <p:nvPr/>
      </p:nvGrpSpPr>
      <p:grpSpPr>
        <a:xfrm>
          <a:off x="0" y="0"/>
          <a:ext cx="0" cy="0"/>
          <a:chOff x="0" y="0"/>
          <a:chExt cx="0" cy="0"/>
        </a:xfrm>
      </p:grpSpPr>
      <p:sp>
        <p:nvSpPr>
          <p:cNvPr id="1269" name="Google Shape;1269;g5055ba466e_1_5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0" name="Google Shape;1270;g5055ba466e_1_5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6"/>
        <p:cNvGrpSpPr/>
        <p:nvPr/>
      </p:nvGrpSpPr>
      <p:grpSpPr>
        <a:xfrm>
          <a:off x="0" y="0"/>
          <a:ext cx="0" cy="0"/>
          <a:chOff x="0" y="0"/>
          <a:chExt cx="0" cy="0"/>
        </a:xfrm>
      </p:grpSpPr>
      <p:sp>
        <p:nvSpPr>
          <p:cNvPr id="1277" name="Google Shape;1277;g508311eef5_0_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8" name="Google Shape;1278;g508311eef5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5"/>
        <p:cNvGrpSpPr/>
        <p:nvPr/>
      </p:nvGrpSpPr>
      <p:grpSpPr>
        <a:xfrm>
          <a:off x="0" y="0"/>
          <a:ext cx="0" cy="0"/>
          <a:chOff x="0" y="0"/>
          <a:chExt cx="0" cy="0"/>
        </a:xfrm>
      </p:grpSpPr>
      <p:sp>
        <p:nvSpPr>
          <p:cNvPr id="1286" name="Google Shape;1286;g508311eef5_0_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7" name="Google Shape;1287;g508311eef5_0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0"/>
        <p:cNvGrpSpPr/>
        <p:nvPr/>
      </p:nvGrpSpPr>
      <p:grpSpPr>
        <a:xfrm>
          <a:off x="0" y="0"/>
          <a:ext cx="0" cy="0"/>
          <a:chOff x="0" y="0"/>
          <a:chExt cx="0" cy="0"/>
        </a:xfrm>
      </p:grpSpPr>
      <p:sp>
        <p:nvSpPr>
          <p:cNvPr id="1031" name="Google Shape;1031;g5055ba466e_0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2" name="Google Shape;1032;g5055ba466e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4"/>
        <p:cNvGrpSpPr/>
        <p:nvPr/>
      </p:nvGrpSpPr>
      <p:grpSpPr>
        <a:xfrm>
          <a:off x="0" y="0"/>
          <a:ext cx="0" cy="0"/>
          <a:chOff x="0" y="0"/>
          <a:chExt cx="0" cy="0"/>
        </a:xfrm>
      </p:grpSpPr>
      <p:sp>
        <p:nvSpPr>
          <p:cNvPr id="1295" name="Google Shape;1295;g5055ba466e_1_6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6" name="Google Shape;1296;g5055ba466e_1_6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4"/>
        <p:cNvGrpSpPr/>
        <p:nvPr/>
      </p:nvGrpSpPr>
      <p:grpSpPr>
        <a:xfrm>
          <a:off x="0" y="0"/>
          <a:ext cx="0" cy="0"/>
          <a:chOff x="0" y="0"/>
          <a:chExt cx="0" cy="0"/>
        </a:xfrm>
      </p:grpSpPr>
      <p:sp>
        <p:nvSpPr>
          <p:cNvPr id="1305" name="Google Shape;1305;g505ff5ada6_0_1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6" name="Google Shape;1306;g505ff5ada6_0_1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5"/>
        <p:cNvGrpSpPr/>
        <p:nvPr/>
      </p:nvGrpSpPr>
      <p:grpSpPr>
        <a:xfrm>
          <a:off x="0" y="0"/>
          <a:ext cx="0" cy="0"/>
          <a:chOff x="0" y="0"/>
          <a:chExt cx="0" cy="0"/>
        </a:xfrm>
      </p:grpSpPr>
      <p:sp>
        <p:nvSpPr>
          <p:cNvPr id="1316" name="Google Shape;1316;g505ff5ada6_0_19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7" name="Google Shape;1317;g505ff5ada6_0_1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6"/>
        <p:cNvGrpSpPr/>
        <p:nvPr/>
      </p:nvGrpSpPr>
      <p:grpSpPr>
        <a:xfrm>
          <a:off x="0" y="0"/>
          <a:ext cx="0" cy="0"/>
          <a:chOff x="0" y="0"/>
          <a:chExt cx="0" cy="0"/>
        </a:xfrm>
      </p:grpSpPr>
      <p:sp>
        <p:nvSpPr>
          <p:cNvPr id="1327" name="Google Shape;1327;g508311eef5_0_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8" name="Google Shape;1328;g508311eef5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5"/>
        <p:cNvGrpSpPr/>
        <p:nvPr/>
      </p:nvGrpSpPr>
      <p:grpSpPr>
        <a:xfrm>
          <a:off x="0" y="0"/>
          <a:ext cx="0" cy="0"/>
          <a:chOff x="0" y="0"/>
          <a:chExt cx="0" cy="0"/>
        </a:xfrm>
      </p:grpSpPr>
      <p:sp>
        <p:nvSpPr>
          <p:cNvPr id="1336" name="Google Shape;1336;g505ff5ada6_0_2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7" name="Google Shape;1337;g505ff5ada6_0_2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9"/>
        <p:cNvGrpSpPr/>
        <p:nvPr/>
      </p:nvGrpSpPr>
      <p:grpSpPr>
        <a:xfrm>
          <a:off x="0" y="0"/>
          <a:ext cx="0" cy="0"/>
          <a:chOff x="0" y="0"/>
          <a:chExt cx="0" cy="0"/>
        </a:xfrm>
      </p:grpSpPr>
      <p:sp>
        <p:nvSpPr>
          <p:cNvPr id="1350" name="Google Shape;1350;g505ff5ada6_0_2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1" name="Google Shape;1351;g505ff5ada6_0_2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2"/>
        <p:cNvGrpSpPr/>
        <p:nvPr/>
      </p:nvGrpSpPr>
      <p:grpSpPr>
        <a:xfrm>
          <a:off x="0" y="0"/>
          <a:ext cx="0" cy="0"/>
          <a:chOff x="0" y="0"/>
          <a:chExt cx="0" cy="0"/>
        </a:xfrm>
      </p:grpSpPr>
      <p:sp>
        <p:nvSpPr>
          <p:cNvPr id="1373" name="Google Shape;1373;g505ff5ada6_0_2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4" name="Google Shape;1374;g505ff5ada6_0_2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3"/>
        <p:cNvGrpSpPr/>
        <p:nvPr/>
      </p:nvGrpSpPr>
      <p:grpSpPr>
        <a:xfrm>
          <a:off x="0" y="0"/>
          <a:ext cx="0" cy="0"/>
          <a:chOff x="0" y="0"/>
          <a:chExt cx="0" cy="0"/>
        </a:xfrm>
      </p:grpSpPr>
      <p:sp>
        <p:nvSpPr>
          <p:cNvPr id="1384" name="Google Shape;1384;g505ff5ada6_0_3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5" name="Google Shape;1385;g505ff5ada6_0_3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4"/>
        <p:cNvGrpSpPr/>
        <p:nvPr/>
      </p:nvGrpSpPr>
      <p:grpSpPr>
        <a:xfrm>
          <a:off x="0" y="0"/>
          <a:ext cx="0" cy="0"/>
          <a:chOff x="0" y="0"/>
          <a:chExt cx="0" cy="0"/>
        </a:xfrm>
      </p:grpSpPr>
      <p:sp>
        <p:nvSpPr>
          <p:cNvPr id="1395" name="Google Shape;1395;g507e7d5df4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6" name="Google Shape;1396;g507e7d5df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6"/>
        <p:cNvGrpSpPr/>
        <p:nvPr/>
      </p:nvGrpSpPr>
      <p:grpSpPr>
        <a:xfrm>
          <a:off x="0" y="0"/>
          <a:ext cx="0" cy="0"/>
          <a:chOff x="0" y="0"/>
          <a:chExt cx="0" cy="0"/>
        </a:xfrm>
      </p:grpSpPr>
      <p:sp>
        <p:nvSpPr>
          <p:cNvPr id="1407" name="Google Shape;1407;g507e7d5df4_0_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8" name="Google Shape;1408;g507e7d5df4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9"/>
        <p:cNvGrpSpPr/>
        <p:nvPr/>
      </p:nvGrpSpPr>
      <p:grpSpPr>
        <a:xfrm>
          <a:off x="0" y="0"/>
          <a:ext cx="0" cy="0"/>
          <a:chOff x="0" y="0"/>
          <a:chExt cx="0" cy="0"/>
        </a:xfrm>
      </p:grpSpPr>
      <p:sp>
        <p:nvSpPr>
          <p:cNvPr id="1040" name="Google Shape;1040;g505ff5ada6_0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1" name="Google Shape;1041;g505ff5ada6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8"/>
        <p:cNvGrpSpPr/>
        <p:nvPr/>
      </p:nvGrpSpPr>
      <p:grpSpPr>
        <a:xfrm>
          <a:off x="0" y="0"/>
          <a:ext cx="0" cy="0"/>
          <a:chOff x="0" y="0"/>
          <a:chExt cx="0" cy="0"/>
        </a:xfrm>
      </p:grpSpPr>
      <p:sp>
        <p:nvSpPr>
          <p:cNvPr id="1419" name="Google Shape;1419;g507e7d5df4_0_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0" name="Google Shape;1420;g507e7d5df4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0"/>
        <p:cNvGrpSpPr/>
        <p:nvPr/>
      </p:nvGrpSpPr>
      <p:grpSpPr>
        <a:xfrm>
          <a:off x="0" y="0"/>
          <a:ext cx="0" cy="0"/>
          <a:chOff x="0" y="0"/>
          <a:chExt cx="0" cy="0"/>
        </a:xfrm>
      </p:grpSpPr>
      <p:sp>
        <p:nvSpPr>
          <p:cNvPr id="1431" name="Google Shape;1431;g507e7d5df4_0_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2" name="Google Shape;1432;g507e7d5df4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2"/>
        <p:cNvGrpSpPr/>
        <p:nvPr/>
      </p:nvGrpSpPr>
      <p:grpSpPr>
        <a:xfrm>
          <a:off x="0" y="0"/>
          <a:ext cx="0" cy="0"/>
          <a:chOff x="0" y="0"/>
          <a:chExt cx="0" cy="0"/>
        </a:xfrm>
      </p:grpSpPr>
      <p:sp>
        <p:nvSpPr>
          <p:cNvPr id="1443" name="Google Shape;1443;g507e7d5df4_0_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4" name="Google Shape;1444;g507e7d5df4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4"/>
        <p:cNvGrpSpPr/>
        <p:nvPr/>
      </p:nvGrpSpPr>
      <p:grpSpPr>
        <a:xfrm>
          <a:off x="0" y="0"/>
          <a:ext cx="0" cy="0"/>
          <a:chOff x="0" y="0"/>
          <a:chExt cx="0" cy="0"/>
        </a:xfrm>
      </p:grpSpPr>
      <p:sp>
        <p:nvSpPr>
          <p:cNvPr id="1455" name="Google Shape;1455;g507e7d5df4_0_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6" name="Google Shape;1456;g507e7d5df4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6"/>
        <p:cNvGrpSpPr/>
        <p:nvPr/>
      </p:nvGrpSpPr>
      <p:grpSpPr>
        <a:xfrm>
          <a:off x="0" y="0"/>
          <a:ext cx="0" cy="0"/>
          <a:chOff x="0" y="0"/>
          <a:chExt cx="0" cy="0"/>
        </a:xfrm>
      </p:grpSpPr>
      <p:sp>
        <p:nvSpPr>
          <p:cNvPr id="1467" name="Google Shape;1467;g507e7d5df4_0_1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8" name="Google Shape;1468;g507e7d5df4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8"/>
        <p:cNvGrpSpPr/>
        <p:nvPr/>
      </p:nvGrpSpPr>
      <p:grpSpPr>
        <a:xfrm>
          <a:off x="0" y="0"/>
          <a:ext cx="0" cy="0"/>
          <a:chOff x="0" y="0"/>
          <a:chExt cx="0" cy="0"/>
        </a:xfrm>
      </p:grpSpPr>
      <p:sp>
        <p:nvSpPr>
          <p:cNvPr id="1479" name="Google Shape;1479;g507e7d5df4_0_1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0" name="Google Shape;1480;g507e7d5df4_0_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0"/>
        <p:cNvGrpSpPr/>
        <p:nvPr/>
      </p:nvGrpSpPr>
      <p:grpSpPr>
        <a:xfrm>
          <a:off x="0" y="0"/>
          <a:ext cx="0" cy="0"/>
          <a:chOff x="0" y="0"/>
          <a:chExt cx="0" cy="0"/>
        </a:xfrm>
      </p:grpSpPr>
      <p:sp>
        <p:nvSpPr>
          <p:cNvPr id="1491" name="Google Shape;1491;g507e7d5df4_0_1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2" name="Google Shape;1492;g507e7d5df4_0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2"/>
        <p:cNvGrpSpPr/>
        <p:nvPr/>
      </p:nvGrpSpPr>
      <p:grpSpPr>
        <a:xfrm>
          <a:off x="0" y="0"/>
          <a:ext cx="0" cy="0"/>
          <a:chOff x="0" y="0"/>
          <a:chExt cx="0" cy="0"/>
        </a:xfrm>
      </p:grpSpPr>
      <p:sp>
        <p:nvSpPr>
          <p:cNvPr id="1503" name="Google Shape;1503;g507e7d5df4_0_1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4" name="Google Shape;1504;g507e7d5df4_0_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0"/>
        <p:cNvGrpSpPr/>
        <p:nvPr/>
      </p:nvGrpSpPr>
      <p:grpSpPr>
        <a:xfrm>
          <a:off x="0" y="0"/>
          <a:ext cx="0" cy="0"/>
          <a:chOff x="0" y="0"/>
          <a:chExt cx="0" cy="0"/>
        </a:xfrm>
      </p:grpSpPr>
      <p:sp>
        <p:nvSpPr>
          <p:cNvPr id="1511" name="Google Shape;1511;g508311eef5_0_10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2" name="Google Shape;1512;g508311eef5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9"/>
        <p:cNvGrpSpPr/>
        <p:nvPr/>
      </p:nvGrpSpPr>
      <p:grpSpPr>
        <a:xfrm>
          <a:off x="0" y="0"/>
          <a:ext cx="0" cy="0"/>
          <a:chOff x="0" y="0"/>
          <a:chExt cx="0" cy="0"/>
        </a:xfrm>
      </p:grpSpPr>
      <p:sp>
        <p:nvSpPr>
          <p:cNvPr id="1520" name="Google Shape;1520;g508311eef5_0_1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1" name="Google Shape;1521;g508311eef5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7"/>
        <p:cNvGrpSpPr/>
        <p:nvPr/>
      </p:nvGrpSpPr>
      <p:grpSpPr>
        <a:xfrm>
          <a:off x="0" y="0"/>
          <a:ext cx="0" cy="0"/>
          <a:chOff x="0" y="0"/>
          <a:chExt cx="0" cy="0"/>
        </a:xfrm>
      </p:grpSpPr>
      <p:sp>
        <p:nvSpPr>
          <p:cNvPr id="1048" name="Google Shape;1048;g505ff5ada6_0_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9" name="Google Shape;1049;g505ff5ada6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8"/>
        <p:cNvGrpSpPr/>
        <p:nvPr/>
      </p:nvGrpSpPr>
      <p:grpSpPr>
        <a:xfrm>
          <a:off x="0" y="0"/>
          <a:ext cx="0" cy="0"/>
          <a:chOff x="0" y="0"/>
          <a:chExt cx="0" cy="0"/>
        </a:xfrm>
      </p:grpSpPr>
      <p:sp>
        <p:nvSpPr>
          <p:cNvPr id="1529" name="Google Shape;1529;g508311eef5_0_1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0" name="Google Shape;1530;g508311eef5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7"/>
        <p:cNvGrpSpPr/>
        <p:nvPr/>
      </p:nvGrpSpPr>
      <p:grpSpPr>
        <a:xfrm>
          <a:off x="0" y="0"/>
          <a:ext cx="0" cy="0"/>
          <a:chOff x="0" y="0"/>
          <a:chExt cx="0" cy="0"/>
        </a:xfrm>
      </p:grpSpPr>
      <p:sp>
        <p:nvSpPr>
          <p:cNvPr id="1538" name="Google Shape;1538;g508311eef5_0_1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9" name="Google Shape;1539;g508311eef5_0_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6"/>
        <p:cNvGrpSpPr/>
        <p:nvPr/>
      </p:nvGrpSpPr>
      <p:grpSpPr>
        <a:xfrm>
          <a:off x="0" y="0"/>
          <a:ext cx="0" cy="0"/>
          <a:chOff x="0" y="0"/>
          <a:chExt cx="0" cy="0"/>
        </a:xfrm>
      </p:grpSpPr>
      <p:sp>
        <p:nvSpPr>
          <p:cNvPr id="1547" name="Google Shape;1547;g507e7d5df4_0_1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8" name="Google Shape;1548;g507e7d5df4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4"/>
        <p:cNvGrpSpPr/>
        <p:nvPr/>
      </p:nvGrpSpPr>
      <p:grpSpPr>
        <a:xfrm>
          <a:off x="0" y="0"/>
          <a:ext cx="0" cy="0"/>
          <a:chOff x="0" y="0"/>
          <a:chExt cx="0" cy="0"/>
        </a:xfrm>
      </p:grpSpPr>
      <p:sp>
        <p:nvSpPr>
          <p:cNvPr id="1555" name="Google Shape;1555;g508311eef5_0_1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6" name="Google Shape;1556;g508311eef5_0_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3"/>
        <p:cNvGrpSpPr/>
        <p:nvPr/>
      </p:nvGrpSpPr>
      <p:grpSpPr>
        <a:xfrm>
          <a:off x="0" y="0"/>
          <a:ext cx="0" cy="0"/>
          <a:chOff x="0" y="0"/>
          <a:chExt cx="0" cy="0"/>
        </a:xfrm>
      </p:grpSpPr>
      <p:sp>
        <p:nvSpPr>
          <p:cNvPr id="1564" name="Google Shape;1564;g507e7d5df4_0_1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5" name="Google Shape;1565;g507e7d5df4_0_1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1"/>
        <p:cNvGrpSpPr/>
        <p:nvPr/>
      </p:nvGrpSpPr>
      <p:grpSpPr>
        <a:xfrm>
          <a:off x="0" y="0"/>
          <a:ext cx="0" cy="0"/>
          <a:chOff x="0" y="0"/>
          <a:chExt cx="0" cy="0"/>
        </a:xfrm>
      </p:grpSpPr>
      <p:sp>
        <p:nvSpPr>
          <p:cNvPr id="1572" name="Google Shape;1572;g507e7d5df4_0_1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3" name="Google Shape;1573;g507e7d5df4_0_1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5"/>
        <p:cNvGrpSpPr/>
        <p:nvPr/>
      </p:nvGrpSpPr>
      <p:grpSpPr>
        <a:xfrm>
          <a:off x="0" y="0"/>
          <a:ext cx="0" cy="0"/>
          <a:chOff x="0" y="0"/>
          <a:chExt cx="0" cy="0"/>
        </a:xfrm>
      </p:grpSpPr>
      <p:sp>
        <p:nvSpPr>
          <p:cNvPr id="1576" name="Google Shape;1576;g507e7d5df4_0_1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7" name="Google Shape;1577;g507e7d5df4_0_1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3"/>
        <p:cNvGrpSpPr/>
        <p:nvPr/>
      </p:nvGrpSpPr>
      <p:grpSpPr>
        <a:xfrm>
          <a:off x="0" y="0"/>
          <a:ext cx="0" cy="0"/>
          <a:chOff x="0" y="0"/>
          <a:chExt cx="0" cy="0"/>
        </a:xfrm>
      </p:grpSpPr>
      <p:sp>
        <p:nvSpPr>
          <p:cNvPr id="1584" name="Google Shape;1584;g508311eef5_0_1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5" name="Google Shape;1585;g508311eef5_0_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1"/>
        <p:cNvGrpSpPr/>
        <p:nvPr/>
      </p:nvGrpSpPr>
      <p:grpSpPr>
        <a:xfrm>
          <a:off x="0" y="0"/>
          <a:ext cx="0" cy="0"/>
          <a:chOff x="0" y="0"/>
          <a:chExt cx="0" cy="0"/>
        </a:xfrm>
      </p:grpSpPr>
      <p:sp>
        <p:nvSpPr>
          <p:cNvPr id="1592" name="Google Shape;1592;g507e7d5df4_0_2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3" name="Google Shape;1593;g507e7d5df4_0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9"/>
        <p:cNvGrpSpPr/>
        <p:nvPr/>
      </p:nvGrpSpPr>
      <p:grpSpPr>
        <a:xfrm>
          <a:off x="0" y="0"/>
          <a:ext cx="0" cy="0"/>
          <a:chOff x="0" y="0"/>
          <a:chExt cx="0" cy="0"/>
        </a:xfrm>
      </p:grpSpPr>
      <p:sp>
        <p:nvSpPr>
          <p:cNvPr id="1600" name="Google Shape;1600;g507e7d5df4_0_2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1" name="Google Shape;1601;g507e7d5df4_0_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5"/>
        <p:cNvGrpSpPr/>
        <p:nvPr/>
      </p:nvGrpSpPr>
      <p:grpSpPr>
        <a:xfrm>
          <a:off x="0" y="0"/>
          <a:ext cx="0" cy="0"/>
          <a:chOff x="0" y="0"/>
          <a:chExt cx="0" cy="0"/>
        </a:xfrm>
      </p:grpSpPr>
      <p:sp>
        <p:nvSpPr>
          <p:cNvPr id="1056" name="Google Shape;1056;g480f0dd0a7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7" name="Google Shape;1057;g480f0dd0a7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7"/>
        <p:cNvGrpSpPr/>
        <p:nvPr/>
      </p:nvGrpSpPr>
      <p:grpSpPr>
        <a:xfrm>
          <a:off x="0" y="0"/>
          <a:ext cx="0" cy="0"/>
          <a:chOff x="0" y="0"/>
          <a:chExt cx="0" cy="0"/>
        </a:xfrm>
      </p:grpSpPr>
      <p:sp>
        <p:nvSpPr>
          <p:cNvPr id="1608" name="Google Shape;1608;g508311eef5_0_1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9" name="Google Shape;1609;g508311eef5_0_1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6"/>
        <p:cNvGrpSpPr/>
        <p:nvPr/>
      </p:nvGrpSpPr>
      <p:grpSpPr>
        <a:xfrm>
          <a:off x="0" y="0"/>
          <a:ext cx="0" cy="0"/>
          <a:chOff x="0" y="0"/>
          <a:chExt cx="0" cy="0"/>
        </a:xfrm>
      </p:grpSpPr>
      <p:sp>
        <p:nvSpPr>
          <p:cNvPr id="1617" name="Google Shape;1617;g507e7d5df4_0_2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8" name="Google Shape;1618;g507e7d5df4_0_2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4"/>
        <p:cNvGrpSpPr/>
        <p:nvPr/>
      </p:nvGrpSpPr>
      <p:grpSpPr>
        <a:xfrm>
          <a:off x="0" y="0"/>
          <a:ext cx="0" cy="0"/>
          <a:chOff x="0" y="0"/>
          <a:chExt cx="0" cy="0"/>
        </a:xfrm>
      </p:grpSpPr>
      <p:sp>
        <p:nvSpPr>
          <p:cNvPr id="1625" name="Google Shape;1625;g507e7d5df4_0_2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6" name="Google Shape;1626;g507e7d5df4_0_2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2"/>
        <p:cNvGrpSpPr/>
        <p:nvPr/>
      </p:nvGrpSpPr>
      <p:grpSpPr>
        <a:xfrm>
          <a:off x="0" y="0"/>
          <a:ext cx="0" cy="0"/>
          <a:chOff x="0" y="0"/>
          <a:chExt cx="0" cy="0"/>
        </a:xfrm>
      </p:grpSpPr>
      <p:sp>
        <p:nvSpPr>
          <p:cNvPr id="1633" name="Google Shape;1633;g507e7d5df4_0_2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4" name="Google Shape;1634;g507e7d5df4_0_2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4"/>
        <p:cNvGrpSpPr/>
        <p:nvPr/>
      </p:nvGrpSpPr>
      <p:grpSpPr>
        <a:xfrm>
          <a:off x="0" y="0"/>
          <a:ext cx="0" cy="0"/>
          <a:chOff x="0" y="0"/>
          <a:chExt cx="0" cy="0"/>
        </a:xfrm>
      </p:grpSpPr>
      <p:sp>
        <p:nvSpPr>
          <p:cNvPr id="1645" name="Google Shape;1645;g507e7d5df4_0_2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6" name="Google Shape;1646;g507e7d5df4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6"/>
        <p:cNvGrpSpPr/>
        <p:nvPr/>
      </p:nvGrpSpPr>
      <p:grpSpPr>
        <a:xfrm>
          <a:off x="0" y="0"/>
          <a:ext cx="0" cy="0"/>
          <a:chOff x="0" y="0"/>
          <a:chExt cx="0" cy="0"/>
        </a:xfrm>
      </p:grpSpPr>
      <p:sp>
        <p:nvSpPr>
          <p:cNvPr id="1687" name="Google Shape;1687;g507e7d5df4_0_3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8" name="Google Shape;1688;g507e7d5df4_0_3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6"/>
        <p:cNvGrpSpPr/>
        <p:nvPr/>
      </p:nvGrpSpPr>
      <p:grpSpPr>
        <a:xfrm>
          <a:off x="0" y="0"/>
          <a:ext cx="0" cy="0"/>
          <a:chOff x="0" y="0"/>
          <a:chExt cx="0" cy="0"/>
        </a:xfrm>
      </p:grpSpPr>
      <p:sp>
        <p:nvSpPr>
          <p:cNvPr id="1697" name="Google Shape;1697;g507e7d5df4_0_3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8" name="Google Shape;1698;g507e7d5df4_0_3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7"/>
        <p:cNvGrpSpPr/>
        <p:nvPr/>
      </p:nvGrpSpPr>
      <p:grpSpPr>
        <a:xfrm>
          <a:off x="0" y="0"/>
          <a:ext cx="0" cy="0"/>
          <a:chOff x="0" y="0"/>
          <a:chExt cx="0" cy="0"/>
        </a:xfrm>
      </p:grpSpPr>
      <p:sp>
        <p:nvSpPr>
          <p:cNvPr id="1708" name="Google Shape;1708;g507e7d5df4_0_3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9" name="Google Shape;1709;g507e7d5df4_0_3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8"/>
        <p:cNvGrpSpPr/>
        <p:nvPr/>
      </p:nvGrpSpPr>
      <p:grpSpPr>
        <a:xfrm>
          <a:off x="0" y="0"/>
          <a:ext cx="0" cy="0"/>
          <a:chOff x="0" y="0"/>
          <a:chExt cx="0" cy="0"/>
        </a:xfrm>
      </p:grpSpPr>
      <p:sp>
        <p:nvSpPr>
          <p:cNvPr id="1719" name="Google Shape;1719;g64ea9b7722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0" name="Google Shape;1720;g64ea9b772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1"/>
        <p:cNvGrpSpPr/>
        <p:nvPr/>
      </p:nvGrpSpPr>
      <p:grpSpPr>
        <a:xfrm>
          <a:off x="0" y="0"/>
          <a:ext cx="0" cy="0"/>
          <a:chOff x="0" y="0"/>
          <a:chExt cx="0" cy="0"/>
        </a:xfrm>
      </p:grpSpPr>
      <p:sp>
        <p:nvSpPr>
          <p:cNvPr id="1732" name="Google Shape;1732;g507e7d5df4_0_3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3" name="Google Shape;1733;g507e7d5df4_0_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2"/>
        <p:cNvGrpSpPr/>
        <p:nvPr/>
      </p:nvGrpSpPr>
      <p:grpSpPr>
        <a:xfrm>
          <a:off x="0" y="0"/>
          <a:ext cx="0" cy="0"/>
          <a:chOff x="0" y="0"/>
          <a:chExt cx="0" cy="0"/>
        </a:xfrm>
      </p:grpSpPr>
      <p:sp>
        <p:nvSpPr>
          <p:cNvPr id="1063" name="Google Shape;1063;g507e7d5df4_3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4" name="Google Shape;1064;g507e7d5df4_3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2"/>
        <p:cNvGrpSpPr/>
        <p:nvPr/>
      </p:nvGrpSpPr>
      <p:grpSpPr>
        <a:xfrm>
          <a:off x="0" y="0"/>
          <a:ext cx="0" cy="0"/>
          <a:chOff x="0" y="0"/>
          <a:chExt cx="0" cy="0"/>
        </a:xfrm>
      </p:grpSpPr>
      <p:sp>
        <p:nvSpPr>
          <p:cNvPr id="1743" name="Google Shape;1743;g507e7d5df4_0_3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4" name="Google Shape;1744;g507e7d5df4_0_3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3"/>
        <p:cNvGrpSpPr/>
        <p:nvPr/>
      </p:nvGrpSpPr>
      <p:grpSpPr>
        <a:xfrm>
          <a:off x="0" y="0"/>
          <a:ext cx="0" cy="0"/>
          <a:chOff x="0" y="0"/>
          <a:chExt cx="0" cy="0"/>
        </a:xfrm>
      </p:grpSpPr>
      <p:sp>
        <p:nvSpPr>
          <p:cNvPr id="1754" name="Google Shape;1754;g507e7d5df4_0_3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5" name="Google Shape;1755;g507e7d5df4_0_3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4"/>
        <p:cNvGrpSpPr/>
        <p:nvPr/>
      </p:nvGrpSpPr>
      <p:grpSpPr>
        <a:xfrm>
          <a:off x="0" y="0"/>
          <a:ext cx="0" cy="0"/>
          <a:chOff x="0" y="0"/>
          <a:chExt cx="0" cy="0"/>
        </a:xfrm>
      </p:grpSpPr>
      <p:sp>
        <p:nvSpPr>
          <p:cNvPr id="1765" name="Google Shape;1765;g507e7d5df4_0_4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6" name="Google Shape;1766;g507e7d5df4_0_4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5"/>
        <p:cNvGrpSpPr/>
        <p:nvPr/>
      </p:nvGrpSpPr>
      <p:grpSpPr>
        <a:xfrm>
          <a:off x="0" y="0"/>
          <a:ext cx="0" cy="0"/>
          <a:chOff x="0" y="0"/>
          <a:chExt cx="0" cy="0"/>
        </a:xfrm>
      </p:grpSpPr>
      <p:sp>
        <p:nvSpPr>
          <p:cNvPr id="1776" name="Google Shape;1776;g507e7d5df4_0_4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7" name="Google Shape;1777;g507e7d5df4_0_4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5"/>
        <p:cNvGrpSpPr/>
        <p:nvPr/>
      </p:nvGrpSpPr>
      <p:grpSpPr>
        <a:xfrm>
          <a:off x="0" y="0"/>
          <a:ext cx="0" cy="0"/>
          <a:chOff x="0" y="0"/>
          <a:chExt cx="0" cy="0"/>
        </a:xfrm>
      </p:grpSpPr>
      <p:sp>
        <p:nvSpPr>
          <p:cNvPr id="1786" name="Google Shape;1786;g507e7d5df4_0_4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7" name="Google Shape;1787;g507e7d5df4_0_4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6"/>
        <p:cNvGrpSpPr/>
        <p:nvPr/>
      </p:nvGrpSpPr>
      <p:grpSpPr>
        <a:xfrm>
          <a:off x="0" y="0"/>
          <a:ext cx="0" cy="0"/>
          <a:chOff x="0" y="0"/>
          <a:chExt cx="0" cy="0"/>
        </a:xfrm>
      </p:grpSpPr>
      <p:sp>
        <p:nvSpPr>
          <p:cNvPr id="1797" name="Google Shape;1797;g507e7d5df4_0_4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8" name="Google Shape;1798;g507e7d5df4_0_4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9"/>
        <p:cNvGrpSpPr/>
        <p:nvPr/>
      </p:nvGrpSpPr>
      <p:grpSpPr>
        <a:xfrm>
          <a:off x="0" y="0"/>
          <a:ext cx="0" cy="0"/>
          <a:chOff x="0" y="0"/>
          <a:chExt cx="0" cy="0"/>
        </a:xfrm>
      </p:grpSpPr>
      <p:sp>
        <p:nvSpPr>
          <p:cNvPr id="1810" name="Google Shape;1810;g507e7d5df4_0_4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1" name="Google Shape;1811;g507e7d5df4_0_4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7"/>
        <p:cNvGrpSpPr/>
        <p:nvPr/>
      </p:nvGrpSpPr>
      <p:grpSpPr>
        <a:xfrm>
          <a:off x="0" y="0"/>
          <a:ext cx="0" cy="0"/>
          <a:chOff x="0" y="0"/>
          <a:chExt cx="0" cy="0"/>
        </a:xfrm>
      </p:grpSpPr>
      <p:sp>
        <p:nvSpPr>
          <p:cNvPr id="1818" name="Google Shape;1818;g507e7d5df4_0_4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9" name="Google Shape;1819;g507e7d5df4_0_4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5"/>
        <p:cNvGrpSpPr/>
        <p:nvPr/>
      </p:nvGrpSpPr>
      <p:grpSpPr>
        <a:xfrm>
          <a:off x="0" y="0"/>
          <a:ext cx="0" cy="0"/>
          <a:chOff x="0" y="0"/>
          <a:chExt cx="0" cy="0"/>
        </a:xfrm>
      </p:grpSpPr>
      <p:sp>
        <p:nvSpPr>
          <p:cNvPr id="1826" name="Google Shape;1826;g508311eef5_0_1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7" name="Google Shape;1827;g508311eef5_0_1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4"/>
        <p:cNvGrpSpPr/>
        <p:nvPr/>
      </p:nvGrpSpPr>
      <p:grpSpPr>
        <a:xfrm>
          <a:off x="0" y="0"/>
          <a:ext cx="0" cy="0"/>
          <a:chOff x="0" y="0"/>
          <a:chExt cx="0" cy="0"/>
        </a:xfrm>
      </p:grpSpPr>
      <p:sp>
        <p:nvSpPr>
          <p:cNvPr id="1835" name="Google Shape;1835;g507e7d5df4_0_5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6" name="Google Shape;1836;g507e7d5df4_0_5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1"/>
        <p:cNvGrpSpPr/>
        <p:nvPr/>
      </p:nvGrpSpPr>
      <p:grpSpPr>
        <a:xfrm>
          <a:off x="0" y="0"/>
          <a:ext cx="0" cy="0"/>
          <a:chOff x="0" y="0"/>
          <a:chExt cx="0" cy="0"/>
        </a:xfrm>
      </p:grpSpPr>
      <p:sp>
        <p:nvSpPr>
          <p:cNvPr id="1072" name="Google Shape;1072;g49c739f9f1_0_17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3" name="Google Shape;1073;g49c739f9f1_0_17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2"/>
        <p:cNvGrpSpPr/>
        <p:nvPr/>
      </p:nvGrpSpPr>
      <p:grpSpPr>
        <a:xfrm>
          <a:off x="0" y="0"/>
          <a:ext cx="0" cy="0"/>
          <a:chOff x="0" y="0"/>
          <a:chExt cx="0" cy="0"/>
        </a:xfrm>
      </p:grpSpPr>
      <p:sp>
        <p:nvSpPr>
          <p:cNvPr id="1843" name="Google Shape;1843;g507e7d5df4_0_5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4" name="Google Shape;1844;g507e7d5df4_0_5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0"/>
        <p:cNvGrpSpPr/>
        <p:nvPr/>
      </p:nvGrpSpPr>
      <p:grpSpPr>
        <a:xfrm>
          <a:off x="0" y="0"/>
          <a:ext cx="0" cy="0"/>
          <a:chOff x="0" y="0"/>
          <a:chExt cx="0" cy="0"/>
        </a:xfrm>
      </p:grpSpPr>
      <p:sp>
        <p:nvSpPr>
          <p:cNvPr id="1851" name="Google Shape;1851;g507e7d5df4_0_5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2" name="Google Shape;1852;g507e7d5df4_0_5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8"/>
        <p:cNvGrpSpPr/>
        <p:nvPr/>
      </p:nvGrpSpPr>
      <p:grpSpPr>
        <a:xfrm>
          <a:off x="0" y="0"/>
          <a:ext cx="0" cy="0"/>
          <a:chOff x="0" y="0"/>
          <a:chExt cx="0" cy="0"/>
        </a:xfrm>
      </p:grpSpPr>
      <p:sp>
        <p:nvSpPr>
          <p:cNvPr id="1859" name="Google Shape;1859;g507e7d5df4_0_5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0" name="Google Shape;1860;g507e7d5df4_0_5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6"/>
        <p:cNvGrpSpPr/>
        <p:nvPr/>
      </p:nvGrpSpPr>
      <p:grpSpPr>
        <a:xfrm>
          <a:off x="0" y="0"/>
          <a:ext cx="0" cy="0"/>
          <a:chOff x="0" y="0"/>
          <a:chExt cx="0" cy="0"/>
        </a:xfrm>
      </p:grpSpPr>
      <p:sp>
        <p:nvSpPr>
          <p:cNvPr id="1867" name="Google Shape;1867;g501654857c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8" name="Google Shape;1868;g501654857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5"/>
        <p:cNvGrpSpPr/>
        <p:nvPr/>
      </p:nvGrpSpPr>
      <p:grpSpPr>
        <a:xfrm>
          <a:off x="0" y="0"/>
          <a:ext cx="0" cy="0"/>
          <a:chOff x="0" y="0"/>
          <a:chExt cx="0" cy="0"/>
        </a:xfrm>
      </p:grpSpPr>
      <p:sp>
        <p:nvSpPr>
          <p:cNvPr id="1876" name="Google Shape;1876;g507e7d5df4_0_5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7" name="Google Shape;1877;g507e7d5df4_0_5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8"/>
        <p:cNvGrpSpPr/>
        <p:nvPr/>
      </p:nvGrpSpPr>
      <p:grpSpPr>
        <a:xfrm>
          <a:off x="0" y="0"/>
          <a:ext cx="0" cy="0"/>
          <a:chOff x="0" y="0"/>
          <a:chExt cx="0" cy="0"/>
        </a:xfrm>
      </p:grpSpPr>
      <p:sp>
        <p:nvSpPr>
          <p:cNvPr id="1079" name="Google Shape;1079;g5055ba466e_1_2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0" name="Google Shape;1080;g5055ba466e_1_2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 Title Slide: Web Development">
  <p:cSld name="CUSTOM_2_3_1_1_1_1_1_2_1_2_1_1_1_1_2_2_1_2">
    <p:spTree>
      <p:nvGrpSpPr>
        <p:cNvPr id="1" name="Shape 7"/>
        <p:cNvGrpSpPr/>
        <p:nvPr/>
      </p:nvGrpSpPr>
      <p:grpSpPr>
        <a:xfrm>
          <a:off x="0" y="0"/>
          <a:ext cx="0" cy="0"/>
          <a:chOff x="0" y="0"/>
          <a:chExt cx="0" cy="0"/>
        </a:xfrm>
      </p:grpSpPr>
      <p:pic>
        <p:nvPicPr>
          <p:cNvPr id="8" name="Google Shape;8;p2"/>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9" name="Google Shape;9;p2"/>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
        <p:nvSpPr>
          <p:cNvPr id="11" name="Google Shape;11;p2"/>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Web Development</a:t>
            </a:r>
            <a:endParaRPr sz="1800">
              <a:solidFill>
                <a:srgbClr val="FFFFFF"/>
              </a:solidFill>
              <a:latin typeface="Roboto Medium"/>
              <a:ea typeface="Roboto Medium"/>
              <a:cs typeface="Roboto Medium"/>
              <a:sym typeface="Roboto Medium"/>
            </a:endParaRPr>
          </a:p>
        </p:txBody>
      </p:sp>
      <p:pic>
        <p:nvPicPr>
          <p:cNvPr id="12" name="Google Shape;12;p2"/>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13" name="Google Shape;13;p2"/>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 name="Google Shape;14;p2"/>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 name="Google Shape;15;p2"/>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16" name="Google Shape;16;p2"/>
          <p:cNvPicPr preferRelativeResize="0"/>
          <p:nvPr/>
        </p:nvPicPr>
        <p:blipFill>
          <a:blip r:embed="rId4">
            <a:alphaModFix/>
          </a:blip>
          <a:stretch>
            <a:fillRect/>
          </a:stretch>
        </p:blipFill>
        <p:spPr>
          <a:xfrm>
            <a:off x="776110" y="1231212"/>
            <a:ext cx="2286002" cy="1703068"/>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10. Instructor Demonstration">
  <p:cSld name="CUSTOM_2_3_1_1_1_1_1_2_1_2_1_2">
    <p:spTree>
      <p:nvGrpSpPr>
        <p:cNvPr id="1" name="Shape 82"/>
        <p:cNvGrpSpPr/>
        <p:nvPr/>
      </p:nvGrpSpPr>
      <p:grpSpPr>
        <a:xfrm>
          <a:off x="0" y="0"/>
          <a:ext cx="0" cy="0"/>
          <a:chOff x="0" y="0"/>
          <a:chExt cx="0" cy="0"/>
        </a:xfrm>
      </p:grpSpPr>
      <p:pic>
        <p:nvPicPr>
          <p:cNvPr id="83" name="Google Shape;83;p11"/>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84" name="Google Shape;84;p11"/>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1"/>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87" name="Google Shape;87;p11"/>
          <p:cNvSpPr txBox="1"/>
          <p:nvPr/>
        </p:nvSpPr>
        <p:spPr>
          <a:xfrm>
            <a:off x="242550" y="3895344"/>
            <a:ext cx="8907900" cy="427500"/>
          </a:xfrm>
          <a:prstGeom prst="rect">
            <a:avLst/>
          </a:prstGeom>
          <a:noFill/>
          <a:ln>
            <a:noFill/>
          </a:ln>
        </p:spPr>
        <p:txBody>
          <a:bodyPr spcFirstLastPara="1" wrap="square" lIns="0" tIns="91425" rIns="914400" bIns="91425" anchor="t" anchorCtr="0">
            <a:noAutofit/>
          </a:bodyPr>
          <a:lstStyle/>
          <a:p>
            <a:pPr marL="0" lvl="0" indent="0" algn="r" rtl="0">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
        <p:nvSpPr>
          <p:cNvPr id="88" name="Google Shape;88;p11"/>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9" name="Google Shape;89;p11"/>
          <p:cNvPicPr preferRelativeResize="0"/>
          <p:nvPr/>
        </p:nvPicPr>
        <p:blipFill rotWithShape="1">
          <a:blip r:embed="rId3">
            <a:alphaModFix/>
          </a:blip>
          <a:srcRect/>
          <a:stretch/>
        </p:blipFill>
        <p:spPr>
          <a:xfrm>
            <a:off x="409963" y="-228600"/>
            <a:ext cx="8535272" cy="4064423"/>
          </a:xfrm>
          <a:prstGeom prst="rect">
            <a:avLst/>
          </a:prstGeom>
          <a:noFill/>
          <a:ln>
            <a:noFill/>
          </a:ln>
        </p:spPr>
      </p:pic>
      <p:sp>
        <p:nvSpPr>
          <p:cNvPr id="90" name="Google Shape;90;p11"/>
          <p:cNvSpPr txBox="1">
            <a:spLocks noGrp="1"/>
          </p:cNvSpPr>
          <p:nvPr>
            <p:ph type="title"/>
          </p:nvPr>
        </p:nvSpPr>
        <p:spPr>
          <a:xfrm>
            <a:off x="-101100" y="4387000"/>
            <a:ext cx="9251400" cy="482100"/>
          </a:xfrm>
          <a:prstGeom prst="rect">
            <a:avLst/>
          </a:prstGeom>
          <a:noFill/>
          <a:ln>
            <a:noFill/>
          </a:ln>
        </p:spPr>
        <p:txBody>
          <a:bodyPr spcFirstLastPara="1" wrap="square" lIns="457200" tIns="9125" rIns="914400"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11. Activity">
  <p:cSld name="CUSTOM_2_3_1_1_1_1_1_2_1_2_1_1_1_1">
    <p:spTree>
      <p:nvGrpSpPr>
        <p:cNvPr id="1" name="Shape 91"/>
        <p:cNvGrpSpPr/>
        <p:nvPr/>
      </p:nvGrpSpPr>
      <p:grpSpPr>
        <a:xfrm>
          <a:off x="0" y="0"/>
          <a:ext cx="0" cy="0"/>
          <a:chOff x="0" y="0"/>
          <a:chExt cx="0" cy="0"/>
        </a:xfrm>
      </p:grpSpPr>
      <p:pic>
        <p:nvPicPr>
          <p:cNvPr id="92" name="Google Shape;92;p12"/>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93" name="Google Shape;93;p12"/>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4" name="Google Shape;94;p12"/>
          <p:cNvPicPr preferRelativeResize="0"/>
          <p:nvPr/>
        </p:nvPicPr>
        <p:blipFill/>
        <p:spPr>
          <a:xfrm>
            <a:off x="8062160" y="3975150"/>
            <a:ext cx="548640" cy="725893"/>
          </a:xfrm>
          <a:prstGeom prst="rect">
            <a:avLst/>
          </a:prstGeom>
          <a:noFill/>
          <a:ln>
            <a:noFill/>
          </a:ln>
        </p:spPr>
      </p:pic>
      <p:sp>
        <p:nvSpPr>
          <p:cNvPr id="95" name="Google Shape;95;p12"/>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 name="Google Shape;96;p12"/>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7" name="Google Shape;97;p12"/>
          <p:cNvPicPr preferRelativeResize="0"/>
          <p:nvPr/>
        </p:nvPicPr>
        <p:blipFill rotWithShape="1">
          <a:blip r:embed="rId3">
            <a:alphaModFix/>
          </a:blip>
          <a:srcRect t="29" b="39"/>
          <a:stretch/>
        </p:blipFill>
        <p:spPr>
          <a:xfrm>
            <a:off x="899000" y="1133363"/>
            <a:ext cx="1737360" cy="1911096"/>
          </a:xfrm>
          <a:prstGeom prst="rect">
            <a:avLst/>
          </a:prstGeom>
          <a:noFill/>
          <a:ln>
            <a:noFill/>
          </a:ln>
        </p:spPr>
      </p:pic>
      <p:sp>
        <p:nvSpPr>
          <p:cNvPr id="98" name="Google Shape;98;p1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99" name="Google Shape;99;p12"/>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100" name="Google Shape;100;p12"/>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1" name="Google Shape;101;p12"/>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12. Activity with Instructions ">
  <p:cSld name="CUSTOM_2_5_1_3_1">
    <p:spTree>
      <p:nvGrpSpPr>
        <p:cNvPr id="1" name="Shape 102"/>
        <p:cNvGrpSpPr/>
        <p:nvPr/>
      </p:nvGrpSpPr>
      <p:grpSpPr>
        <a:xfrm>
          <a:off x="0" y="0"/>
          <a:ext cx="0" cy="0"/>
          <a:chOff x="0" y="0"/>
          <a:chExt cx="0" cy="0"/>
        </a:xfrm>
      </p:grpSpPr>
      <p:pic>
        <p:nvPicPr>
          <p:cNvPr id="103" name="Google Shape;103;p13"/>
          <p:cNvPicPr preferRelativeResize="0"/>
          <p:nvPr/>
        </p:nvPicPr>
        <p:blipFill rotWithShape="1">
          <a:blip r:embed="rId2">
            <a:alphaModFix/>
          </a:blip>
          <a:srcRect t="29" b="39"/>
          <a:stretch/>
        </p:blipFill>
        <p:spPr>
          <a:xfrm>
            <a:off x="8275625" y="4154800"/>
            <a:ext cx="594361" cy="653795"/>
          </a:xfrm>
          <a:prstGeom prst="rect">
            <a:avLst/>
          </a:prstGeom>
          <a:noFill/>
          <a:ln>
            <a:noFill/>
          </a:ln>
        </p:spPr>
      </p:pic>
      <p:sp>
        <p:nvSpPr>
          <p:cNvPr id="104" name="Google Shape;104;p1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05" name="Google Shape;105;p1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06" name="Google Shape;106;p1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7" name="Google Shape;107;p1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8" name="Google Shape;108;p13"/>
          <p:cNvSpPr txBox="1">
            <a:spLocks noGrp="1"/>
          </p:cNvSpPr>
          <p:nvPr>
            <p:ph type="body" idx="2"/>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cxnSp>
        <p:nvCxnSpPr>
          <p:cNvPr id="109" name="Google Shape;109;p1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10" name="Google Shape;110;p13"/>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1" name="Google Shape;111;p13"/>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3. Challenge">
  <p:cSld name="CUSTOM_2_3_1_1_1_1_1_2_1_2_1_1_4">
    <p:spTree>
      <p:nvGrpSpPr>
        <p:cNvPr id="1" name="Shape 112"/>
        <p:cNvGrpSpPr/>
        <p:nvPr/>
      </p:nvGrpSpPr>
      <p:grpSpPr>
        <a:xfrm>
          <a:off x="0" y="0"/>
          <a:ext cx="0" cy="0"/>
          <a:chOff x="0" y="0"/>
          <a:chExt cx="0" cy="0"/>
        </a:xfrm>
      </p:grpSpPr>
      <p:pic>
        <p:nvPicPr>
          <p:cNvPr id="113" name="Google Shape;113;p14"/>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14" name="Google Shape;114;p14"/>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5" name="Google Shape;115;p14"/>
          <p:cNvPicPr preferRelativeResize="0"/>
          <p:nvPr/>
        </p:nvPicPr>
        <p:blipFill/>
        <p:spPr>
          <a:xfrm>
            <a:off x="8062160" y="3975150"/>
            <a:ext cx="548640" cy="725893"/>
          </a:xfrm>
          <a:prstGeom prst="rect">
            <a:avLst/>
          </a:prstGeom>
          <a:noFill/>
          <a:ln>
            <a:noFill/>
          </a:ln>
        </p:spPr>
      </p:pic>
      <p:sp>
        <p:nvSpPr>
          <p:cNvPr id="116" name="Google Shape;116;p1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17" name="Google Shape;117;p14"/>
          <p:cNvSpPr txBox="1">
            <a:spLocks noGrp="1"/>
          </p:cNvSpPr>
          <p:nvPr>
            <p:ph type="title"/>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8" name="Google Shape;118;p14"/>
          <p:cNvSpPr txBox="1">
            <a:spLocks noGrp="1"/>
          </p:cNvSpPr>
          <p:nvPr>
            <p:ph type="title" idx="2"/>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9" name="Google Shape;119;p14"/>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120" name="Google Shape;120;p14"/>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21" name="Google Shape;121;p14"/>
          <p:cNvPicPr preferRelativeResize="0"/>
          <p:nvPr/>
        </p:nvPicPr>
        <p:blipFill rotWithShape="1">
          <a:blip r:embed="rId3">
            <a:alphaModFix/>
          </a:blip>
          <a:srcRect/>
          <a:stretch/>
        </p:blipFill>
        <p:spPr>
          <a:xfrm>
            <a:off x="273900" y="-595025"/>
            <a:ext cx="2950353" cy="514350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14. Challenge with Instructions">
  <p:cSld name="CUSTOM_2_5_1_4">
    <p:spTree>
      <p:nvGrpSpPr>
        <p:cNvPr id="1" name="Shape 122"/>
        <p:cNvGrpSpPr/>
        <p:nvPr/>
      </p:nvGrpSpPr>
      <p:grpSpPr>
        <a:xfrm>
          <a:off x="0" y="0"/>
          <a:ext cx="0" cy="0"/>
          <a:chOff x="0" y="0"/>
          <a:chExt cx="0" cy="0"/>
        </a:xfrm>
      </p:grpSpPr>
      <p:sp>
        <p:nvSpPr>
          <p:cNvPr id="123" name="Google Shape;123;p15"/>
          <p:cNvSpPr txBox="1">
            <a:spLocks noGrp="1"/>
          </p:cNvSpPr>
          <p:nvPr>
            <p:ph type="title"/>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4" name="Google Shape;124;p1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25" name="Google Shape;125;p1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26" name="Google Shape;126;p15"/>
          <p:cNvSpPr txBox="1">
            <a:spLocks noGrp="1"/>
          </p:cNvSpPr>
          <p:nvPr>
            <p:ph type="body" idx="1"/>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127" name="Google Shape;127;p15"/>
          <p:cNvSpPr txBox="1">
            <a:spLocks noGrp="1"/>
          </p:cNvSpPr>
          <p:nvPr>
            <p:ph type="title" idx="2"/>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8" name="Google Shape;128;p15"/>
          <p:cNvSpPr txBox="1">
            <a:spLocks noGrp="1"/>
          </p:cNvSpPr>
          <p:nvPr>
            <p:ph type="subTitle" idx="3"/>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29" name="Google Shape;129;p1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30" name="Google Shape;130;p15"/>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31" name="Google Shape;131;p15"/>
          <p:cNvPicPr preferRelativeResize="0"/>
          <p:nvPr/>
        </p:nvPicPr>
        <p:blipFill rotWithShape="1">
          <a:blip r:embed="rId2">
            <a:alphaModFix/>
          </a:blip>
          <a:srcRect/>
          <a:stretch/>
        </p:blipFill>
        <p:spPr>
          <a:xfrm>
            <a:off x="8213200" y="3862850"/>
            <a:ext cx="656773" cy="1144971"/>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15. Homework">
  <p:cSld name="CUSTOM_2_3_1_1_1_1_1_2_1_2_1_1_3_1">
    <p:spTree>
      <p:nvGrpSpPr>
        <p:cNvPr id="1" name="Shape 132"/>
        <p:cNvGrpSpPr/>
        <p:nvPr/>
      </p:nvGrpSpPr>
      <p:grpSpPr>
        <a:xfrm>
          <a:off x="0" y="0"/>
          <a:ext cx="0" cy="0"/>
          <a:chOff x="0" y="0"/>
          <a:chExt cx="0" cy="0"/>
        </a:xfrm>
      </p:grpSpPr>
      <p:pic>
        <p:nvPicPr>
          <p:cNvPr id="133" name="Google Shape;133;p16"/>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34" name="Google Shape;134;p16"/>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5" name="Google Shape;135;p16"/>
          <p:cNvPicPr preferRelativeResize="0"/>
          <p:nvPr/>
        </p:nvPicPr>
        <p:blipFill rotWithShape="1">
          <a:blip r:embed="rId3">
            <a:alphaModFix/>
          </a:blip>
          <a:srcRect l="209" r="209"/>
          <a:stretch/>
        </p:blipFill>
        <p:spPr>
          <a:xfrm>
            <a:off x="858369" y="1097625"/>
            <a:ext cx="1737361" cy="1980591"/>
          </a:xfrm>
          <a:prstGeom prst="rect">
            <a:avLst/>
          </a:prstGeom>
          <a:noFill/>
          <a:ln>
            <a:noFill/>
          </a:ln>
        </p:spPr>
      </p:pic>
      <p:sp>
        <p:nvSpPr>
          <p:cNvPr id="136" name="Google Shape;136;p16"/>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7" name="Google Shape;137;p16"/>
          <p:cNvPicPr preferRelativeResize="0"/>
          <p:nvPr/>
        </p:nvPicPr>
        <p:blipFill/>
        <p:spPr>
          <a:xfrm>
            <a:off x="8062160" y="3975150"/>
            <a:ext cx="548640" cy="725893"/>
          </a:xfrm>
          <a:prstGeom prst="rect">
            <a:avLst/>
          </a:prstGeom>
          <a:noFill/>
          <a:ln>
            <a:noFill/>
          </a:ln>
        </p:spPr>
      </p:pic>
      <p:sp>
        <p:nvSpPr>
          <p:cNvPr id="138" name="Google Shape;138;p1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39" name="Google Shape;139;p16"/>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0" name="Google Shape;140;p16"/>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Due Date:</a:t>
            </a:r>
            <a:endParaRPr sz="1300" b="1">
              <a:solidFill>
                <a:srgbClr val="FFFFFF"/>
              </a:solidFill>
              <a:latin typeface="Roboto"/>
              <a:ea typeface="Roboto"/>
              <a:cs typeface="Roboto"/>
              <a:sym typeface="Roboto"/>
            </a:endParaRPr>
          </a:p>
        </p:txBody>
      </p:sp>
      <p:sp>
        <p:nvSpPr>
          <p:cNvPr id="141" name="Google Shape;141;p16"/>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2" name="Google Shape;142;p16"/>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1800">
          <p15:clr>
            <a:srgbClr val="F9AD4C"/>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16. Homework with Instructions">
  <p:cSld name="CUSTOM_2_5_2">
    <p:spTree>
      <p:nvGrpSpPr>
        <p:cNvPr id="1" name="Shape 143"/>
        <p:cNvGrpSpPr/>
        <p:nvPr/>
      </p:nvGrpSpPr>
      <p:grpSpPr>
        <a:xfrm>
          <a:off x="0" y="0"/>
          <a:ext cx="0" cy="0"/>
          <a:chOff x="0" y="0"/>
          <a:chExt cx="0" cy="0"/>
        </a:xfrm>
      </p:grpSpPr>
      <p:sp>
        <p:nvSpPr>
          <p:cNvPr id="144" name="Google Shape;144;p17"/>
          <p:cNvSpPr txBox="1">
            <a:spLocks noGrp="1"/>
          </p:cNvSpPr>
          <p:nvPr>
            <p:ph type="body" idx="1"/>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145" name="Google Shape;145;p1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46" name="Google Shape;146;p1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pic>
        <p:nvPicPr>
          <p:cNvPr id="147" name="Google Shape;147;p17"/>
          <p:cNvPicPr preferRelativeResize="0"/>
          <p:nvPr/>
        </p:nvPicPr>
        <p:blipFill rotWithShape="1">
          <a:blip r:embed="rId2">
            <a:alphaModFix/>
          </a:blip>
          <a:srcRect l="504" r="504"/>
          <a:stretch/>
        </p:blipFill>
        <p:spPr>
          <a:xfrm>
            <a:off x="8257069" y="4200875"/>
            <a:ext cx="548641" cy="624077"/>
          </a:xfrm>
          <a:prstGeom prst="rect">
            <a:avLst/>
          </a:prstGeom>
          <a:noFill/>
          <a:ln>
            <a:noFill/>
          </a:ln>
        </p:spPr>
      </p:pic>
      <p:sp>
        <p:nvSpPr>
          <p:cNvPr id="148" name="Google Shape;148;p1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9" name="Google Shape;149;p17"/>
          <p:cNvSpPr txBox="1">
            <a:spLocks noGrp="1"/>
          </p:cNvSpPr>
          <p:nvPr>
            <p:ph type="subTitle" idx="2"/>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50" name="Google Shape;150;p1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51" name="Google Shape;151;p17"/>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2" name="Google Shape;152;p17"/>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5005">
          <p15:clr>
            <a:srgbClr val="F9AD4C"/>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17. Numbered 1–4 (Green)">
  <p:cSld name="CUSTOM_2_7_1">
    <p:spTree>
      <p:nvGrpSpPr>
        <p:cNvPr id="1" name="Shape 153"/>
        <p:cNvGrpSpPr/>
        <p:nvPr/>
      </p:nvGrpSpPr>
      <p:grpSpPr>
        <a:xfrm>
          <a:off x="0" y="0"/>
          <a:ext cx="0" cy="0"/>
          <a:chOff x="0" y="0"/>
          <a:chExt cx="0" cy="0"/>
        </a:xfrm>
      </p:grpSpPr>
      <p:sp>
        <p:nvSpPr>
          <p:cNvPr id="154" name="Google Shape;154;p18"/>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6" name="Google Shape;156;p1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57" name="Google Shape;157;p1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58" name="Google Shape;158;p1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59" name="Google Shape;159;p1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60" name="Google Shape;160;p1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61" name="Google Shape;161;p18"/>
          <p:cNvGrpSpPr/>
          <p:nvPr/>
        </p:nvGrpSpPr>
        <p:grpSpPr>
          <a:xfrm>
            <a:off x="457200" y="1378813"/>
            <a:ext cx="776889" cy="621300"/>
            <a:chOff x="457200" y="1378813"/>
            <a:chExt cx="776889" cy="621300"/>
          </a:xfrm>
        </p:grpSpPr>
        <p:sp>
          <p:nvSpPr>
            <p:cNvPr id="162" name="Google Shape;162;p18"/>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63" name="Google Shape;163;p18"/>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 name="Google Shape;164;p18"/>
          <p:cNvGrpSpPr/>
          <p:nvPr/>
        </p:nvGrpSpPr>
        <p:grpSpPr>
          <a:xfrm>
            <a:off x="457200" y="2228725"/>
            <a:ext cx="776889" cy="621300"/>
            <a:chOff x="457200" y="1378813"/>
            <a:chExt cx="776889" cy="621300"/>
          </a:xfrm>
        </p:grpSpPr>
        <p:sp>
          <p:nvSpPr>
            <p:cNvPr id="165" name="Google Shape;165;p18"/>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66" name="Google Shape;166;p18"/>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7" name="Google Shape;167;p18"/>
          <p:cNvGrpSpPr/>
          <p:nvPr/>
        </p:nvGrpSpPr>
        <p:grpSpPr>
          <a:xfrm>
            <a:off x="457200" y="3073850"/>
            <a:ext cx="776889" cy="621300"/>
            <a:chOff x="457200" y="1378813"/>
            <a:chExt cx="776889" cy="621300"/>
          </a:xfrm>
        </p:grpSpPr>
        <p:sp>
          <p:nvSpPr>
            <p:cNvPr id="168" name="Google Shape;168;p18"/>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69" name="Google Shape;169;p18"/>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0" name="Google Shape;170;p18"/>
          <p:cNvGrpSpPr/>
          <p:nvPr/>
        </p:nvGrpSpPr>
        <p:grpSpPr>
          <a:xfrm>
            <a:off x="457200" y="3923750"/>
            <a:ext cx="776889" cy="621300"/>
            <a:chOff x="457200" y="1378813"/>
            <a:chExt cx="776889" cy="621300"/>
          </a:xfrm>
        </p:grpSpPr>
        <p:sp>
          <p:nvSpPr>
            <p:cNvPr id="171" name="Google Shape;171;p18"/>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72" name="Google Shape;172;p18"/>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3" name="Google Shape;173;p18"/>
          <p:cNvSpPr txBox="1">
            <a:spLocks noGrp="1"/>
          </p:cNvSpPr>
          <p:nvPr>
            <p:ph type="subTitle" idx="3"/>
          </p:nvPr>
        </p:nvSpPr>
        <p:spPr>
          <a:xfrm>
            <a:off x="-12300" y="13980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4" name="Google Shape;174;p18"/>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8"/>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8"/>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8"/>
          <p:cNvSpPr txBox="1">
            <a:spLocks noGrp="1"/>
          </p:cNvSpPr>
          <p:nvPr>
            <p:ph type="subTitle" idx="4"/>
          </p:nvPr>
        </p:nvSpPr>
        <p:spPr>
          <a:xfrm>
            <a:off x="-12300" y="2233538"/>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8" name="Google Shape;178;p18"/>
          <p:cNvSpPr txBox="1">
            <a:spLocks noGrp="1"/>
          </p:cNvSpPr>
          <p:nvPr>
            <p:ph type="subTitle" idx="5"/>
          </p:nvPr>
        </p:nvSpPr>
        <p:spPr>
          <a:xfrm>
            <a:off x="0" y="3076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9" name="Google Shape;179;p18"/>
          <p:cNvSpPr txBox="1">
            <a:spLocks noGrp="1"/>
          </p:cNvSpPr>
          <p:nvPr>
            <p:ph type="subTitle" idx="6"/>
          </p:nvPr>
        </p:nvSpPr>
        <p:spPr>
          <a:xfrm>
            <a:off x="-12300" y="39189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18. Numbered 1–5 (Green)">
  <p:cSld name="CUSTOM_2_7_1_4">
    <p:spTree>
      <p:nvGrpSpPr>
        <p:cNvPr id="1" name="Shape 180"/>
        <p:cNvGrpSpPr/>
        <p:nvPr/>
      </p:nvGrpSpPr>
      <p:grpSpPr>
        <a:xfrm>
          <a:off x="0" y="0"/>
          <a:ext cx="0" cy="0"/>
          <a:chOff x="0" y="0"/>
          <a:chExt cx="0" cy="0"/>
        </a:xfrm>
      </p:grpSpPr>
      <p:sp>
        <p:nvSpPr>
          <p:cNvPr id="181" name="Google Shape;181;p19"/>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3" name="Google Shape;183;p1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84" name="Google Shape;184;p1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85" name="Google Shape;185;p1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86" name="Google Shape;186;p1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87" name="Google Shape;187;p1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88" name="Google Shape;188;p19"/>
          <p:cNvGrpSpPr/>
          <p:nvPr/>
        </p:nvGrpSpPr>
        <p:grpSpPr>
          <a:xfrm>
            <a:off x="457200" y="1300225"/>
            <a:ext cx="776889" cy="621300"/>
            <a:chOff x="457200" y="1378813"/>
            <a:chExt cx="776889" cy="621300"/>
          </a:xfrm>
        </p:grpSpPr>
        <p:sp>
          <p:nvSpPr>
            <p:cNvPr id="189" name="Google Shape;189;p19"/>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90" name="Google Shape;190;p19"/>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1" name="Google Shape;191;p19"/>
          <p:cNvGrpSpPr/>
          <p:nvPr/>
        </p:nvGrpSpPr>
        <p:grpSpPr>
          <a:xfrm>
            <a:off x="457200" y="2000125"/>
            <a:ext cx="776889" cy="621300"/>
            <a:chOff x="457200" y="1378813"/>
            <a:chExt cx="776889" cy="621300"/>
          </a:xfrm>
        </p:grpSpPr>
        <p:sp>
          <p:nvSpPr>
            <p:cNvPr id="192" name="Google Shape;192;p19"/>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93" name="Google Shape;193;p19"/>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 name="Google Shape;194;p19"/>
          <p:cNvGrpSpPr/>
          <p:nvPr/>
        </p:nvGrpSpPr>
        <p:grpSpPr>
          <a:xfrm>
            <a:off x="457200" y="2692850"/>
            <a:ext cx="776889" cy="621300"/>
            <a:chOff x="457200" y="1378813"/>
            <a:chExt cx="776889" cy="621300"/>
          </a:xfrm>
        </p:grpSpPr>
        <p:sp>
          <p:nvSpPr>
            <p:cNvPr id="195" name="Google Shape;195;p19"/>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96" name="Google Shape;196;p19"/>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 name="Google Shape;197;p19"/>
          <p:cNvGrpSpPr/>
          <p:nvPr/>
        </p:nvGrpSpPr>
        <p:grpSpPr>
          <a:xfrm>
            <a:off x="457200" y="3390350"/>
            <a:ext cx="776889" cy="621300"/>
            <a:chOff x="457200" y="1378813"/>
            <a:chExt cx="776889" cy="621300"/>
          </a:xfrm>
        </p:grpSpPr>
        <p:sp>
          <p:nvSpPr>
            <p:cNvPr id="198" name="Google Shape;198;p19"/>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99" name="Google Shape;199;p19"/>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0" name="Google Shape;200;p19"/>
          <p:cNvSpPr txBox="1">
            <a:spLocks noGrp="1"/>
          </p:cNvSpPr>
          <p:nvPr>
            <p:ph type="subTitle" idx="3"/>
          </p:nvPr>
        </p:nvSpPr>
        <p:spPr>
          <a:xfrm>
            <a:off x="-7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1" name="Google Shape;201;p19"/>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9"/>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19"/>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19"/>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5" name="Google Shape;205;p19"/>
          <p:cNvSpPr txBox="1">
            <a:spLocks noGrp="1"/>
          </p:cNvSpPr>
          <p:nvPr>
            <p:ph type="subTitle" idx="5"/>
          </p:nvPr>
        </p:nvSpPr>
        <p:spPr>
          <a:xfrm>
            <a:off x="0" y="2695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6" name="Google Shape;206;p19"/>
          <p:cNvSpPr txBox="1">
            <a:spLocks noGrp="1"/>
          </p:cNvSpPr>
          <p:nvPr>
            <p:ph type="subTitle" idx="6"/>
          </p:nvPr>
        </p:nvSpPr>
        <p:spPr>
          <a:xfrm>
            <a:off x="-12300" y="33855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07" name="Google Shape;207;p19"/>
          <p:cNvGrpSpPr/>
          <p:nvPr/>
        </p:nvGrpSpPr>
        <p:grpSpPr>
          <a:xfrm>
            <a:off x="469500" y="4083075"/>
            <a:ext cx="776889" cy="621300"/>
            <a:chOff x="457200" y="1378813"/>
            <a:chExt cx="776889" cy="621300"/>
          </a:xfrm>
        </p:grpSpPr>
        <p:sp>
          <p:nvSpPr>
            <p:cNvPr id="208" name="Google Shape;208;p19"/>
            <p:cNvSpPr/>
            <p:nvPr/>
          </p:nvSpPr>
          <p:spPr>
            <a:xfrm>
              <a:off x="457200" y="1378813"/>
              <a:ext cx="695400" cy="621300"/>
            </a:xfrm>
            <a:prstGeom prst="roundRect">
              <a:avLst>
                <a:gd name="adj" fmla="val 16667"/>
              </a:avLst>
            </a:prstGeom>
            <a:solidFill>
              <a:srgbClr val="134F5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09" name="Google Shape;209;p19"/>
            <p:cNvSpPr/>
            <p:nvPr/>
          </p:nvSpPr>
          <p:spPr>
            <a:xfrm rot="5400000">
              <a:off x="969614" y="1607625"/>
              <a:ext cx="340325" cy="188625"/>
            </a:xfrm>
            <a:prstGeom prst="flowChartExtract">
              <a:avLst/>
            </a:prstGeom>
            <a:solidFill>
              <a:srgbClr val="134F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0" name="Google Shape;210;p19"/>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9"/>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19. Numbered 1–6 (Gray)">
  <p:cSld name="CUSTOM_2_7_1_3_1_1">
    <p:spTree>
      <p:nvGrpSpPr>
        <p:cNvPr id="1" name="Shape 212"/>
        <p:cNvGrpSpPr/>
        <p:nvPr/>
      </p:nvGrpSpPr>
      <p:grpSpPr>
        <a:xfrm>
          <a:off x="0" y="0"/>
          <a:ext cx="0" cy="0"/>
          <a:chOff x="0" y="0"/>
          <a:chExt cx="0" cy="0"/>
        </a:xfrm>
      </p:grpSpPr>
      <p:sp>
        <p:nvSpPr>
          <p:cNvPr id="213" name="Google Shape;213;p20"/>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15" name="Google Shape;215;p2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16" name="Google Shape;216;p2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17" name="Google Shape;217;p2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18" name="Google Shape;218;p2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19" name="Google Shape;219;p2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20" name="Google Shape;220;p20"/>
          <p:cNvGrpSpPr/>
          <p:nvPr/>
        </p:nvGrpSpPr>
        <p:grpSpPr>
          <a:xfrm>
            <a:off x="457200" y="1237825"/>
            <a:ext cx="776900" cy="486300"/>
            <a:chOff x="457200" y="1466425"/>
            <a:chExt cx="776900" cy="486300"/>
          </a:xfrm>
        </p:grpSpPr>
        <p:sp>
          <p:nvSpPr>
            <p:cNvPr id="221" name="Google Shape;221;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22" name="Google Shape;222;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3" name="Google Shape;223;p20"/>
          <p:cNvSpPr txBox="1">
            <a:spLocks noGrp="1"/>
          </p:cNvSpPr>
          <p:nvPr>
            <p:ph type="subTitle" idx="3"/>
          </p:nvPr>
        </p:nvSpPr>
        <p:spPr>
          <a:xfrm>
            <a:off x="-12150" y="12746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24" name="Google Shape;224;p20"/>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5" name="Google Shape;225;p20"/>
          <p:cNvGrpSpPr/>
          <p:nvPr/>
        </p:nvGrpSpPr>
        <p:grpSpPr>
          <a:xfrm>
            <a:off x="457200" y="1828900"/>
            <a:ext cx="776900" cy="486300"/>
            <a:chOff x="457200" y="1466425"/>
            <a:chExt cx="776900" cy="486300"/>
          </a:xfrm>
        </p:grpSpPr>
        <p:sp>
          <p:nvSpPr>
            <p:cNvPr id="226" name="Google Shape;226;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27" name="Google Shape;227;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8" name="Google Shape;228;p20"/>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9" name="Google Shape;229;p20"/>
          <p:cNvGrpSpPr/>
          <p:nvPr/>
        </p:nvGrpSpPr>
        <p:grpSpPr>
          <a:xfrm>
            <a:off x="457200" y="2419975"/>
            <a:ext cx="776900" cy="486300"/>
            <a:chOff x="457200" y="1466425"/>
            <a:chExt cx="776900" cy="486300"/>
          </a:xfrm>
        </p:grpSpPr>
        <p:sp>
          <p:nvSpPr>
            <p:cNvPr id="230" name="Google Shape;230;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31" name="Google Shape;231;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2" name="Google Shape;232;p20"/>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3" name="Google Shape;233;p20"/>
          <p:cNvGrpSpPr/>
          <p:nvPr/>
        </p:nvGrpSpPr>
        <p:grpSpPr>
          <a:xfrm>
            <a:off x="457200" y="3011050"/>
            <a:ext cx="776900" cy="486300"/>
            <a:chOff x="457200" y="1466425"/>
            <a:chExt cx="776900" cy="486300"/>
          </a:xfrm>
        </p:grpSpPr>
        <p:sp>
          <p:nvSpPr>
            <p:cNvPr id="234" name="Google Shape;234;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35" name="Google Shape;235;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6" name="Google Shape;236;p20"/>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7" name="Google Shape;237;p20"/>
          <p:cNvGrpSpPr/>
          <p:nvPr/>
        </p:nvGrpSpPr>
        <p:grpSpPr>
          <a:xfrm>
            <a:off x="457200" y="3602137"/>
            <a:ext cx="776900" cy="486300"/>
            <a:chOff x="457200" y="1466425"/>
            <a:chExt cx="776900" cy="486300"/>
          </a:xfrm>
        </p:grpSpPr>
        <p:sp>
          <p:nvSpPr>
            <p:cNvPr id="238" name="Google Shape;238;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39" name="Google Shape;239;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0" name="Google Shape;240;p20"/>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1" name="Google Shape;241;p20"/>
          <p:cNvGrpSpPr/>
          <p:nvPr/>
        </p:nvGrpSpPr>
        <p:grpSpPr>
          <a:xfrm>
            <a:off x="457200" y="4193262"/>
            <a:ext cx="776900" cy="486300"/>
            <a:chOff x="457200" y="1466425"/>
            <a:chExt cx="776900" cy="486300"/>
          </a:xfrm>
        </p:grpSpPr>
        <p:sp>
          <p:nvSpPr>
            <p:cNvPr id="242" name="Google Shape;242;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43" name="Google Shape;243;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4" name="Google Shape;244;p20"/>
          <p:cNvSpPr txBox="1">
            <a:spLocks noGrp="1"/>
          </p:cNvSpPr>
          <p:nvPr>
            <p:ph type="subTitle" idx="4"/>
          </p:nvPr>
        </p:nvSpPr>
        <p:spPr>
          <a:xfrm>
            <a:off x="-12075" y="18488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5" name="Google Shape;245;p20"/>
          <p:cNvSpPr txBox="1">
            <a:spLocks noGrp="1"/>
          </p:cNvSpPr>
          <p:nvPr>
            <p:ph type="subTitle" idx="5"/>
          </p:nvPr>
        </p:nvSpPr>
        <p:spPr>
          <a:xfrm>
            <a:off x="-12075" y="24399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6" name="Google Shape;246;p20"/>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7" name="Google Shape;247;p20"/>
          <p:cNvSpPr txBox="1">
            <a:spLocks noGrp="1"/>
          </p:cNvSpPr>
          <p:nvPr>
            <p:ph type="subTitle" idx="7"/>
          </p:nvPr>
        </p:nvSpPr>
        <p:spPr>
          <a:xfrm>
            <a:off x="12475" y="3622088"/>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8" name="Google Shape;248;p20"/>
          <p:cNvSpPr txBox="1">
            <a:spLocks noGrp="1"/>
          </p:cNvSpPr>
          <p:nvPr>
            <p:ph type="subTitle" idx="8"/>
          </p:nvPr>
        </p:nvSpPr>
        <p:spPr>
          <a:xfrm>
            <a:off x="12475" y="4236125"/>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2. Title Slide: UX/UI Design">
  <p:cSld name="CUSTOM_2_3_1_1_1_1_1_2_1_2_1_1_1_1_2_2_1_1_1">
    <p:spTree>
      <p:nvGrpSpPr>
        <p:cNvPr id="1" name="Shape 17"/>
        <p:cNvGrpSpPr/>
        <p:nvPr/>
      </p:nvGrpSpPr>
      <p:grpSpPr>
        <a:xfrm>
          <a:off x="0" y="0"/>
          <a:ext cx="0" cy="0"/>
          <a:chOff x="0" y="0"/>
          <a:chExt cx="0" cy="0"/>
        </a:xfrm>
      </p:grpSpPr>
      <p:pic>
        <p:nvPicPr>
          <p:cNvPr id="18" name="Google Shape;18;p3"/>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19" name="Google Shape;19;p3"/>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UX/UI Design</a:t>
            </a:r>
            <a:endParaRPr sz="1800">
              <a:solidFill>
                <a:srgbClr val="FFFFFF"/>
              </a:solidFill>
              <a:latin typeface="Roboto Medium"/>
              <a:ea typeface="Roboto Medium"/>
              <a:cs typeface="Roboto Medium"/>
              <a:sym typeface="Roboto Medium"/>
            </a:endParaRPr>
          </a:p>
        </p:txBody>
      </p:sp>
      <p:pic>
        <p:nvPicPr>
          <p:cNvPr id="21" name="Google Shape;21;p3"/>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22" name="Google Shape;22;p3"/>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 name="Google Shape;23;p3"/>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 name="Google Shape;24;p3"/>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25" name="Google Shape;25;p3"/>
          <p:cNvPicPr preferRelativeResize="0"/>
          <p:nvPr/>
        </p:nvPicPr>
        <p:blipFill>
          <a:blip r:embed="rId4">
            <a:alphaModFix/>
          </a:blip>
          <a:stretch>
            <a:fillRect/>
          </a:stretch>
        </p:blipFill>
        <p:spPr>
          <a:xfrm>
            <a:off x="584735" y="1058550"/>
            <a:ext cx="2560322" cy="1920238"/>
          </a:xfrm>
          <a:prstGeom prst="rect">
            <a:avLst/>
          </a:prstGeom>
          <a:noFill/>
          <a:ln>
            <a:noFill/>
          </a:ln>
        </p:spPr>
      </p:pic>
      <p:sp>
        <p:nvSpPr>
          <p:cNvPr id="26" name="Google Shape;26;p3"/>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20. Numbered 1–6 (Blue)">
  <p:cSld name="CUSTOM_2_7_1_3_1_1_2">
    <p:spTree>
      <p:nvGrpSpPr>
        <p:cNvPr id="1" name="Shape 249"/>
        <p:cNvGrpSpPr/>
        <p:nvPr/>
      </p:nvGrpSpPr>
      <p:grpSpPr>
        <a:xfrm>
          <a:off x="0" y="0"/>
          <a:ext cx="0" cy="0"/>
          <a:chOff x="0" y="0"/>
          <a:chExt cx="0" cy="0"/>
        </a:xfrm>
      </p:grpSpPr>
      <p:sp>
        <p:nvSpPr>
          <p:cNvPr id="250" name="Google Shape;250;p21"/>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2" name="Google Shape;252;p2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53" name="Google Shape;253;p2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54" name="Google Shape;254;p2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55" name="Google Shape;255;p2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56" name="Google Shape;256;p2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57" name="Google Shape;257;p21"/>
          <p:cNvGrpSpPr/>
          <p:nvPr/>
        </p:nvGrpSpPr>
        <p:grpSpPr>
          <a:xfrm>
            <a:off x="457200" y="1237825"/>
            <a:ext cx="776900" cy="486300"/>
            <a:chOff x="457200" y="1466425"/>
            <a:chExt cx="776900" cy="486300"/>
          </a:xfrm>
        </p:grpSpPr>
        <p:sp>
          <p:nvSpPr>
            <p:cNvPr id="258" name="Google Shape;258;p21"/>
            <p:cNvSpPr/>
            <p:nvPr/>
          </p:nvSpPr>
          <p:spPr>
            <a:xfrm>
              <a:off x="457200" y="1466425"/>
              <a:ext cx="695400" cy="486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59" name="Google Shape;259;p21"/>
            <p:cNvSpPr/>
            <p:nvPr/>
          </p:nvSpPr>
          <p:spPr>
            <a:xfrm rot="5400000">
              <a:off x="973100" y="1624950"/>
              <a:ext cx="33337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0" name="Google Shape;260;p21"/>
          <p:cNvSpPr txBox="1">
            <a:spLocks noGrp="1"/>
          </p:cNvSpPr>
          <p:nvPr>
            <p:ph type="subTitle" idx="3"/>
          </p:nvPr>
        </p:nvSpPr>
        <p:spPr>
          <a:xfrm>
            <a:off x="-12225" y="12746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1" name="Google Shape;261;p21"/>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2" name="Google Shape;262;p21"/>
          <p:cNvGrpSpPr/>
          <p:nvPr/>
        </p:nvGrpSpPr>
        <p:grpSpPr>
          <a:xfrm>
            <a:off x="457200" y="1828900"/>
            <a:ext cx="776900" cy="486300"/>
            <a:chOff x="457200" y="1466425"/>
            <a:chExt cx="776900" cy="486300"/>
          </a:xfrm>
        </p:grpSpPr>
        <p:sp>
          <p:nvSpPr>
            <p:cNvPr id="263" name="Google Shape;263;p21"/>
            <p:cNvSpPr/>
            <p:nvPr/>
          </p:nvSpPr>
          <p:spPr>
            <a:xfrm>
              <a:off x="457200" y="1466425"/>
              <a:ext cx="695400" cy="486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64" name="Google Shape;264;p21"/>
            <p:cNvSpPr/>
            <p:nvPr/>
          </p:nvSpPr>
          <p:spPr>
            <a:xfrm rot="5400000">
              <a:off x="973100" y="1624950"/>
              <a:ext cx="33337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5" name="Google Shape;265;p21"/>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6" name="Google Shape;266;p21"/>
          <p:cNvGrpSpPr/>
          <p:nvPr/>
        </p:nvGrpSpPr>
        <p:grpSpPr>
          <a:xfrm>
            <a:off x="457200" y="2419975"/>
            <a:ext cx="776900" cy="486300"/>
            <a:chOff x="457200" y="1466425"/>
            <a:chExt cx="776900" cy="486300"/>
          </a:xfrm>
        </p:grpSpPr>
        <p:sp>
          <p:nvSpPr>
            <p:cNvPr id="267" name="Google Shape;267;p21"/>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68" name="Google Shape;268;p21"/>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9" name="Google Shape;269;p21"/>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0" name="Google Shape;270;p21"/>
          <p:cNvGrpSpPr/>
          <p:nvPr/>
        </p:nvGrpSpPr>
        <p:grpSpPr>
          <a:xfrm>
            <a:off x="457200" y="3011050"/>
            <a:ext cx="776900" cy="486300"/>
            <a:chOff x="457200" y="1466425"/>
            <a:chExt cx="776900" cy="486300"/>
          </a:xfrm>
        </p:grpSpPr>
        <p:sp>
          <p:nvSpPr>
            <p:cNvPr id="271" name="Google Shape;271;p21"/>
            <p:cNvSpPr/>
            <p:nvPr/>
          </p:nvSpPr>
          <p:spPr>
            <a:xfrm>
              <a:off x="457200" y="1466425"/>
              <a:ext cx="695400" cy="486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72" name="Google Shape;272;p21"/>
            <p:cNvSpPr/>
            <p:nvPr/>
          </p:nvSpPr>
          <p:spPr>
            <a:xfrm rot="5400000">
              <a:off x="973100" y="1624950"/>
              <a:ext cx="33337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3" name="Google Shape;273;p21"/>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4" name="Google Shape;274;p21"/>
          <p:cNvGrpSpPr/>
          <p:nvPr/>
        </p:nvGrpSpPr>
        <p:grpSpPr>
          <a:xfrm>
            <a:off x="457200" y="3602137"/>
            <a:ext cx="776900" cy="486300"/>
            <a:chOff x="457200" y="1466425"/>
            <a:chExt cx="776900" cy="486300"/>
          </a:xfrm>
        </p:grpSpPr>
        <p:sp>
          <p:nvSpPr>
            <p:cNvPr id="275" name="Google Shape;275;p21"/>
            <p:cNvSpPr/>
            <p:nvPr/>
          </p:nvSpPr>
          <p:spPr>
            <a:xfrm>
              <a:off x="457200" y="1466425"/>
              <a:ext cx="695400" cy="486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76" name="Google Shape;276;p21"/>
            <p:cNvSpPr/>
            <p:nvPr/>
          </p:nvSpPr>
          <p:spPr>
            <a:xfrm rot="5400000">
              <a:off x="973100" y="1624950"/>
              <a:ext cx="33337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7" name="Google Shape;277;p21"/>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8" name="Google Shape;278;p21"/>
          <p:cNvGrpSpPr/>
          <p:nvPr/>
        </p:nvGrpSpPr>
        <p:grpSpPr>
          <a:xfrm>
            <a:off x="457200" y="4193262"/>
            <a:ext cx="776900" cy="486300"/>
            <a:chOff x="457200" y="1466425"/>
            <a:chExt cx="776900" cy="486300"/>
          </a:xfrm>
        </p:grpSpPr>
        <p:sp>
          <p:nvSpPr>
            <p:cNvPr id="279" name="Google Shape;279;p21"/>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80" name="Google Shape;280;p21"/>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1" name="Google Shape;281;p21"/>
          <p:cNvSpPr txBox="1">
            <a:spLocks noGrp="1"/>
          </p:cNvSpPr>
          <p:nvPr>
            <p:ph type="subTitle" idx="4"/>
          </p:nvPr>
        </p:nvSpPr>
        <p:spPr>
          <a:xfrm>
            <a:off x="-12300" y="1858813"/>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2" name="Google Shape;282;p21"/>
          <p:cNvSpPr txBox="1">
            <a:spLocks noGrp="1"/>
          </p:cNvSpPr>
          <p:nvPr>
            <p:ph type="subTitle" idx="5"/>
          </p:nvPr>
        </p:nvSpPr>
        <p:spPr>
          <a:xfrm>
            <a:off x="12250" y="2439925"/>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3" name="Google Shape;283;p21"/>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4" name="Google Shape;284;p21"/>
          <p:cNvSpPr txBox="1">
            <a:spLocks noGrp="1"/>
          </p:cNvSpPr>
          <p:nvPr>
            <p:ph type="subTitle" idx="7"/>
          </p:nvPr>
        </p:nvSpPr>
        <p:spPr>
          <a:xfrm>
            <a:off x="-12125" y="362210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5" name="Google Shape;285;p21"/>
          <p:cNvSpPr txBox="1">
            <a:spLocks noGrp="1"/>
          </p:cNvSpPr>
          <p:nvPr>
            <p:ph type="subTitle" idx="8"/>
          </p:nvPr>
        </p:nvSpPr>
        <p:spPr>
          <a:xfrm>
            <a:off x="-12150" y="42361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21. Numbered 1–7 (Gray)">
  <p:cSld name="CUSTOM_2_7_1_3_1_1_1">
    <p:spTree>
      <p:nvGrpSpPr>
        <p:cNvPr id="1" name="Shape 286"/>
        <p:cNvGrpSpPr/>
        <p:nvPr/>
      </p:nvGrpSpPr>
      <p:grpSpPr>
        <a:xfrm>
          <a:off x="0" y="0"/>
          <a:ext cx="0" cy="0"/>
          <a:chOff x="0" y="0"/>
          <a:chExt cx="0" cy="0"/>
        </a:xfrm>
      </p:grpSpPr>
      <p:sp>
        <p:nvSpPr>
          <p:cNvPr id="287" name="Google Shape;287;p22"/>
          <p:cNvSpPr/>
          <p:nvPr/>
        </p:nvSpPr>
        <p:spPr>
          <a:xfrm>
            <a:off x="1254500" y="11616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2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9" name="Google Shape;289;p2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90" name="Google Shape;290;p2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91" name="Google Shape;291;p2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92" name="Google Shape;292;p2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93" name="Google Shape;293;p2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94" name="Google Shape;294;p22"/>
          <p:cNvGrpSpPr/>
          <p:nvPr/>
        </p:nvGrpSpPr>
        <p:grpSpPr>
          <a:xfrm>
            <a:off x="457222" y="1149803"/>
            <a:ext cx="713194" cy="446423"/>
            <a:chOff x="457200" y="1466425"/>
            <a:chExt cx="776900" cy="486300"/>
          </a:xfrm>
        </p:grpSpPr>
        <p:sp>
          <p:nvSpPr>
            <p:cNvPr id="295" name="Google Shape;295;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296" name="Google Shape;296;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7" name="Google Shape;297;p22"/>
          <p:cNvSpPr txBox="1">
            <a:spLocks noGrp="1"/>
          </p:cNvSpPr>
          <p:nvPr>
            <p:ph type="subTitle" idx="3"/>
          </p:nvPr>
        </p:nvSpPr>
        <p:spPr>
          <a:xfrm>
            <a:off x="0" y="11753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8" name="Google Shape;298;p22"/>
          <p:cNvSpPr/>
          <p:nvPr/>
        </p:nvSpPr>
        <p:spPr>
          <a:xfrm>
            <a:off x="1254500" y="16842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9" name="Google Shape;299;p22"/>
          <p:cNvGrpSpPr/>
          <p:nvPr/>
        </p:nvGrpSpPr>
        <p:grpSpPr>
          <a:xfrm>
            <a:off x="457222" y="1672428"/>
            <a:ext cx="713194" cy="446423"/>
            <a:chOff x="457200" y="1466425"/>
            <a:chExt cx="776900" cy="486300"/>
          </a:xfrm>
        </p:grpSpPr>
        <p:sp>
          <p:nvSpPr>
            <p:cNvPr id="300" name="Google Shape;300;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301" name="Google Shape;301;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2" name="Google Shape;302;p22"/>
          <p:cNvSpPr txBox="1">
            <a:spLocks noGrp="1"/>
          </p:cNvSpPr>
          <p:nvPr>
            <p:ph type="subTitle" idx="4"/>
          </p:nvPr>
        </p:nvSpPr>
        <p:spPr>
          <a:xfrm>
            <a:off x="125" y="16979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3" name="Google Shape;303;p22"/>
          <p:cNvSpPr/>
          <p:nvPr/>
        </p:nvSpPr>
        <p:spPr>
          <a:xfrm>
            <a:off x="1254475" y="220740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4" name="Google Shape;304;p22"/>
          <p:cNvGrpSpPr/>
          <p:nvPr/>
        </p:nvGrpSpPr>
        <p:grpSpPr>
          <a:xfrm>
            <a:off x="457197" y="2195578"/>
            <a:ext cx="713194" cy="446423"/>
            <a:chOff x="457200" y="1466425"/>
            <a:chExt cx="776900" cy="486300"/>
          </a:xfrm>
        </p:grpSpPr>
        <p:sp>
          <p:nvSpPr>
            <p:cNvPr id="305" name="Google Shape;305;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306" name="Google Shape;306;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7" name="Google Shape;307;p22"/>
          <p:cNvSpPr txBox="1">
            <a:spLocks noGrp="1"/>
          </p:cNvSpPr>
          <p:nvPr>
            <p:ph type="subTitle" idx="5"/>
          </p:nvPr>
        </p:nvSpPr>
        <p:spPr>
          <a:xfrm>
            <a:off x="0" y="222110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8" name="Google Shape;308;p22"/>
          <p:cNvSpPr/>
          <p:nvPr/>
        </p:nvSpPr>
        <p:spPr>
          <a:xfrm>
            <a:off x="1254475" y="27300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9" name="Google Shape;309;p22"/>
          <p:cNvGrpSpPr/>
          <p:nvPr/>
        </p:nvGrpSpPr>
        <p:grpSpPr>
          <a:xfrm>
            <a:off x="457197" y="2718203"/>
            <a:ext cx="713194" cy="446423"/>
            <a:chOff x="457200" y="1466425"/>
            <a:chExt cx="776900" cy="486300"/>
          </a:xfrm>
        </p:grpSpPr>
        <p:sp>
          <p:nvSpPr>
            <p:cNvPr id="310" name="Google Shape;310;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311" name="Google Shape;311;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2" name="Google Shape;312;p22"/>
          <p:cNvSpPr txBox="1">
            <a:spLocks noGrp="1"/>
          </p:cNvSpPr>
          <p:nvPr>
            <p:ph type="subTitle" idx="6"/>
          </p:nvPr>
        </p:nvSpPr>
        <p:spPr>
          <a:xfrm>
            <a:off x="-125" y="27437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13" name="Google Shape;313;p22"/>
          <p:cNvSpPr/>
          <p:nvPr/>
        </p:nvSpPr>
        <p:spPr>
          <a:xfrm>
            <a:off x="1254500" y="32526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4" name="Google Shape;314;p22"/>
          <p:cNvGrpSpPr/>
          <p:nvPr/>
        </p:nvGrpSpPr>
        <p:grpSpPr>
          <a:xfrm>
            <a:off x="457222" y="3240828"/>
            <a:ext cx="713194" cy="446423"/>
            <a:chOff x="457200" y="1466425"/>
            <a:chExt cx="776900" cy="486300"/>
          </a:xfrm>
        </p:grpSpPr>
        <p:sp>
          <p:nvSpPr>
            <p:cNvPr id="315" name="Google Shape;315;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316" name="Google Shape;316;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7" name="Google Shape;317;p22"/>
          <p:cNvSpPr txBox="1">
            <a:spLocks noGrp="1"/>
          </p:cNvSpPr>
          <p:nvPr>
            <p:ph type="subTitle" idx="7"/>
          </p:nvPr>
        </p:nvSpPr>
        <p:spPr>
          <a:xfrm>
            <a:off x="25" y="32663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18" name="Google Shape;318;p22"/>
          <p:cNvSpPr/>
          <p:nvPr/>
        </p:nvSpPr>
        <p:spPr>
          <a:xfrm>
            <a:off x="1254500" y="377527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9" name="Google Shape;319;p22"/>
          <p:cNvGrpSpPr/>
          <p:nvPr/>
        </p:nvGrpSpPr>
        <p:grpSpPr>
          <a:xfrm>
            <a:off x="457222" y="3763453"/>
            <a:ext cx="713194" cy="446423"/>
            <a:chOff x="457200" y="1466425"/>
            <a:chExt cx="776900" cy="486300"/>
          </a:xfrm>
        </p:grpSpPr>
        <p:sp>
          <p:nvSpPr>
            <p:cNvPr id="320" name="Google Shape;320;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321" name="Google Shape;321;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2" name="Google Shape;322;p22"/>
          <p:cNvSpPr txBox="1">
            <a:spLocks noGrp="1"/>
          </p:cNvSpPr>
          <p:nvPr>
            <p:ph type="subTitle" idx="8"/>
          </p:nvPr>
        </p:nvSpPr>
        <p:spPr>
          <a:xfrm>
            <a:off x="-50" y="378897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23" name="Google Shape;323;p22"/>
          <p:cNvSpPr/>
          <p:nvPr/>
        </p:nvSpPr>
        <p:spPr>
          <a:xfrm>
            <a:off x="1254500" y="43234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4" name="Google Shape;324;p22"/>
          <p:cNvGrpSpPr/>
          <p:nvPr/>
        </p:nvGrpSpPr>
        <p:grpSpPr>
          <a:xfrm>
            <a:off x="457222" y="4311603"/>
            <a:ext cx="713194" cy="446423"/>
            <a:chOff x="457200" y="1466425"/>
            <a:chExt cx="776900" cy="486300"/>
          </a:xfrm>
        </p:grpSpPr>
        <p:sp>
          <p:nvSpPr>
            <p:cNvPr id="325" name="Google Shape;325;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326" name="Google Shape;326;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7" name="Google Shape;327;p22"/>
          <p:cNvSpPr txBox="1">
            <a:spLocks noGrp="1"/>
          </p:cNvSpPr>
          <p:nvPr>
            <p:ph type="subTitle" idx="9"/>
          </p:nvPr>
        </p:nvSpPr>
        <p:spPr>
          <a:xfrm>
            <a:off x="25" y="43371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22. Numbered 1–8 (Gray)">
  <p:cSld name="CUSTOM_2_7_1_3_1_1_1_1">
    <p:spTree>
      <p:nvGrpSpPr>
        <p:cNvPr id="1" name="Shape 328"/>
        <p:cNvGrpSpPr/>
        <p:nvPr/>
      </p:nvGrpSpPr>
      <p:grpSpPr>
        <a:xfrm>
          <a:off x="0" y="0"/>
          <a:ext cx="0" cy="0"/>
          <a:chOff x="0" y="0"/>
          <a:chExt cx="0" cy="0"/>
        </a:xfrm>
      </p:grpSpPr>
      <p:sp>
        <p:nvSpPr>
          <p:cNvPr id="329" name="Google Shape;329;p2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30" name="Google Shape;330;p2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31" name="Google Shape;331;p2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32" name="Google Shape;332;p2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333" name="Google Shape;333;p2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34" name="Google Shape;334;p2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35" name="Google Shape;335;p23"/>
          <p:cNvSpPr/>
          <p:nvPr/>
        </p:nvSpPr>
        <p:spPr>
          <a:xfrm>
            <a:off x="1179113" y="387300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6" name="Google Shape;336;p23"/>
          <p:cNvGrpSpPr/>
          <p:nvPr/>
        </p:nvGrpSpPr>
        <p:grpSpPr>
          <a:xfrm>
            <a:off x="457427" y="3873038"/>
            <a:ext cx="602564" cy="377174"/>
            <a:chOff x="457200" y="1466425"/>
            <a:chExt cx="776900" cy="486300"/>
          </a:xfrm>
        </p:grpSpPr>
        <p:sp>
          <p:nvSpPr>
            <p:cNvPr id="337" name="Google Shape;337;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338" name="Google Shape;338;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9" name="Google Shape;339;p23"/>
          <p:cNvSpPr txBox="1">
            <a:spLocks noGrp="1"/>
          </p:cNvSpPr>
          <p:nvPr>
            <p:ph type="subTitle" idx="3"/>
          </p:nvPr>
        </p:nvSpPr>
        <p:spPr>
          <a:xfrm>
            <a:off x="-12100" y="3873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0" name="Google Shape;340;p23"/>
          <p:cNvSpPr/>
          <p:nvPr/>
        </p:nvSpPr>
        <p:spPr>
          <a:xfrm>
            <a:off x="1179000" y="431111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1" name="Google Shape;341;p23"/>
          <p:cNvGrpSpPr/>
          <p:nvPr/>
        </p:nvGrpSpPr>
        <p:grpSpPr>
          <a:xfrm>
            <a:off x="457315" y="4311142"/>
            <a:ext cx="602564" cy="377174"/>
            <a:chOff x="457200" y="1466425"/>
            <a:chExt cx="776900" cy="486300"/>
          </a:xfrm>
        </p:grpSpPr>
        <p:sp>
          <p:nvSpPr>
            <p:cNvPr id="342" name="Google Shape;342;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343" name="Google Shape;343;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4" name="Google Shape;344;p23"/>
          <p:cNvSpPr txBox="1">
            <a:spLocks noGrp="1"/>
          </p:cNvSpPr>
          <p:nvPr>
            <p:ph type="subTitle" idx="4"/>
          </p:nvPr>
        </p:nvSpPr>
        <p:spPr>
          <a:xfrm>
            <a:off x="-12075" y="43112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5" name="Google Shape;345;p23"/>
          <p:cNvSpPr/>
          <p:nvPr/>
        </p:nvSpPr>
        <p:spPr>
          <a:xfrm>
            <a:off x="1179063" y="299663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6" name="Google Shape;346;p23"/>
          <p:cNvGrpSpPr/>
          <p:nvPr/>
        </p:nvGrpSpPr>
        <p:grpSpPr>
          <a:xfrm>
            <a:off x="457377" y="2996663"/>
            <a:ext cx="602564" cy="377174"/>
            <a:chOff x="457200" y="1466425"/>
            <a:chExt cx="776900" cy="486300"/>
          </a:xfrm>
        </p:grpSpPr>
        <p:sp>
          <p:nvSpPr>
            <p:cNvPr id="347" name="Google Shape;347;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348" name="Google Shape;348;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9" name="Google Shape;349;p23"/>
          <p:cNvSpPr txBox="1">
            <a:spLocks noGrp="1"/>
          </p:cNvSpPr>
          <p:nvPr>
            <p:ph type="subTitle" idx="5"/>
          </p:nvPr>
        </p:nvSpPr>
        <p:spPr>
          <a:xfrm>
            <a:off x="-12150" y="29967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0" name="Google Shape;350;p23"/>
          <p:cNvSpPr/>
          <p:nvPr/>
        </p:nvSpPr>
        <p:spPr>
          <a:xfrm>
            <a:off x="1178950" y="343473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1" name="Google Shape;351;p23"/>
          <p:cNvGrpSpPr/>
          <p:nvPr/>
        </p:nvGrpSpPr>
        <p:grpSpPr>
          <a:xfrm>
            <a:off x="457265" y="3434767"/>
            <a:ext cx="602564" cy="377174"/>
            <a:chOff x="457200" y="1466425"/>
            <a:chExt cx="776900" cy="486300"/>
          </a:xfrm>
        </p:grpSpPr>
        <p:sp>
          <p:nvSpPr>
            <p:cNvPr id="352" name="Google Shape;352;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353" name="Google Shape;353;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4" name="Google Shape;354;p23"/>
          <p:cNvSpPr txBox="1">
            <a:spLocks noGrp="1"/>
          </p:cNvSpPr>
          <p:nvPr>
            <p:ph type="subTitle" idx="6"/>
          </p:nvPr>
        </p:nvSpPr>
        <p:spPr>
          <a:xfrm>
            <a:off x="-12150" y="34348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5" name="Google Shape;355;p23"/>
          <p:cNvSpPr/>
          <p:nvPr/>
        </p:nvSpPr>
        <p:spPr>
          <a:xfrm>
            <a:off x="1179088" y="213525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6" name="Google Shape;356;p23"/>
          <p:cNvGrpSpPr/>
          <p:nvPr/>
        </p:nvGrpSpPr>
        <p:grpSpPr>
          <a:xfrm>
            <a:off x="457402" y="2135288"/>
            <a:ext cx="602564" cy="377174"/>
            <a:chOff x="457200" y="1466425"/>
            <a:chExt cx="776900" cy="486300"/>
          </a:xfrm>
        </p:grpSpPr>
        <p:sp>
          <p:nvSpPr>
            <p:cNvPr id="357" name="Google Shape;357;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358" name="Google Shape;358;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9" name="Google Shape;359;p23"/>
          <p:cNvSpPr txBox="1">
            <a:spLocks noGrp="1"/>
          </p:cNvSpPr>
          <p:nvPr>
            <p:ph type="subTitle" idx="7"/>
          </p:nvPr>
        </p:nvSpPr>
        <p:spPr>
          <a:xfrm>
            <a:off x="-12125" y="21353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60" name="Google Shape;360;p23"/>
          <p:cNvSpPr/>
          <p:nvPr/>
        </p:nvSpPr>
        <p:spPr>
          <a:xfrm>
            <a:off x="1178975" y="257336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1" name="Google Shape;361;p23"/>
          <p:cNvGrpSpPr/>
          <p:nvPr/>
        </p:nvGrpSpPr>
        <p:grpSpPr>
          <a:xfrm>
            <a:off x="457290" y="2573392"/>
            <a:ext cx="602564" cy="377174"/>
            <a:chOff x="457200" y="1466425"/>
            <a:chExt cx="776900" cy="486300"/>
          </a:xfrm>
        </p:grpSpPr>
        <p:sp>
          <p:nvSpPr>
            <p:cNvPr id="362" name="Google Shape;362;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363" name="Google Shape;363;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4" name="Google Shape;364;p23"/>
          <p:cNvSpPr txBox="1">
            <a:spLocks noGrp="1"/>
          </p:cNvSpPr>
          <p:nvPr>
            <p:ph type="subTitle" idx="8"/>
          </p:nvPr>
        </p:nvSpPr>
        <p:spPr>
          <a:xfrm>
            <a:off x="-12250" y="25735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65" name="Google Shape;365;p23"/>
          <p:cNvSpPr/>
          <p:nvPr/>
        </p:nvSpPr>
        <p:spPr>
          <a:xfrm>
            <a:off x="1179038" y="125888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6" name="Google Shape;366;p23"/>
          <p:cNvGrpSpPr/>
          <p:nvPr/>
        </p:nvGrpSpPr>
        <p:grpSpPr>
          <a:xfrm>
            <a:off x="457352" y="1258913"/>
            <a:ext cx="602564" cy="377174"/>
            <a:chOff x="457200" y="1466425"/>
            <a:chExt cx="776900" cy="486300"/>
          </a:xfrm>
        </p:grpSpPr>
        <p:sp>
          <p:nvSpPr>
            <p:cNvPr id="367" name="Google Shape;367;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368" name="Google Shape;368;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9" name="Google Shape;369;p23"/>
          <p:cNvSpPr txBox="1">
            <a:spLocks noGrp="1"/>
          </p:cNvSpPr>
          <p:nvPr>
            <p:ph type="subTitle" idx="9"/>
          </p:nvPr>
        </p:nvSpPr>
        <p:spPr>
          <a:xfrm>
            <a:off x="-12300" y="12590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0" name="Google Shape;370;p23"/>
          <p:cNvSpPr/>
          <p:nvPr/>
        </p:nvSpPr>
        <p:spPr>
          <a:xfrm>
            <a:off x="1178925" y="169698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1" name="Google Shape;371;p23"/>
          <p:cNvGrpSpPr/>
          <p:nvPr/>
        </p:nvGrpSpPr>
        <p:grpSpPr>
          <a:xfrm>
            <a:off x="457240" y="1697017"/>
            <a:ext cx="602564" cy="377174"/>
            <a:chOff x="457200" y="1466425"/>
            <a:chExt cx="776900" cy="486300"/>
          </a:xfrm>
        </p:grpSpPr>
        <p:sp>
          <p:nvSpPr>
            <p:cNvPr id="372" name="Google Shape;372;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373" name="Google Shape;373;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4" name="Google Shape;374;p23"/>
          <p:cNvSpPr txBox="1">
            <a:spLocks noGrp="1"/>
          </p:cNvSpPr>
          <p:nvPr>
            <p:ph type="subTitle" idx="13"/>
          </p:nvPr>
        </p:nvSpPr>
        <p:spPr>
          <a:xfrm>
            <a:off x="-12300" y="1697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23. Numbered 1–8 (Green)">
  <p:cSld name="CUSTOM_2_7_1_3_1_1_1_1_1">
    <p:spTree>
      <p:nvGrpSpPr>
        <p:cNvPr id="1" name="Shape 375"/>
        <p:cNvGrpSpPr/>
        <p:nvPr/>
      </p:nvGrpSpPr>
      <p:grpSpPr>
        <a:xfrm>
          <a:off x="0" y="0"/>
          <a:ext cx="0" cy="0"/>
          <a:chOff x="0" y="0"/>
          <a:chExt cx="0" cy="0"/>
        </a:xfrm>
      </p:grpSpPr>
      <p:sp>
        <p:nvSpPr>
          <p:cNvPr id="376" name="Google Shape;376;p2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7" name="Google Shape;377;p2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78" name="Google Shape;378;p2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79" name="Google Shape;379;p2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380" name="Google Shape;380;p2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81" name="Google Shape;381;p2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2" name="Google Shape;382;p24"/>
          <p:cNvSpPr/>
          <p:nvPr/>
        </p:nvSpPr>
        <p:spPr>
          <a:xfrm>
            <a:off x="1179113" y="387300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3" name="Google Shape;383;p24"/>
          <p:cNvGrpSpPr/>
          <p:nvPr/>
        </p:nvGrpSpPr>
        <p:grpSpPr>
          <a:xfrm>
            <a:off x="457427" y="3873038"/>
            <a:ext cx="602564" cy="377174"/>
            <a:chOff x="457200" y="1466425"/>
            <a:chExt cx="776900" cy="486300"/>
          </a:xfrm>
        </p:grpSpPr>
        <p:sp>
          <p:nvSpPr>
            <p:cNvPr id="384" name="Google Shape;384;p24"/>
            <p:cNvSpPr/>
            <p:nvPr/>
          </p:nvSpPr>
          <p:spPr>
            <a:xfrm>
              <a:off x="457200" y="1466425"/>
              <a:ext cx="695400" cy="486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385" name="Google Shape;385;p24"/>
            <p:cNvSpPr/>
            <p:nvPr/>
          </p:nvSpPr>
          <p:spPr>
            <a:xfrm rot="5400000">
              <a:off x="973100" y="1624950"/>
              <a:ext cx="33337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6" name="Google Shape;386;p24"/>
          <p:cNvSpPr txBox="1">
            <a:spLocks noGrp="1"/>
          </p:cNvSpPr>
          <p:nvPr>
            <p:ph type="subTitle" idx="3"/>
          </p:nvPr>
        </p:nvSpPr>
        <p:spPr>
          <a:xfrm>
            <a:off x="-12100" y="3873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7" name="Google Shape;387;p24"/>
          <p:cNvSpPr/>
          <p:nvPr/>
        </p:nvSpPr>
        <p:spPr>
          <a:xfrm>
            <a:off x="1179000" y="431111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8" name="Google Shape;388;p24"/>
          <p:cNvGrpSpPr/>
          <p:nvPr/>
        </p:nvGrpSpPr>
        <p:grpSpPr>
          <a:xfrm>
            <a:off x="457315" y="4311142"/>
            <a:ext cx="602564" cy="377174"/>
            <a:chOff x="457200" y="1466425"/>
            <a:chExt cx="776900" cy="486300"/>
          </a:xfrm>
        </p:grpSpPr>
        <p:sp>
          <p:nvSpPr>
            <p:cNvPr id="389" name="Google Shape;389;p24"/>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390" name="Google Shape;390;p24"/>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1" name="Google Shape;391;p24"/>
          <p:cNvSpPr txBox="1">
            <a:spLocks noGrp="1"/>
          </p:cNvSpPr>
          <p:nvPr>
            <p:ph type="subTitle" idx="4"/>
          </p:nvPr>
        </p:nvSpPr>
        <p:spPr>
          <a:xfrm>
            <a:off x="-12075" y="43112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92" name="Google Shape;392;p24"/>
          <p:cNvSpPr/>
          <p:nvPr/>
        </p:nvSpPr>
        <p:spPr>
          <a:xfrm>
            <a:off x="1179063" y="299663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3" name="Google Shape;393;p24"/>
          <p:cNvGrpSpPr/>
          <p:nvPr/>
        </p:nvGrpSpPr>
        <p:grpSpPr>
          <a:xfrm>
            <a:off x="457377" y="2996663"/>
            <a:ext cx="602564" cy="377174"/>
            <a:chOff x="457200" y="1466425"/>
            <a:chExt cx="776900" cy="486300"/>
          </a:xfrm>
        </p:grpSpPr>
        <p:sp>
          <p:nvSpPr>
            <p:cNvPr id="394" name="Google Shape;394;p24"/>
            <p:cNvSpPr/>
            <p:nvPr/>
          </p:nvSpPr>
          <p:spPr>
            <a:xfrm>
              <a:off x="457200" y="1466425"/>
              <a:ext cx="695400" cy="486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395" name="Google Shape;395;p24"/>
            <p:cNvSpPr/>
            <p:nvPr/>
          </p:nvSpPr>
          <p:spPr>
            <a:xfrm rot="5400000">
              <a:off x="973100" y="1624950"/>
              <a:ext cx="33337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6" name="Google Shape;396;p24"/>
          <p:cNvSpPr txBox="1">
            <a:spLocks noGrp="1"/>
          </p:cNvSpPr>
          <p:nvPr>
            <p:ph type="subTitle" idx="5"/>
          </p:nvPr>
        </p:nvSpPr>
        <p:spPr>
          <a:xfrm>
            <a:off x="-12150" y="29967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97" name="Google Shape;397;p24"/>
          <p:cNvSpPr/>
          <p:nvPr/>
        </p:nvSpPr>
        <p:spPr>
          <a:xfrm>
            <a:off x="1178950" y="343473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8" name="Google Shape;398;p24"/>
          <p:cNvGrpSpPr/>
          <p:nvPr/>
        </p:nvGrpSpPr>
        <p:grpSpPr>
          <a:xfrm>
            <a:off x="457265" y="3434767"/>
            <a:ext cx="602564" cy="377174"/>
            <a:chOff x="457200" y="1466425"/>
            <a:chExt cx="776900" cy="486300"/>
          </a:xfrm>
        </p:grpSpPr>
        <p:sp>
          <p:nvSpPr>
            <p:cNvPr id="399" name="Google Shape;399;p24"/>
            <p:cNvSpPr/>
            <p:nvPr/>
          </p:nvSpPr>
          <p:spPr>
            <a:xfrm>
              <a:off x="457200" y="1466425"/>
              <a:ext cx="695400" cy="486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400" name="Google Shape;400;p24"/>
            <p:cNvSpPr/>
            <p:nvPr/>
          </p:nvSpPr>
          <p:spPr>
            <a:xfrm rot="5400000">
              <a:off x="973100" y="1624950"/>
              <a:ext cx="33337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1" name="Google Shape;401;p24"/>
          <p:cNvSpPr txBox="1">
            <a:spLocks noGrp="1"/>
          </p:cNvSpPr>
          <p:nvPr>
            <p:ph type="subTitle" idx="6"/>
          </p:nvPr>
        </p:nvSpPr>
        <p:spPr>
          <a:xfrm>
            <a:off x="-12150" y="34348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2" name="Google Shape;402;p24"/>
          <p:cNvSpPr/>
          <p:nvPr/>
        </p:nvSpPr>
        <p:spPr>
          <a:xfrm>
            <a:off x="1179088" y="213525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3" name="Google Shape;403;p24"/>
          <p:cNvGrpSpPr/>
          <p:nvPr/>
        </p:nvGrpSpPr>
        <p:grpSpPr>
          <a:xfrm>
            <a:off x="457402" y="2135288"/>
            <a:ext cx="602564" cy="377174"/>
            <a:chOff x="457200" y="1466425"/>
            <a:chExt cx="776900" cy="486300"/>
          </a:xfrm>
        </p:grpSpPr>
        <p:sp>
          <p:nvSpPr>
            <p:cNvPr id="404" name="Google Shape;404;p24"/>
            <p:cNvSpPr/>
            <p:nvPr/>
          </p:nvSpPr>
          <p:spPr>
            <a:xfrm>
              <a:off x="457200" y="1466425"/>
              <a:ext cx="695400" cy="486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405" name="Google Shape;405;p24"/>
            <p:cNvSpPr/>
            <p:nvPr/>
          </p:nvSpPr>
          <p:spPr>
            <a:xfrm rot="5400000">
              <a:off x="973100" y="1624950"/>
              <a:ext cx="33337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6" name="Google Shape;406;p24"/>
          <p:cNvSpPr txBox="1">
            <a:spLocks noGrp="1"/>
          </p:cNvSpPr>
          <p:nvPr>
            <p:ph type="subTitle" idx="7"/>
          </p:nvPr>
        </p:nvSpPr>
        <p:spPr>
          <a:xfrm>
            <a:off x="175" y="2135375"/>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7" name="Google Shape;407;p24"/>
          <p:cNvSpPr/>
          <p:nvPr/>
        </p:nvSpPr>
        <p:spPr>
          <a:xfrm>
            <a:off x="1178975" y="257336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8" name="Google Shape;408;p24"/>
          <p:cNvGrpSpPr/>
          <p:nvPr/>
        </p:nvGrpSpPr>
        <p:grpSpPr>
          <a:xfrm>
            <a:off x="457290" y="2573392"/>
            <a:ext cx="602564" cy="377174"/>
            <a:chOff x="457200" y="1466425"/>
            <a:chExt cx="776900" cy="486300"/>
          </a:xfrm>
        </p:grpSpPr>
        <p:sp>
          <p:nvSpPr>
            <p:cNvPr id="409" name="Google Shape;409;p24"/>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410" name="Google Shape;410;p24"/>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1" name="Google Shape;411;p24"/>
          <p:cNvSpPr txBox="1">
            <a:spLocks noGrp="1"/>
          </p:cNvSpPr>
          <p:nvPr>
            <p:ph type="subTitle" idx="8"/>
          </p:nvPr>
        </p:nvSpPr>
        <p:spPr>
          <a:xfrm>
            <a:off x="-12300" y="25735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12" name="Google Shape;412;p24"/>
          <p:cNvSpPr/>
          <p:nvPr/>
        </p:nvSpPr>
        <p:spPr>
          <a:xfrm>
            <a:off x="1179038" y="125888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3" name="Google Shape;413;p24"/>
          <p:cNvGrpSpPr/>
          <p:nvPr/>
        </p:nvGrpSpPr>
        <p:grpSpPr>
          <a:xfrm>
            <a:off x="457352" y="1258913"/>
            <a:ext cx="602564" cy="377174"/>
            <a:chOff x="457200" y="1466425"/>
            <a:chExt cx="776900" cy="486300"/>
          </a:xfrm>
        </p:grpSpPr>
        <p:sp>
          <p:nvSpPr>
            <p:cNvPr id="414" name="Google Shape;414;p24"/>
            <p:cNvSpPr/>
            <p:nvPr/>
          </p:nvSpPr>
          <p:spPr>
            <a:xfrm>
              <a:off x="457200" y="1466425"/>
              <a:ext cx="695400" cy="486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415" name="Google Shape;415;p24"/>
            <p:cNvSpPr/>
            <p:nvPr/>
          </p:nvSpPr>
          <p:spPr>
            <a:xfrm rot="5400000">
              <a:off x="973100" y="1624950"/>
              <a:ext cx="33337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6" name="Google Shape;416;p24"/>
          <p:cNvSpPr txBox="1">
            <a:spLocks noGrp="1"/>
          </p:cNvSpPr>
          <p:nvPr>
            <p:ph type="subTitle" idx="9"/>
          </p:nvPr>
        </p:nvSpPr>
        <p:spPr>
          <a:xfrm>
            <a:off x="0" y="1259000"/>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17" name="Google Shape;417;p24"/>
          <p:cNvSpPr/>
          <p:nvPr/>
        </p:nvSpPr>
        <p:spPr>
          <a:xfrm>
            <a:off x="1178925" y="169698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8" name="Google Shape;418;p24"/>
          <p:cNvGrpSpPr/>
          <p:nvPr/>
        </p:nvGrpSpPr>
        <p:grpSpPr>
          <a:xfrm>
            <a:off x="457240" y="1697017"/>
            <a:ext cx="602564" cy="377174"/>
            <a:chOff x="457200" y="1466425"/>
            <a:chExt cx="776900" cy="486300"/>
          </a:xfrm>
        </p:grpSpPr>
        <p:sp>
          <p:nvSpPr>
            <p:cNvPr id="419" name="Google Shape;419;p24"/>
            <p:cNvSpPr/>
            <p:nvPr/>
          </p:nvSpPr>
          <p:spPr>
            <a:xfrm>
              <a:off x="457200" y="1466425"/>
              <a:ext cx="695400" cy="486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420" name="Google Shape;420;p24"/>
            <p:cNvSpPr/>
            <p:nvPr/>
          </p:nvSpPr>
          <p:spPr>
            <a:xfrm rot="5400000">
              <a:off x="973100" y="1624950"/>
              <a:ext cx="33337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1" name="Google Shape;421;p24"/>
          <p:cNvSpPr txBox="1">
            <a:spLocks noGrp="1"/>
          </p:cNvSpPr>
          <p:nvPr>
            <p:ph type="subTitle" idx="13"/>
          </p:nvPr>
        </p:nvSpPr>
        <p:spPr>
          <a:xfrm>
            <a:off x="0" y="1697125"/>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24. Numbered 1–3 (Green)">
  <p:cSld name="CUSTOM_2_7_1_5">
    <p:spTree>
      <p:nvGrpSpPr>
        <p:cNvPr id="1" name="Shape 422"/>
        <p:cNvGrpSpPr/>
        <p:nvPr/>
      </p:nvGrpSpPr>
      <p:grpSpPr>
        <a:xfrm>
          <a:off x="0" y="0"/>
          <a:ext cx="0" cy="0"/>
          <a:chOff x="0" y="0"/>
          <a:chExt cx="0" cy="0"/>
        </a:xfrm>
      </p:grpSpPr>
      <p:sp>
        <p:nvSpPr>
          <p:cNvPr id="423" name="Google Shape;423;p2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24" name="Google Shape;424;p2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25" name="Google Shape;425;p2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26" name="Google Shape;426;p2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427" name="Google Shape;427;p2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28" name="Google Shape;428;p2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29" name="Google Shape;429;p25"/>
          <p:cNvGrpSpPr/>
          <p:nvPr/>
        </p:nvGrpSpPr>
        <p:grpSpPr>
          <a:xfrm>
            <a:off x="457181" y="1345103"/>
            <a:ext cx="533372" cy="533480"/>
            <a:chOff x="457200" y="1378813"/>
            <a:chExt cx="695400" cy="695450"/>
          </a:xfrm>
        </p:grpSpPr>
        <p:sp>
          <p:nvSpPr>
            <p:cNvPr id="430" name="Google Shape;430;p25"/>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31" name="Google Shape;431;p25"/>
            <p:cNvSpPr/>
            <p:nvPr/>
          </p:nvSpPr>
          <p:spPr>
            <a:xfrm rot="10800000">
              <a:off x="634726" y="1885638"/>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2" name="Google Shape;432;p25"/>
          <p:cNvSpPr/>
          <p:nvPr/>
        </p:nvSpPr>
        <p:spPr>
          <a:xfrm flipH="1">
            <a:off x="724275"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5"/>
          <p:cNvSpPr txBox="1">
            <a:spLocks noGrp="1"/>
          </p:cNvSpPr>
          <p:nvPr>
            <p:ph type="subTitle" idx="3"/>
          </p:nvPr>
        </p:nvSpPr>
        <p:spPr>
          <a:xfrm>
            <a:off x="724275"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34" name="Google Shape;434;p25"/>
          <p:cNvGrpSpPr/>
          <p:nvPr/>
        </p:nvGrpSpPr>
        <p:grpSpPr>
          <a:xfrm>
            <a:off x="3228956" y="1345103"/>
            <a:ext cx="533372" cy="533480"/>
            <a:chOff x="457200" y="1378813"/>
            <a:chExt cx="695400" cy="695450"/>
          </a:xfrm>
        </p:grpSpPr>
        <p:sp>
          <p:nvSpPr>
            <p:cNvPr id="435" name="Google Shape;435;p25"/>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436" name="Google Shape;436;p25"/>
            <p:cNvSpPr/>
            <p:nvPr/>
          </p:nvSpPr>
          <p:spPr>
            <a:xfrm rot="10800000">
              <a:off x="634726" y="1885638"/>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7" name="Google Shape;437;p25"/>
          <p:cNvSpPr/>
          <p:nvPr/>
        </p:nvSpPr>
        <p:spPr>
          <a:xfrm flipH="1">
            <a:off x="3496050"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5"/>
          <p:cNvSpPr txBox="1">
            <a:spLocks noGrp="1"/>
          </p:cNvSpPr>
          <p:nvPr>
            <p:ph type="subTitle" idx="4"/>
          </p:nvPr>
        </p:nvSpPr>
        <p:spPr>
          <a:xfrm>
            <a:off x="3496050"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39" name="Google Shape;439;p25"/>
          <p:cNvGrpSpPr/>
          <p:nvPr/>
        </p:nvGrpSpPr>
        <p:grpSpPr>
          <a:xfrm>
            <a:off x="6134081" y="1345853"/>
            <a:ext cx="533372" cy="533480"/>
            <a:chOff x="457200" y="1378813"/>
            <a:chExt cx="695400" cy="695450"/>
          </a:xfrm>
        </p:grpSpPr>
        <p:sp>
          <p:nvSpPr>
            <p:cNvPr id="440" name="Google Shape;440;p25"/>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441" name="Google Shape;441;p25"/>
            <p:cNvSpPr/>
            <p:nvPr/>
          </p:nvSpPr>
          <p:spPr>
            <a:xfrm rot="10800000">
              <a:off x="634726" y="1885638"/>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2" name="Google Shape;442;p25"/>
          <p:cNvSpPr/>
          <p:nvPr/>
        </p:nvSpPr>
        <p:spPr>
          <a:xfrm flipH="1">
            <a:off x="6401175" y="193852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25"/>
          <p:cNvSpPr txBox="1">
            <a:spLocks noGrp="1"/>
          </p:cNvSpPr>
          <p:nvPr>
            <p:ph type="subTitle" idx="5"/>
          </p:nvPr>
        </p:nvSpPr>
        <p:spPr>
          <a:xfrm>
            <a:off x="6401175" y="193858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25. Numbered 1–2 (Blue)">
  <p:cSld name="CUSTOM_2_7_1_5_2_1">
    <p:spTree>
      <p:nvGrpSpPr>
        <p:cNvPr id="1" name="Shape 444"/>
        <p:cNvGrpSpPr/>
        <p:nvPr/>
      </p:nvGrpSpPr>
      <p:grpSpPr>
        <a:xfrm>
          <a:off x="0" y="0"/>
          <a:ext cx="0" cy="0"/>
          <a:chOff x="0" y="0"/>
          <a:chExt cx="0" cy="0"/>
        </a:xfrm>
      </p:grpSpPr>
      <p:pic>
        <p:nvPicPr>
          <p:cNvPr id="445" name="Google Shape;445;p26"/>
          <p:cNvPicPr preferRelativeResize="0"/>
          <p:nvPr/>
        </p:nvPicPr>
        <p:blipFill>
          <a:blip r:embed="rId2">
            <a:alphaModFix/>
          </a:blip>
          <a:stretch>
            <a:fillRect/>
          </a:stretch>
        </p:blipFill>
        <p:spPr>
          <a:xfrm>
            <a:off x="4286263" y="1183050"/>
            <a:ext cx="827470" cy="3662574"/>
          </a:xfrm>
          <a:prstGeom prst="rect">
            <a:avLst/>
          </a:prstGeom>
          <a:noFill/>
          <a:ln>
            <a:noFill/>
          </a:ln>
        </p:spPr>
      </p:pic>
      <p:sp>
        <p:nvSpPr>
          <p:cNvPr id="446" name="Google Shape;446;p26"/>
          <p:cNvSpPr/>
          <p:nvPr/>
        </p:nvSpPr>
        <p:spPr>
          <a:xfrm>
            <a:off x="1076325" y="142355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48" name="Google Shape;448;p2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49" name="Google Shape;449;p2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50" name="Google Shape;450;p2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451" name="Google Shape;451;p2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52" name="Google Shape;452;p2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53" name="Google Shape;453;p26"/>
          <p:cNvGrpSpPr/>
          <p:nvPr/>
        </p:nvGrpSpPr>
        <p:grpSpPr>
          <a:xfrm>
            <a:off x="457206" y="1421303"/>
            <a:ext cx="533372" cy="533480"/>
            <a:chOff x="457200" y="1378813"/>
            <a:chExt cx="695400" cy="695450"/>
          </a:xfrm>
        </p:grpSpPr>
        <p:sp>
          <p:nvSpPr>
            <p:cNvPr id="454" name="Google Shape;454;p26"/>
            <p:cNvSpPr/>
            <p:nvPr/>
          </p:nvSpPr>
          <p:spPr>
            <a:xfrm>
              <a:off x="457200" y="1378813"/>
              <a:ext cx="695400" cy="621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55" name="Google Shape;455;p26"/>
            <p:cNvSpPr/>
            <p:nvPr/>
          </p:nvSpPr>
          <p:spPr>
            <a:xfrm rot="10800000">
              <a:off x="634726" y="1885638"/>
              <a:ext cx="34032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6" name="Google Shape;456;p26"/>
          <p:cNvSpPr txBox="1">
            <a:spLocks noGrp="1"/>
          </p:cNvSpPr>
          <p:nvPr>
            <p:ph type="subTitle" idx="3"/>
          </p:nvPr>
        </p:nvSpPr>
        <p:spPr>
          <a:xfrm>
            <a:off x="-12300" y="2135850"/>
            <a:ext cx="4298400" cy="25446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7" name="Google Shape;457;p26"/>
          <p:cNvSpPr txBox="1">
            <a:spLocks noGrp="1"/>
          </p:cNvSpPr>
          <p:nvPr>
            <p:ph type="subTitle" idx="4"/>
          </p:nvPr>
        </p:nvSpPr>
        <p:spPr>
          <a:xfrm>
            <a:off x="1076325" y="1423475"/>
            <a:ext cx="3057600" cy="476100"/>
          </a:xfrm>
          <a:prstGeom prst="rect">
            <a:avLst/>
          </a:prstGeom>
          <a:noFill/>
          <a:ln>
            <a:noFill/>
          </a:ln>
        </p:spPr>
        <p:txBody>
          <a:bodyPr spcFirstLastPara="1" wrap="square" lIns="182875" tIns="0" rIns="457200" bIns="0" anchor="ctr"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8" name="Google Shape;458;p26"/>
          <p:cNvSpPr/>
          <p:nvPr/>
        </p:nvSpPr>
        <p:spPr>
          <a:xfrm>
            <a:off x="5555425" y="142580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9" name="Google Shape;459;p26"/>
          <p:cNvGrpSpPr/>
          <p:nvPr/>
        </p:nvGrpSpPr>
        <p:grpSpPr>
          <a:xfrm>
            <a:off x="4936306" y="1423553"/>
            <a:ext cx="533372" cy="533480"/>
            <a:chOff x="457200" y="1378813"/>
            <a:chExt cx="695400" cy="695450"/>
          </a:xfrm>
        </p:grpSpPr>
        <p:sp>
          <p:nvSpPr>
            <p:cNvPr id="460" name="Google Shape;460;p26"/>
            <p:cNvSpPr/>
            <p:nvPr/>
          </p:nvSpPr>
          <p:spPr>
            <a:xfrm>
              <a:off x="457200" y="1378813"/>
              <a:ext cx="695400" cy="621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461" name="Google Shape;461;p26"/>
            <p:cNvSpPr/>
            <p:nvPr/>
          </p:nvSpPr>
          <p:spPr>
            <a:xfrm rot="10800000">
              <a:off x="634726" y="1885638"/>
              <a:ext cx="34032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2" name="Google Shape;462;p26"/>
          <p:cNvSpPr txBox="1">
            <a:spLocks noGrp="1"/>
          </p:cNvSpPr>
          <p:nvPr>
            <p:ph type="subTitle" idx="5"/>
          </p:nvPr>
        </p:nvSpPr>
        <p:spPr>
          <a:xfrm>
            <a:off x="4466800" y="2138100"/>
            <a:ext cx="4298400" cy="25446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63" name="Google Shape;463;p26"/>
          <p:cNvSpPr txBox="1">
            <a:spLocks noGrp="1"/>
          </p:cNvSpPr>
          <p:nvPr>
            <p:ph type="subTitle" idx="6"/>
          </p:nvPr>
        </p:nvSpPr>
        <p:spPr>
          <a:xfrm>
            <a:off x="5555425" y="1425725"/>
            <a:ext cx="3057600" cy="476100"/>
          </a:xfrm>
          <a:prstGeom prst="rect">
            <a:avLst/>
          </a:prstGeom>
          <a:noFill/>
          <a:ln>
            <a:noFill/>
          </a:ln>
        </p:spPr>
        <p:txBody>
          <a:bodyPr spcFirstLastPara="1" wrap="square" lIns="182875" tIns="0" rIns="457200" bIns="0" anchor="ctr"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26. Numbered 1–5 (Grey)">
  <p:cSld name="CUSTOM_2_7_1_5_1">
    <p:spTree>
      <p:nvGrpSpPr>
        <p:cNvPr id="1" name="Shape 464"/>
        <p:cNvGrpSpPr/>
        <p:nvPr/>
      </p:nvGrpSpPr>
      <p:grpSpPr>
        <a:xfrm>
          <a:off x="0" y="0"/>
          <a:ext cx="0" cy="0"/>
          <a:chOff x="0" y="0"/>
          <a:chExt cx="0" cy="0"/>
        </a:xfrm>
      </p:grpSpPr>
      <p:sp>
        <p:nvSpPr>
          <p:cNvPr id="465" name="Google Shape;465;p2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66" name="Google Shape;466;p2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67" name="Google Shape;467;p2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68" name="Google Shape;468;p2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469" name="Google Shape;469;p2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70" name="Google Shape;470;p2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71" name="Google Shape;471;p27"/>
          <p:cNvSpPr/>
          <p:nvPr/>
        </p:nvSpPr>
        <p:spPr>
          <a:xfrm>
            <a:off x="400050" y="125272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01</a:t>
            </a:r>
            <a:endParaRPr sz="4800">
              <a:latin typeface="Roboto Light"/>
              <a:ea typeface="Roboto Light"/>
              <a:cs typeface="Roboto Light"/>
              <a:sym typeface="Roboto Light"/>
            </a:endParaRPr>
          </a:p>
        </p:txBody>
      </p:sp>
      <p:sp>
        <p:nvSpPr>
          <p:cNvPr id="472" name="Google Shape;472;p27"/>
          <p:cNvSpPr/>
          <p:nvPr/>
        </p:nvSpPr>
        <p:spPr>
          <a:xfrm>
            <a:off x="1190550" y="127657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7"/>
          <p:cNvSpPr/>
          <p:nvPr/>
        </p:nvSpPr>
        <p:spPr>
          <a:xfrm>
            <a:off x="1133475" y="127657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7"/>
          <p:cNvSpPr/>
          <p:nvPr/>
        </p:nvSpPr>
        <p:spPr>
          <a:xfrm flipH="1">
            <a:off x="457188" y="196237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7"/>
          <p:cNvSpPr/>
          <p:nvPr/>
        </p:nvSpPr>
        <p:spPr>
          <a:xfrm flipH="1">
            <a:off x="876063" y="196237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7"/>
          <p:cNvSpPr/>
          <p:nvPr/>
        </p:nvSpPr>
        <p:spPr>
          <a:xfrm>
            <a:off x="7934400" y="193852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02</a:t>
            </a:r>
            <a:endParaRPr sz="4800">
              <a:latin typeface="Roboto Light"/>
              <a:ea typeface="Roboto Light"/>
              <a:cs typeface="Roboto Light"/>
              <a:sym typeface="Roboto Light"/>
            </a:endParaRPr>
          </a:p>
        </p:txBody>
      </p:sp>
      <p:sp>
        <p:nvSpPr>
          <p:cNvPr id="477" name="Google Shape;477;p27"/>
          <p:cNvSpPr/>
          <p:nvPr/>
        </p:nvSpPr>
        <p:spPr>
          <a:xfrm>
            <a:off x="457200" y="262237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03</a:t>
            </a:r>
            <a:endParaRPr sz="4800">
              <a:latin typeface="Roboto Light"/>
              <a:ea typeface="Roboto Light"/>
              <a:cs typeface="Roboto Light"/>
              <a:sym typeface="Roboto Light"/>
            </a:endParaRPr>
          </a:p>
        </p:txBody>
      </p:sp>
      <p:sp>
        <p:nvSpPr>
          <p:cNvPr id="478" name="Google Shape;478;p27"/>
          <p:cNvSpPr/>
          <p:nvPr/>
        </p:nvSpPr>
        <p:spPr>
          <a:xfrm>
            <a:off x="1190931" y="264622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7"/>
          <p:cNvSpPr/>
          <p:nvPr/>
        </p:nvSpPr>
        <p:spPr>
          <a:xfrm>
            <a:off x="1133856" y="264622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7"/>
          <p:cNvSpPr/>
          <p:nvPr/>
        </p:nvSpPr>
        <p:spPr>
          <a:xfrm flipH="1">
            <a:off x="514338" y="340822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7"/>
          <p:cNvSpPr/>
          <p:nvPr/>
        </p:nvSpPr>
        <p:spPr>
          <a:xfrm flipH="1">
            <a:off x="933213" y="340822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7"/>
          <p:cNvSpPr/>
          <p:nvPr/>
        </p:nvSpPr>
        <p:spPr>
          <a:xfrm>
            <a:off x="7991550" y="338437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04</a:t>
            </a:r>
            <a:endParaRPr sz="4800">
              <a:latin typeface="Roboto Light"/>
              <a:ea typeface="Roboto Light"/>
              <a:cs typeface="Roboto Light"/>
              <a:sym typeface="Roboto Light"/>
            </a:endParaRPr>
          </a:p>
        </p:txBody>
      </p:sp>
      <p:sp>
        <p:nvSpPr>
          <p:cNvPr id="483" name="Google Shape;483;p27"/>
          <p:cNvSpPr/>
          <p:nvPr/>
        </p:nvSpPr>
        <p:spPr>
          <a:xfrm>
            <a:off x="438150" y="4095388"/>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05</a:t>
            </a:r>
            <a:endParaRPr sz="4800">
              <a:latin typeface="Roboto Light"/>
              <a:ea typeface="Roboto Light"/>
              <a:cs typeface="Roboto Light"/>
              <a:sym typeface="Roboto Light"/>
            </a:endParaRPr>
          </a:p>
        </p:txBody>
      </p:sp>
      <p:sp>
        <p:nvSpPr>
          <p:cNvPr id="484" name="Google Shape;484;p27"/>
          <p:cNvSpPr/>
          <p:nvPr/>
        </p:nvSpPr>
        <p:spPr>
          <a:xfrm>
            <a:off x="1190931" y="4119238"/>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7"/>
          <p:cNvSpPr/>
          <p:nvPr/>
        </p:nvSpPr>
        <p:spPr>
          <a:xfrm>
            <a:off x="1133856" y="4119238"/>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7"/>
          <p:cNvSpPr txBox="1">
            <a:spLocks noGrp="1"/>
          </p:cNvSpPr>
          <p:nvPr>
            <p:ph type="subTitle" idx="3"/>
          </p:nvPr>
        </p:nvSpPr>
        <p:spPr>
          <a:xfrm>
            <a:off x="-12175" y="1267550"/>
            <a:ext cx="7434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87" name="Google Shape;487;p27"/>
          <p:cNvSpPr txBox="1">
            <a:spLocks noGrp="1"/>
          </p:cNvSpPr>
          <p:nvPr>
            <p:ph type="subTitle" idx="4"/>
          </p:nvPr>
        </p:nvSpPr>
        <p:spPr>
          <a:xfrm>
            <a:off x="175" y="1944963"/>
            <a:ext cx="9144000" cy="590700"/>
          </a:xfrm>
          <a:prstGeom prst="rect">
            <a:avLst/>
          </a:prstGeom>
          <a:noFill/>
          <a:ln>
            <a:noFill/>
          </a:ln>
        </p:spPr>
        <p:txBody>
          <a:bodyPr spcFirstLastPara="1" wrap="square" lIns="457200" tIns="0" rIns="1554475" bIns="0" anchor="ctr" anchorCtr="0">
            <a:noAutofit/>
          </a:bodyPr>
          <a:lstStyle>
            <a:lvl1pPr lvl="0" algn="r" rtl="0">
              <a:lnSpc>
                <a:spcPct val="115000"/>
              </a:lnSpc>
              <a:spcBef>
                <a:spcPts val="0"/>
              </a:spcBef>
              <a:spcAft>
                <a:spcPts val="0"/>
              </a:spcAft>
              <a:buNone/>
              <a:defRPr>
                <a:latin typeface="Roboto"/>
                <a:ea typeface="Roboto"/>
                <a:cs typeface="Roboto"/>
                <a:sym typeface="Roboto"/>
              </a:defRPr>
            </a:lvl1pPr>
            <a:lvl2pPr lvl="1" algn="r" rtl="0">
              <a:spcBef>
                <a:spcPts val="0"/>
              </a:spcBef>
              <a:spcAft>
                <a:spcPts val="0"/>
              </a:spcAft>
              <a:buNone/>
              <a:defRPr/>
            </a:lvl2pPr>
            <a:lvl3pPr lvl="2" algn="r" rtl="0">
              <a:spcBef>
                <a:spcPts val="0"/>
              </a:spcBef>
              <a:spcAft>
                <a:spcPts val="0"/>
              </a:spcAft>
              <a:buNone/>
              <a:defRPr/>
            </a:lvl3pPr>
            <a:lvl4pPr lvl="3" algn="r" rtl="0">
              <a:spcBef>
                <a:spcPts val="0"/>
              </a:spcBef>
              <a:spcAft>
                <a:spcPts val="0"/>
              </a:spcAft>
              <a:buNone/>
              <a:defRPr/>
            </a:lvl4pPr>
            <a:lvl5pPr lvl="4" algn="r" rtl="0">
              <a:spcBef>
                <a:spcPts val="0"/>
              </a:spcBef>
              <a:spcAft>
                <a:spcPts val="0"/>
              </a:spcAft>
              <a:buNone/>
              <a:defRPr/>
            </a:lvl5pPr>
            <a:lvl6pPr lvl="5" algn="r" rtl="0">
              <a:spcBef>
                <a:spcPts val="0"/>
              </a:spcBef>
              <a:spcAft>
                <a:spcPts val="0"/>
              </a:spcAft>
              <a:buNone/>
              <a:defRPr/>
            </a:lvl6pPr>
            <a:lvl7pPr lvl="6" algn="r" rtl="0">
              <a:spcBef>
                <a:spcPts val="0"/>
              </a:spcBef>
              <a:spcAft>
                <a:spcPts val="0"/>
              </a:spcAft>
              <a:buNone/>
              <a:defRPr/>
            </a:lvl7pPr>
            <a:lvl8pPr lvl="7" algn="r" rtl="0">
              <a:spcBef>
                <a:spcPts val="0"/>
              </a:spcBef>
              <a:spcAft>
                <a:spcPts val="0"/>
              </a:spcAft>
              <a:buNone/>
              <a:defRPr/>
            </a:lvl8pPr>
            <a:lvl9pPr lvl="8" algn="r" rtl="0">
              <a:spcBef>
                <a:spcPts val="0"/>
              </a:spcBef>
              <a:spcAft>
                <a:spcPts val="0"/>
              </a:spcAft>
              <a:buNone/>
              <a:defRPr/>
            </a:lvl9pPr>
          </a:lstStyle>
          <a:p>
            <a:endParaRPr/>
          </a:p>
        </p:txBody>
      </p:sp>
      <p:sp>
        <p:nvSpPr>
          <p:cNvPr id="488" name="Google Shape;488;p27"/>
          <p:cNvSpPr txBox="1">
            <a:spLocks noGrp="1"/>
          </p:cNvSpPr>
          <p:nvPr>
            <p:ph type="subTitle" idx="5"/>
          </p:nvPr>
        </p:nvSpPr>
        <p:spPr>
          <a:xfrm>
            <a:off x="-12175" y="2648175"/>
            <a:ext cx="9168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89" name="Google Shape;489;p27"/>
          <p:cNvSpPr txBox="1">
            <a:spLocks noGrp="1"/>
          </p:cNvSpPr>
          <p:nvPr>
            <p:ph type="subTitle" idx="6"/>
          </p:nvPr>
        </p:nvSpPr>
        <p:spPr>
          <a:xfrm>
            <a:off x="-12175" y="3394650"/>
            <a:ext cx="9144000" cy="590700"/>
          </a:xfrm>
          <a:prstGeom prst="rect">
            <a:avLst/>
          </a:prstGeom>
          <a:noFill/>
          <a:ln>
            <a:noFill/>
          </a:ln>
        </p:spPr>
        <p:txBody>
          <a:bodyPr spcFirstLastPara="1" wrap="square" lIns="457200" tIns="0" rIns="1554475" bIns="0" anchor="ctr" anchorCtr="0">
            <a:noAutofit/>
          </a:bodyPr>
          <a:lstStyle>
            <a:lvl1pPr lvl="0" algn="r"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90" name="Google Shape;490;p27"/>
          <p:cNvSpPr txBox="1">
            <a:spLocks noGrp="1"/>
          </p:cNvSpPr>
          <p:nvPr>
            <p:ph type="subTitle" idx="7"/>
          </p:nvPr>
        </p:nvSpPr>
        <p:spPr>
          <a:xfrm>
            <a:off x="175" y="4119225"/>
            <a:ext cx="9168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guide id="2" pos="5460">
          <p15:clr>
            <a:srgbClr val="F9AD4C"/>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27. Bullets 1–4 (Greens)">
  <p:cSld name="CUSTOM_2_7_1_6_1_2">
    <p:spTree>
      <p:nvGrpSpPr>
        <p:cNvPr id="1" name="Shape 491"/>
        <p:cNvGrpSpPr/>
        <p:nvPr/>
      </p:nvGrpSpPr>
      <p:grpSpPr>
        <a:xfrm>
          <a:off x="0" y="0"/>
          <a:ext cx="0" cy="0"/>
          <a:chOff x="0" y="0"/>
          <a:chExt cx="0" cy="0"/>
        </a:xfrm>
      </p:grpSpPr>
      <p:sp>
        <p:nvSpPr>
          <p:cNvPr id="492" name="Google Shape;492;p28"/>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94" name="Google Shape;494;p2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95" name="Google Shape;495;p2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96" name="Google Shape;496;p2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497" name="Google Shape;497;p2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98" name="Google Shape;498;p2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99" name="Google Shape;499;p28"/>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00" name="Google Shape;500;p28"/>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8"/>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8"/>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8"/>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04" name="Google Shape;504;p28"/>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05" name="Google Shape;505;p28"/>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06" name="Google Shape;506;p28"/>
          <p:cNvPicPr preferRelativeResize="0"/>
          <p:nvPr/>
        </p:nvPicPr>
        <p:blipFill rotWithShape="1">
          <a:blip r:embed="rId2">
            <a:alphaModFix/>
          </a:blip>
          <a:srcRect t="1830" b="1830"/>
          <a:stretch/>
        </p:blipFill>
        <p:spPr>
          <a:xfrm>
            <a:off x="429768" y="1402811"/>
            <a:ext cx="785567" cy="606900"/>
          </a:xfrm>
          <a:prstGeom prst="rect">
            <a:avLst/>
          </a:prstGeom>
          <a:noFill/>
          <a:ln>
            <a:noFill/>
          </a:ln>
        </p:spPr>
      </p:pic>
      <p:pic>
        <p:nvPicPr>
          <p:cNvPr id="507" name="Google Shape;507;p28"/>
          <p:cNvPicPr preferRelativeResize="0"/>
          <p:nvPr/>
        </p:nvPicPr>
        <p:blipFill rotWithShape="1">
          <a:blip r:embed="rId3">
            <a:alphaModFix/>
          </a:blip>
          <a:srcRect t="228" b="238"/>
          <a:stretch/>
        </p:blipFill>
        <p:spPr>
          <a:xfrm>
            <a:off x="429768" y="2227098"/>
            <a:ext cx="785566" cy="606900"/>
          </a:xfrm>
          <a:prstGeom prst="rect">
            <a:avLst/>
          </a:prstGeom>
          <a:noFill/>
          <a:ln>
            <a:noFill/>
          </a:ln>
        </p:spPr>
      </p:pic>
      <p:pic>
        <p:nvPicPr>
          <p:cNvPr id="508" name="Google Shape;508;p28"/>
          <p:cNvPicPr preferRelativeResize="0"/>
          <p:nvPr/>
        </p:nvPicPr>
        <p:blipFill rotWithShape="1">
          <a:blip r:embed="rId3">
            <a:alphaModFix/>
          </a:blip>
          <a:srcRect t="228" b="238"/>
          <a:stretch/>
        </p:blipFill>
        <p:spPr>
          <a:xfrm>
            <a:off x="432306" y="3916573"/>
            <a:ext cx="785566" cy="606900"/>
          </a:xfrm>
          <a:prstGeom prst="rect">
            <a:avLst/>
          </a:prstGeom>
          <a:noFill/>
          <a:ln>
            <a:noFill/>
          </a:ln>
        </p:spPr>
      </p:pic>
      <p:pic>
        <p:nvPicPr>
          <p:cNvPr id="509" name="Google Shape;509;p28"/>
          <p:cNvPicPr preferRelativeResize="0"/>
          <p:nvPr/>
        </p:nvPicPr>
        <p:blipFill rotWithShape="1">
          <a:blip r:embed="rId2">
            <a:alphaModFix/>
          </a:blip>
          <a:srcRect t="1830" b="1830"/>
          <a:stretch/>
        </p:blipFill>
        <p:spPr>
          <a:xfrm>
            <a:off x="429768" y="3082261"/>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guide id="2" pos="1512">
          <p15:clr>
            <a:srgbClr val="FA7B17"/>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28. Bullets 1–4 (Yellow/Green)">
  <p:cSld name="CUSTOM_2_7_1_6_1_2_1">
    <p:spTree>
      <p:nvGrpSpPr>
        <p:cNvPr id="1" name="Shape 510"/>
        <p:cNvGrpSpPr/>
        <p:nvPr/>
      </p:nvGrpSpPr>
      <p:grpSpPr>
        <a:xfrm>
          <a:off x="0" y="0"/>
          <a:ext cx="0" cy="0"/>
          <a:chOff x="0" y="0"/>
          <a:chExt cx="0" cy="0"/>
        </a:xfrm>
      </p:grpSpPr>
      <p:sp>
        <p:nvSpPr>
          <p:cNvPr id="511" name="Google Shape;511;p29"/>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3" name="Google Shape;513;p2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14" name="Google Shape;514;p2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15" name="Google Shape;515;p2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16" name="Google Shape;516;p2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17" name="Google Shape;517;p2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8" name="Google Shape;518;p29"/>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9" name="Google Shape;519;p29"/>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9"/>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9"/>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9"/>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23" name="Google Shape;523;p29"/>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24" name="Google Shape;524;p29"/>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25" name="Google Shape;525;p29"/>
          <p:cNvPicPr preferRelativeResize="0"/>
          <p:nvPr/>
        </p:nvPicPr>
        <p:blipFill rotWithShape="1">
          <a:blip r:embed="rId2">
            <a:alphaModFix/>
          </a:blip>
          <a:srcRect t="1830" b="1830"/>
          <a:stretch/>
        </p:blipFill>
        <p:spPr>
          <a:xfrm>
            <a:off x="429768" y="1402811"/>
            <a:ext cx="785567" cy="606900"/>
          </a:xfrm>
          <a:prstGeom prst="rect">
            <a:avLst/>
          </a:prstGeom>
          <a:noFill/>
          <a:ln>
            <a:noFill/>
          </a:ln>
        </p:spPr>
      </p:pic>
      <p:pic>
        <p:nvPicPr>
          <p:cNvPr id="526" name="Google Shape;526;p29"/>
          <p:cNvPicPr preferRelativeResize="0"/>
          <p:nvPr/>
        </p:nvPicPr>
        <p:blipFill rotWithShape="1">
          <a:blip r:embed="rId2">
            <a:alphaModFix/>
          </a:blip>
          <a:srcRect t="1830" b="1830"/>
          <a:stretch/>
        </p:blipFill>
        <p:spPr>
          <a:xfrm>
            <a:off x="429768" y="2227098"/>
            <a:ext cx="785567" cy="606900"/>
          </a:xfrm>
          <a:prstGeom prst="rect">
            <a:avLst/>
          </a:prstGeom>
          <a:noFill/>
          <a:ln>
            <a:noFill/>
          </a:ln>
        </p:spPr>
      </p:pic>
      <p:pic>
        <p:nvPicPr>
          <p:cNvPr id="527" name="Google Shape;527;p29"/>
          <p:cNvPicPr preferRelativeResize="0"/>
          <p:nvPr/>
        </p:nvPicPr>
        <p:blipFill rotWithShape="1">
          <a:blip r:embed="rId2">
            <a:alphaModFix/>
          </a:blip>
          <a:srcRect t="1830" b="1830"/>
          <a:stretch/>
        </p:blipFill>
        <p:spPr>
          <a:xfrm>
            <a:off x="432306" y="3916573"/>
            <a:ext cx="785567" cy="606900"/>
          </a:xfrm>
          <a:prstGeom prst="rect">
            <a:avLst/>
          </a:prstGeom>
          <a:noFill/>
          <a:ln>
            <a:noFill/>
          </a:ln>
        </p:spPr>
      </p:pic>
      <p:pic>
        <p:nvPicPr>
          <p:cNvPr id="528" name="Google Shape;528;p29"/>
          <p:cNvPicPr preferRelativeResize="0"/>
          <p:nvPr/>
        </p:nvPicPr>
        <p:blipFill rotWithShape="1">
          <a:blip r:embed="rId2">
            <a:alphaModFix/>
          </a:blip>
          <a:srcRect t="1830" b="1830"/>
          <a:stretch/>
        </p:blipFill>
        <p:spPr>
          <a:xfrm>
            <a:off x="429768" y="3082261"/>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29. Bullets 1–4 (Gray)">
  <p:cSld name="CUSTOM_2_7_1_6_1_2_1_1">
    <p:spTree>
      <p:nvGrpSpPr>
        <p:cNvPr id="1" name="Shape 529"/>
        <p:cNvGrpSpPr/>
        <p:nvPr/>
      </p:nvGrpSpPr>
      <p:grpSpPr>
        <a:xfrm>
          <a:off x="0" y="0"/>
          <a:ext cx="0" cy="0"/>
          <a:chOff x="0" y="0"/>
          <a:chExt cx="0" cy="0"/>
        </a:xfrm>
      </p:grpSpPr>
      <p:sp>
        <p:nvSpPr>
          <p:cNvPr id="530" name="Google Shape;530;p30"/>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2" name="Google Shape;532;p3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33" name="Google Shape;533;p3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34" name="Google Shape;534;p3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35" name="Google Shape;535;p3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36" name="Google Shape;536;p3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7" name="Google Shape;537;p30"/>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8" name="Google Shape;538;p30"/>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0"/>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0"/>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30"/>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42" name="Google Shape;542;p30"/>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43" name="Google Shape;543;p30"/>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44" name="Google Shape;544;p30"/>
          <p:cNvPicPr preferRelativeResize="0"/>
          <p:nvPr/>
        </p:nvPicPr>
        <p:blipFill rotWithShape="1">
          <a:blip r:embed="rId2">
            <a:alphaModFix/>
          </a:blip>
          <a:srcRect t="1774" b="1765"/>
          <a:stretch/>
        </p:blipFill>
        <p:spPr>
          <a:xfrm>
            <a:off x="429768" y="1402811"/>
            <a:ext cx="785567" cy="606900"/>
          </a:xfrm>
          <a:prstGeom prst="rect">
            <a:avLst/>
          </a:prstGeom>
          <a:noFill/>
          <a:ln>
            <a:noFill/>
          </a:ln>
        </p:spPr>
      </p:pic>
      <p:pic>
        <p:nvPicPr>
          <p:cNvPr id="545" name="Google Shape;545;p30"/>
          <p:cNvPicPr preferRelativeResize="0"/>
          <p:nvPr/>
        </p:nvPicPr>
        <p:blipFill rotWithShape="1">
          <a:blip r:embed="rId2">
            <a:alphaModFix/>
          </a:blip>
          <a:srcRect t="1774" b="1765"/>
          <a:stretch/>
        </p:blipFill>
        <p:spPr>
          <a:xfrm>
            <a:off x="429768" y="2227098"/>
            <a:ext cx="785566" cy="606900"/>
          </a:xfrm>
          <a:prstGeom prst="rect">
            <a:avLst/>
          </a:prstGeom>
          <a:noFill/>
          <a:ln>
            <a:noFill/>
          </a:ln>
        </p:spPr>
      </p:pic>
      <p:pic>
        <p:nvPicPr>
          <p:cNvPr id="546" name="Google Shape;546;p30"/>
          <p:cNvPicPr preferRelativeResize="0"/>
          <p:nvPr/>
        </p:nvPicPr>
        <p:blipFill rotWithShape="1">
          <a:blip r:embed="rId2">
            <a:alphaModFix/>
          </a:blip>
          <a:srcRect t="1774" b="1765"/>
          <a:stretch/>
        </p:blipFill>
        <p:spPr>
          <a:xfrm>
            <a:off x="429768" y="3056198"/>
            <a:ext cx="785566" cy="606900"/>
          </a:xfrm>
          <a:prstGeom prst="rect">
            <a:avLst/>
          </a:prstGeom>
          <a:noFill/>
          <a:ln>
            <a:noFill/>
          </a:ln>
        </p:spPr>
      </p:pic>
      <p:pic>
        <p:nvPicPr>
          <p:cNvPr id="547" name="Google Shape;547;p30"/>
          <p:cNvPicPr preferRelativeResize="0"/>
          <p:nvPr/>
        </p:nvPicPr>
        <p:blipFill rotWithShape="1">
          <a:blip r:embed="rId2">
            <a:alphaModFix/>
          </a:blip>
          <a:srcRect t="1774" b="1765"/>
          <a:stretch/>
        </p:blipFill>
        <p:spPr>
          <a:xfrm>
            <a:off x="432306" y="3916573"/>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3. Title Slide: Cybersecurity ">
  <p:cSld name="CUSTOM_2_3_1_1_1_1_1_2_1_2_1_1_1_1_2_2_1_1_1_1">
    <p:spTree>
      <p:nvGrpSpPr>
        <p:cNvPr id="1" name="Shape 27"/>
        <p:cNvGrpSpPr/>
        <p:nvPr/>
      </p:nvGrpSpPr>
      <p:grpSpPr>
        <a:xfrm>
          <a:off x="0" y="0"/>
          <a:ext cx="0" cy="0"/>
          <a:chOff x="0" y="0"/>
          <a:chExt cx="0" cy="0"/>
        </a:xfrm>
      </p:grpSpPr>
      <p:pic>
        <p:nvPicPr>
          <p:cNvPr id="28" name="Google Shape;28;p4"/>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29" name="Google Shape;29;p4"/>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4"/>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Cybersecurity Boot Camp</a:t>
            </a:r>
            <a:endParaRPr sz="1800">
              <a:solidFill>
                <a:srgbClr val="FFFFFF"/>
              </a:solidFill>
              <a:latin typeface="Roboto Medium"/>
              <a:ea typeface="Roboto Medium"/>
              <a:cs typeface="Roboto Medium"/>
              <a:sym typeface="Roboto Medium"/>
            </a:endParaRPr>
          </a:p>
        </p:txBody>
      </p:sp>
      <p:pic>
        <p:nvPicPr>
          <p:cNvPr id="31" name="Google Shape;31;p4"/>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32" name="Google Shape;32;p4"/>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3" name="Google Shape;33;p4"/>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 name="Google Shape;34;p4"/>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35" name="Google Shape;35;p4"/>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36" name="Google Shape;36;p4"/>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30. Bullets 1–4 (Blue)">
  <p:cSld name="CUSTOM_2_7_1_6_1_2_1_1_1">
    <p:spTree>
      <p:nvGrpSpPr>
        <p:cNvPr id="1" name="Shape 548"/>
        <p:cNvGrpSpPr/>
        <p:nvPr/>
      </p:nvGrpSpPr>
      <p:grpSpPr>
        <a:xfrm>
          <a:off x="0" y="0"/>
          <a:ext cx="0" cy="0"/>
          <a:chOff x="0" y="0"/>
          <a:chExt cx="0" cy="0"/>
        </a:xfrm>
      </p:grpSpPr>
      <p:sp>
        <p:nvSpPr>
          <p:cNvPr id="549" name="Google Shape;549;p31"/>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1" name="Google Shape;551;p3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52" name="Google Shape;552;p3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53" name="Google Shape;553;p3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54" name="Google Shape;554;p3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55" name="Google Shape;555;p3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6" name="Google Shape;556;p31"/>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7" name="Google Shape;557;p31"/>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1"/>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1"/>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1"/>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61" name="Google Shape;561;p31"/>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62" name="Google Shape;562;p31"/>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63" name="Google Shape;563;p31"/>
          <p:cNvPicPr preferRelativeResize="0"/>
          <p:nvPr/>
        </p:nvPicPr>
        <p:blipFill rotWithShape="1">
          <a:blip r:embed="rId2">
            <a:alphaModFix/>
          </a:blip>
          <a:srcRect t="475" b="465"/>
          <a:stretch/>
        </p:blipFill>
        <p:spPr>
          <a:xfrm>
            <a:off x="429768" y="1402811"/>
            <a:ext cx="785567" cy="606900"/>
          </a:xfrm>
          <a:prstGeom prst="rect">
            <a:avLst/>
          </a:prstGeom>
          <a:noFill/>
          <a:ln>
            <a:noFill/>
          </a:ln>
        </p:spPr>
      </p:pic>
      <p:pic>
        <p:nvPicPr>
          <p:cNvPr id="564" name="Google Shape;564;p31"/>
          <p:cNvPicPr preferRelativeResize="0"/>
          <p:nvPr/>
        </p:nvPicPr>
        <p:blipFill rotWithShape="1">
          <a:blip r:embed="rId2">
            <a:alphaModFix/>
          </a:blip>
          <a:srcRect t="475" b="465"/>
          <a:stretch/>
        </p:blipFill>
        <p:spPr>
          <a:xfrm>
            <a:off x="429768" y="2227098"/>
            <a:ext cx="785566" cy="606900"/>
          </a:xfrm>
          <a:prstGeom prst="rect">
            <a:avLst/>
          </a:prstGeom>
          <a:noFill/>
          <a:ln>
            <a:noFill/>
          </a:ln>
        </p:spPr>
      </p:pic>
      <p:pic>
        <p:nvPicPr>
          <p:cNvPr id="565" name="Google Shape;565;p31"/>
          <p:cNvPicPr preferRelativeResize="0"/>
          <p:nvPr/>
        </p:nvPicPr>
        <p:blipFill rotWithShape="1">
          <a:blip r:embed="rId2">
            <a:alphaModFix/>
          </a:blip>
          <a:srcRect t="475" b="465"/>
          <a:stretch/>
        </p:blipFill>
        <p:spPr>
          <a:xfrm>
            <a:off x="429768" y="3056198"/>
            <a:ext cx="785566" cy="606900"/>
          </a:xfrm>
          <a:prstGeom prst="rect">
            <a:avLst/>
          </a:prstGeom>
          <a:noFill/>
          <a:ln>
            <a:noFill/>
          </a:ln>
        </p:spPr>
      </p:pic>
      <p:pic>
        <p:nvPicPr>
          <p:cNvPr id="566" name="Google Shape;566;p31"/>
          <p:cNvPicPr preferRelativeResize="0"/>
          <p:nvPr/>
        </p:nvPicPr>
        <p:blipFill rotWithShape="1">
          <a:blip r:embed="rId2">
            <a:alphaModFix/>
          </a:blip>
          <a:srcRect t="475" b="465"/>
          <a:stretch/>
        </p:blipFill>
        <p:spPr>
          <a:xfrm>
            <a:off x="432306" y="3916573"/>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31. Bullets 1–5 (Green)">
  <p:cSld name="CUSTOM_2_7_1_4_1">
    <p:spTree>
      <p:nvGrpSpPr>
        <p:cNvPr id="1" name="Shape 567"/>
        <p:cNvGrpSpPr/>
        <p:nvPr/>
      </p:nvGrpSpPr>
      <p:grpSpPr>
        <a:xfrm>
          <a:off x="0" y="0"/>
          <a:ext cx="0" cy="0"/>
          <a:chOff x="0" y="0"/>
          <a:chExt cx="0" cy="0"/>
        </a:xfrm>
      </p:grpSpPr>
      <p:sp>
        <p:nvSpPr>
          <p:cNvPr id="568" name="Google Shape;568;p32"/>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0" name="Google Shape;570;p3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71" name="Google Shape;571;p3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72" name="Google Shape;572;p3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73" name="Google Shape;573;p3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74" name="Google Shape;574;p3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5" name="Google Shape;575;p32"/>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6" name="Google Shape;576;p32"/>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2"/>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2"/>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2"/>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80" name="Google Shape;580;p32"/>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81" name="Google Shape;581;p32"/>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82" name="Google Shape;582;p32"/>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32"/>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84" name="Google Shape;584;p32"/>
          <p:cNvPicPr preferRelativeResize="0"/>
          <p:nvPr/>
        </p:nvPicPr>
        <p:blipFill rotWithShape="1">
          <a:blip r:embed="rId2">
            <a:alphaModFix/>
          </a:blip>
          <a:srcRect t="1830" b="1830"/>
          <a:stretch/>
        </p:blipFill>
        <p:spPr>
          <a:xfrm>
            <a:off x="429768" y="1314036"/>
            <a:ext cx="785567" cy="606900"/>
          </a:xfrm>
          <a:prstGeom prst="rect">
            <a:avLst/>
          </a:prstGeom>
          <a:noFill/>
          <a:ln>
            <a:noFill/>
          </a:ln>
        </p:spPr>
      </p:pic>
      <p:pic>
        <p:nvPicPr>
          <p:cNvPr id="585" name="Google Shape;585;p32"/>
          <p:cNvPicPr preferRelativeResize="0"/>
          <p:nvPr/>
        </p:nvPicPr>
        <p:blipFill rotWithShape="1">
          <a:blip r:embed="rId3">
            <a:alphaModFix/>
          </a:blip>
          <a:srcRect t="228" b="238"/>
          <a:stretch/>
        </p:blipFill>
        <p:spPr>
          <a:xfrm>
            <a:off x="429768" y="2010348"/>
            <a:ext cx="785566" cy="606900"/>
          </a:xfrm>
          <a:prstGeom prst="rect">
            <a:avLst/>
          </a:prstGeom>
          <a:noFill/>
          <a:ln>
            <a:noFill/>
          </a:ln>
        </p:spPr>
      </p:pic>
      <p:pic>
        <p:nvPicPr>
          <p:cNvPr id="586" name="Google Shape;586;p32"/>
          <p:cNvPicPr preferRelativeResize="0"/>
          <p:nvPr/>
        </p:nvPicPr>
        <p:blipFill rotWithShape="1">
          <a:blip r:embed="rId2">
            <a:alphaModFix/>
          </a:blip>
          <a:srcRect t="1830" b="1830"/>
          <a:stretch/>
        </p:blipFill>
        <p:spPr>
          <a:xfrm>
            <a:off x="429768" y="2701248"/>
            <a:ext cx="785566" cy="606900"/>
          </a:xfrm>
          <a:prstGeom prst="rect">
            <a:avLst/>
          </a:prstGeom>
          <a:noFill/>
          <a:ln>
            <a:noFill/>
          </a:ln>
        </p:spPr>
      </p:pic>
      <p:pic>
        <p:nvPicPr>
          <p:cNvPr id="587" name="Google Shape;587;p32"/>
          <p:cNvPicPr preferRelativeResize="0"/>
          <p:nvPr/>
        </p:nvPicPr>
        <p:blipFill rotWithShape="1">
          <a:blip r:embed="rId3">
            <a:alphaModFix/>
          </a:blip>
          <a:srcRect t="228" b="238"/>
          <a:stretch/>
        </p:blipFill>
        <p:spPr>
          <a:xfrm>
            <a:off x="429768" y="3392773"/>
            <a:ext cx="785566" cy="606900"/>
          </a:xfrm>
          <a:prstGeom prst="rect">
            <a:avLst/>
          </a:prstGeom>
          <a:noFill/>
          <a:ln>
            <a:noFill/>
          </a:ln>
        </p:spPr>
      </p:pic>
      <p:pic>
        <p:nvPicPr>
          <p:cNvPr id="588" name="Google Shape;588;p32"/>
          <p:cNvPicPr preferRelativeResize="0"/>
          <p:nvPr/>
        </p:nvPicPr>
        <p:blipFill rotWithShape="1">
          <a:blip r:embed="rId2">
            <a:alphaModFix/>
          </a:blip>
          <a:srcRect t="1830" b="1830"/>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32. Bullets 1–5 (Green/Yellow)">
  <p:cSld name="CUSTOM_2_7_1_4_1_2">
    <p:spTree>
      <p:nvGrpSpPr>
        <p:cNvPr id="1" name="Shape 589"/>
        <p:cNvGrpSpPr/>
        <p:nvPr/>
      </p:nvGrpSpPr>
      <p:grpSpPr>
        <a:xfrm>
          <a:off x="0" y="0"/>
          <a:ext cx="0" cy="0"/>
          <a:chOff x="0" y="0"/>
          <a:chExt cx="0" cy="0"/>
        </a:xfrm>
      </p:grpSpPr>
      <p:sp>
        <p:nvSpPr>
          <p:cNvPr id="590" name="Google Shape;590;p33"/>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2" name="Google Shape;592;p3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93" name="Google Shape;593;p3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94" name="Google Shape;594;p3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95" name="Google Shape;595;p3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96" name="Google Shape;596;p3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7" name="Google Shape;597;p33"/>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8" name="Google Shape;598;p33"/>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33"/>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33"/>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3"/>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2" name="Google Shape;602;p33"/>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3" name="Google Shape;603;p33"/>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4" name="Google Shape;604;p33"/>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33"/>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06" name="Google Shape;606;p33"/>
          <p:cNvPicPr preferRelativeResize="0"/>
          <p:nvPr/>
        </p:nvPicPr>
        <p:blipFill rotWithShape="1">
          <a:blip r:embed="rId2">
            <a:alphaModFix/>
          </a:blip>
          <a:srcRect t="1830" b="1830"/>
          <a:stretch/>
        </p:blipFill>
        <p:spPr>
          <a:xfrm>
            <a:off x="429768" y="1314036"/>
            <a:ext cx="785567" cy="606900"/>
          </a:xfrm>
          <a:prstGeom prst="rect">
            <a:avLst/>
          </a:prstGeom>
          <a:noFill/>
          <a:ln>
            <a:noFill/>
          </a:ln>
        </p:spPr>
      </p:pic>
      <p:pic>
        <p:nvPicPr>
          <p:cNvPr id="607" name="Google Shape;607;p33"/>
          <p:cNvPicPr preferRelativeResize="0"/>
          <p:nvPr/>
        </p:nvPicPr>
        <p:blipFill rotWithShape="1">
          <a:blip r:embed="rId2">
            <a:alphaModFix/>
          </a:blip>
          <a:srcRect t="1830" b="1830"/>
          <a:stretch/>
        </p:blipFill>
        <p:spPr>
          <a:xfrm>
            <a:off x="429768" y="2010348"/>
            <a:ext cx="785567" cy="606900"/>
          </a:xfrm>
          <a:prstGeom prst="rect">
            <a:avLst/>
          </a:prstGeom>
          <a:noFill/>
          <a:ln>
            <a:noFill/>
          </a:ln>
        </p:spPr>
      </p:pic>
      <p:pic>
        <p:nvPicPr>
          <p:cNvPr id="608" name="Google Shape;608;p33"/>
          <p:cNvPicPr preferRelativeResize="0"/>
          <p:nvPr/>
        </p:nvPicPr>
        <p:blipFill rotWithShape="1">
          <a:blip r:embed="rId2">
            <a:alphaModFix/>
          </a:blip>
          <a:srcRect t="1830" b="1830"/>
          <a:stretch/>
        </p:blipFill>
        <p:spPr>
          <a:xfrm>
            <a:off x="429768" y="2701248"/>
            <a:ext cx="785566" cy="606900"/>
          </a:xfrm>
          <a:prstGeom prst="rect">
            <a:avLst/>
          </a:prstGeom>
          <a:noFill/>
          <a:ln>
            <a:noFill/>
          </a:ln>
        </p:spPr>
      </p:pic>
      <p:pic>
        <p:nvPicPr>
          <p:cNvPr id="609" name="Google Shape;609;p33"/>
          <p:cNvPicPr preferRelativeResize="0"/>
          <p:nvPr/>
        </p:nvPicPr>
        <p:blipFill rotWithShape="1">
          <a:blip r:embed="rId2">
            <a:alphaModFix/>
          </a:blip>
          <a:srcRect t="1830" b="1830"/>
          <a:stretch/>
        </p:blipFill>
        <p:spPr>
          <a:xfrm>
            <a:off x="429768" y="3392773"/>
            <a:ext cx="785567" cy="606900"/>
          </a:xfrm>
          <a:prstGeom prst="rect">
            <a:avLst/>
          </a:prstGeom>
          <a:noFill/>
          <a:ln>
            <a:noFill/>
          </a:ln>
        </p:spPr>
      </p:pic>
      <p:pic>
        <p:nvPicPr>
          <p:cNvPr id="610" name="Google Shape;610;p33"/>
          <p:cNvPicPr preferRelativeResize="0"/>
          <p:nvPr/>
        </p:nvPicPr>
        <p:blipFill rotWithShape="1">
          <a:blip r:embed="rId2">
            <a:alphaModFix/>
          </a:blip>
          <a:srcRect t="1830" b="1830"/>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33. Bullets 1–5 (Gray)">
  <p:cSld name="CUSTOM_2_7_1_4_1_1">
    <p:spTree>
      <p:nvGrpSpPr>
        <p:cNvPr id="1" name="Shape 611"/>
        <p:cNvGrpSpPr/>
        <p:nvPr/>
      </p:nvGrpSpPr>
      <p:grpSpPr>
        <a:xfrm>
          <a:off x="0" y="0"/>
          <a:ext cx="0" cy="0"/>
          <a:chOff x="0" y="0"/>
          <a:chExt cx="0" cy="0"/>
        </a:xfrm>
      </p:grpSpPr>
      <p:sp>
        <p:nvSpPr>
          <p:cNvPr id="612" name="Google Shape;612;p34"/>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3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4" name="Google Shape;614;p3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15" name="Google Shape;615;p3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16" name="Google Shape;616;p3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17" name="Google Shape;617;p3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18" name="Google Shape;618;p3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9" name="Google Shape;619;p34"/>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0" name="Google Shape;620;p34"/>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34"/>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34"/>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34"/>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4" name="Google Shape;624;p34"/>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5" name="Google Shape;625;p34"/>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6" name="Google Shape;626;p34"/>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34"/>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28" name="Google Shape;628;p34"/>
          <p:cNvPicPr preferRelativeResize="0"/>
          <p:nvPr/>
        </p:nvPicPr>
        <p:blipFill rotWithShape="1">
          <a:blip r:embed="rId2">
            <a:alphaModFix/>
          </a:blip>
          <a:srcRect t="1774" b="1765"/>
          <a:stretch/>
        </p:blipFill>
        <p:spPr>
          <a:xfrm>
            <a:off x="429768" y="1314036"/>
            <a:ext cx="785567" cy="606900"/>
          </a:xfrm>
          <a:prstGeom prst="rect">
            <a:avLst/>
          </a:prstGeom>
          <a:noFill/>
          <a:ln>
            <a:noFill/>
          </a:ln>
        </p:spPr>
      </p:pic>
      <p:pic>
        <p:nvPicPr>
          <p:cNvPr id="629" name="Google Shape;629;p34"/>
          <p:cNvPicPr preferRelativeResize="0"/>
          <p:nvPr/>
        </p:nvPicPr>
        <p:blipFill rotWithShape="1">
          <a:blip r:embed="rId2">
            <a:alphaModFix/>
          </a:blip>
          <a:srcRect t="1774" b="1765"/>
          <a:stretch/>
        </p:blipFill>
        <p:spPr>
          <a:xfrm>
            <a:off x="429768" y="2010348"/>
            <a:ext cx="785566" cy="606900"/>
          </a:xfrm>
          <a:prstGeom prst="rect">
            <a:avLst/>
          </a:prstGeom>
          <a:noFill/>
          <a:ln>
            <a:noFill/>
          </a:ln>
        </p:spPr>
      </p:pic>
      <p:pic>
        <p:nvPicPr>
          <p:cNvPr id="630" name="Google Shape;630;p34"/>
          <p:cNvPicPr preferRelativeResize="0"/>
          <p:nvPr/>
        </p:nvPicPr>
        <p:blipFill rotWithShape="1">
          <a:blip r:embed="rId2">
            <a:alphaModFix/>
          </a:blip>
          <a:srcRect t="1774" b="1765"/>
          <a:stretch/>
        </p:blipFill>
        <p:spPr>
          <a:xfrm>
            <a:off x="429768" y="2701248"/>
            <a:ext cx="785566" cy="606900"/>
          </a:xfrm>
          <a:prstGeom prst="rect">
            <a:avLst/>
          </a:prstGeom>
          <a:noFill/>
          <a:ln>
            <a:noFill/>
          </a:ln>
        </p:spPr>
      </p:pic>
      <p:pic>
        <p:nvPicPr>
          <p:cNvPr id="631" name="Google Shape;631;p34"/>
          <p:cNvPicPr preferRelativeResize="0"/>
          <p:nvPr/>
        </p:nvPicPr>
        <p:blipFill rotWithShape="1">
          <a:blip r:embed="rId2">
            <a:alphaModFix/>
          </a:blip>
          <a:srcRect t="1774" b="1765"/>
          <a:stretch/>
        </p:blipFill>
        <p:spPr>
          <a:xfrm>
            <a:off x="429768" y="3392773"/>
            <a:ext cx="785566" cy="606900"/>
          </a:xfrm>
          <a:prstGeom prst="rect">
            <a:avLst/>
          </a:prstGeom>
          <a:noFill/>
          <a:ln>
            <a:noFill/>
          </a:ln>
        </p:spPr>
      </p:pic>
      <p:pic>
        <p:nvPicPr>
          <p:cNvPr id="632" name="Google Shape;632;p34"/>
          <p:cNvPicPr preferRelativeResize="0"/>
          <p:nvPr/>
        </p:nvPicPr>
        <p:blipFill rotWithShape="1">
          <a:blip r:embed="rId2">
            <a:alphaModFix/>
          </a:blip>
          <a:srcRect t="1774" b="1765"/>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34. Bullets 1–5 (Blue)">
  <p:cSld name="CUSTOM_2_7_1_4_1_1_1">
    <p:spTree>
      <p:nvGrpSpPr>
        <p:cNvPr id="1" name="Shape 633"/>
        <p:cNvGrpSpPr/>
        <p:nvPr/>
      </p:nvGrpSpPr>
      <p:grpSpPr>
        <a:xfrm>
          <a:off x="0" y="0"/>
          <a:ext cx="0" cy="0"/>
          <a:chOff x="0" y="0"/>
          <a:chExt cx="0" cy="0"/>
        </a:xfrm>
      </p:grpSpPr>
      <p:sp>
        <p:nvSpPr>
          <p:cNvPr id="634" name="Google Shape;634;p35"/>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3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36" name="Google Shape;636;p3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37" name="Google Shape;637;p3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38" name="Google Shape;638;p3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39" name="Google Shape;639;p3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40" name="Google Shape;640;p3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1" name="Google Shape;641;p35"/>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2" name="Google Shape;642;p35"/>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35"/>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35"/>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5"/>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6" name="Google Shape;646;p35"/>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7" name="Google Shape;647;p35"/>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8" name="Google Shape;648;p35"/>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35"/>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50" name="Google Shape;650;p35"/>
          <p:cNvPicPr preferRelativeResize="0"/>
          <p:nvPr/>
        </p:nvPicPr>
        <p:blipFill rotWithShape="1">
          <a:blip r:embed="rId2">
            <a:alphaModFix/>
          </a:blip>
          <a:srcRect t="475" b="465"/>
          <a:stretch/>
        </p:blipFill>
        <p:spPr>
          <a:xfrm>
            <a:off x="429768" y="1314036"/>
            <a:ext cx="785567" cy="606900"/>
          </a:xfrm>
          <a:prstGeom prst="rect">
            <a:avLst/>
          </a:prstGeom>
          <a:noFill/>
          <a:ln>
            <a:noFill/>
          </a:ln>
        </p:spPr>
      </p:pic>
      <p:pic>
        <p:nvPicPr>
          <p:cNvPr id="651" name="Google Shape;651;p35"/>
          <p:cNvPicPr preferRelativeResize="0"/>
          <p:nvPr/>
        </p:nvPicPr>
        <p:blipFill rotWithShape="1">
          <a:blip r:embed="rId2">
            <a:alphaModFix/>
          </a:blip>
          <a:srcRect t="475" b="465"/>
          <a:stretch/>
        </p:blipFill>
        <p:spPr>
          <a:xfrm>
            <a:off x="429768" y="2010348"/>
            <a:ext cx="785566" cy="606900"/>
          </a:xfrm>
          <a:prstGeom prst="rect">
            <a:avLst/>
          </a:prstGeom>
          <a:noFill/>
          <a:ln>
            <a:noFill/>
          </a:ln>
        </p:spPr>
      </p:pic>
      <p:pic>
        <p:nvPicPr>
          <p:cNvPr id="652" name="Google Shape;652;p35"/>
          <p:cNvPicPr preferRelativeResize="0"/>
          <p:nvPr/>
        </p:nvPicPr>
        <p:blipFill rotWithShape="1">
          <a:blip r:embed="rId2">
            <a:alphaModFix/>
          </a:blip>
          <a:srcRect t="475" b="465"/>
          <a:stretch/>
        </p:blipFill>
        <p:spPr>
          <a:xfrm>
            <a:off x="429768" y="2701248"/>
            <a:ext cx="785566" cy="606900"/>
          </a:xfrm>
          <a:prstGeom prst="rect">
            <a:avLst/>
          </a:prstGeom>
          <a:noFill/>
          <a:ln>
            <a:noFill/>
          </a:ln>
        </p:spPr>
      </p:pic>
      <p:pic>
        <p:nvPicPr>
          <p:cNvPr id="653" name="Google Shape;653;p35"/>
          <p:cNvPicPr preferRelativeResize="0"/>
          <p:nvPr/>
        </p:nvPicPr>
        <p:blipFill rotWithShape="1">
          <a:blip r:embed="rId2">
            <a:alphaModFix/>
          </a:blip>
          <a:srcRect t="475" b="465"/>
          <a:stretch/>
        </p:blipFill>
        <p:spPr>
          <a:xfrm>
            <a:off x="429768" y="3392773"/>
            <a:ext cx="785566" cy="606900"/>
          </a:xfrm>
          <a:prstGeom prst="rect">
            <a:avLst/>
          </a:prstGeom>
          <a:noFill/>
          <a:ln>
            <a:noFill/>
          </a:ln>
        </p:spPr>
      </p:pic>
      <p:pic>
        <p:nvPicPr>
          <p:cNvPr id="654" name="Google Shape;654;p35"/>
          <p:cNvPicPr preferRelativeResize="0"/>
          <p:nvPr/>
        </p:nvPicPr>
        <p:blipFill rotWithShape="1">
          <a:blip r:embed="rId2">
            <a:alphaModFix/>
          </a:blip>
          <a:srcRect t="475" b="465"/>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35. Bullets 1–6 (Green)">
  <p:cSld name="CUSTOM_2_7_1_3_1_1_3_1">
    <p:spTree>
      <p:nvGrpSpPr>
        <p:cNvPr id="1" name="Shape 655"/>
        <p:cNvGrpSpPr/>
        <p:nvPr/>
      </p:nvGrpSpPr>
      <p:grpSpPr>
        <a:xfrm>
          <a:off x="0" y="0"/>
          <a:ext cx="0" cy="0"/>
          <a:chOff x="0" y="0"/>
          <a:chExt cx="0" cy="0"/>
        </a:xfrm>
      </p:grpSpPr>
      <p:sp>
        <p:nvSpPr>
          <p:cNvPr id="656" name="Google Shape;656;p36"/>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3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8" name="Google Shape;658;p3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59" name="Google Shape;659;p3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60" name="Google Shape;660;p3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61" name="Google Shape;661;p3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62" name="Google Shape;662;p3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63" name="Google Shape;663;p36"/>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64" name="Google Shape;664;p36"/>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36"/>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36"/>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36"/>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36"/>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36"/>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70" name="Google Shape;670;p36"/>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71" name="Google Shape;671;p36"/>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72" name="Google Shape;672;p36"/>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73" name="Google Shape;673;p36"/>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74" name="Google Shape;674;p36"/>
          <p:cNvPicPr preferRelativeResize="0"/>
          <p:nvPr/>
        </p:nvPicPr>
        <p:blipFill rotWithShape="1">
          <a:blip r:embed="rId2">
            <a:alphaModFix/>
          </a:blip>
          <a:srcRect t="1830" b="1830"/>
          <a:stretch/>
        </p:blipFill>
        <p:spPr>
          <a:xfrm>
            <a:off x="429768" y="1261872"/>
            <a:ext cx="577804" cy="446400"/>
          </a:xfrm>
          <a:prstGeom prst="rect">
            <a:avLst/>
          </a:prstGeom>
          <a:noFill/>
          <a:ln>
            <a:noFill/>
          </a:ln>
        </p:spPr>
      </p:pic>
      <p:pic>
        <p:nvPicPr>
          <p:cNvPr id="675" name="Google Shape;675;p36"/>
          <p:cNvPicPr preferRelativeResize="0"/>
          <p:nvPr/>
        </p:nvPicPr>
        <p:blipFill rotWithShape="1">
          <a:blip r:embed="rId3">
            <a:alphaModFix/>
          </a:blip>
          <a:srcRect t="228" b="238"/>
          <a:stretch/>
        </p:blipFill>
        <p:spPr>
          <a:xfrm>
            <a:off x="429768" y="1848847"/>
            <a:ext cx="577805" cy="446400"/>
          </a:xfrm>
          <a:prstGeom prst="rect">
            <a:avLst/>
          </a:prstGeom>
          <a:noFill/>
          <a:ln>
            <a:noFill/>
          </a:ln>
        </p:spPr>
      </p:pic>
      <p:pic>
        <p:nvPicPr>
          <p:cNvPr id="676" name="Google Shape;676;p36"/>
          <p:cNvPicPr preferRelativeResize="0"/>
          <p:nvPr/>
        </p:nvPicPr>
        <p:blipFill rotWithShape="1">
          <a:blip r:embed="rId2">
            <a:alphaModFix/>
          </a:blip>
          <a:srcRect t="1830" b="1830"/>
          <a:stretch/>
        </p:blipFill>
        <p:spPr>
          <a:xfrm>
            <a:off x="429768" y="2439922"/>
            <a:ext cx="577804" cy="446400"/>
          </a:xfrm>
          <a:prstGeom prst="rect">
            <a:avLst/>
          </a:prstGeom>
          <a:noFill/>
          <a:ln>
            <a:noFill/>
          </a:ln>
        </p:spPr>
      </p:pic>
      <p:pic>
        <p:nvPicPr>
          <p:cNvPr id="677" name="Google Shape;677;p36"/>
          <p:cNvPicPr preferRelativeResize="0"/>
          <p:nvPr/>
        </p:nvPicPr>
        <p:blipFill rotWithShape="1">
          <a:blip r:embed="rId3">
            <a:alphaModFix/>
          </a:blip>
          <a:srcRect t="228" b="238"/>
          <a:stretch/>
        </p:blipFill>
        <p:spPr>
          <a:xfrm>
            <a:off x="429768" y="3040985"/>
            <a:ext cx="577805" cy="446400"/>
          </a:xfrm>
          <a:prstGeom prst="rect">
            <a:avLst/>
          </a:prstGeom>
          <a:noFill/>
          <a:ln>
            <a:noFill/>
          </a:ln>
        </p:spPr>
      </p:pic>
      <p:pic>
        <p:nvPicPr>
          <p:cNvPr id="678" name="Google Shape;678;p36"/>
          <p:cNvPicPr preferRelativeResize="0"/>
          <p:nvPr/>
        </p:nvPicPr>
        <p:blipFill rotWithShape="1">
          <a:blip r:embed="rId2">
            <a:alphaModFix/>
          </a:blip>
          <a:srcRect t="1830" b="1830"/>
          <a:stretch/>
        </p:blipFill>
        <p:spPr>
          <a:xfrm>
            <a:off x="429768" y="3622122"/>
            <a:ext cx="577804" cy="446400"/>
          </a:xfrm>
          <a:prstGeom prst="rect">
            <a:avLst/>
          </a:prstGeom>
          <a:noFill/>
          <a:ln>
            <a:noFill/>
          </a:ln>
        </p:spPr>
      </p:pic>
      <p:pic>
        <p:nvPicPr>
          <p:cNvPr id="679" name="Google Shape;679;p36"/>
          <p:cNvPicPr preferRelativeResize="0"/>
          <p:nvPr/>
        </p:nvPicPr>
        <p:blipFill rotWithShape="1">
          <a:blip r:embed="rId3">
            <a:alphaModFix/>
          </a:blip>
          <a:srcRect t="228" b="238"/>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36. Bullets 1–6 (Yellow/Green)">
  <p:cSld name="CUSTOM_2_7_1_3_1_1_3_2">
    <p:spTree>
      <p:nvGrpSpPr>
        <p:cNvPr id="1" name="Shape 680"/>
        <p:cNvGrpSpPr/>
        <p:nvPr/>
      </p:nvGrpSpPr>
      <p:grpSpPr>
        <a:xfrm>
          <a:off x="0" y="0"/>
          <a:ext cx="0" cy="0"/>
          <a:chOff x="0" y="0"/>
          <a:chExt cx="0" cy="0"/>
        </a:xfrm>
      </p:grpSpPr>
      <p:sp>
        <p:nvSpPr>
          <p:cNvPr id="681" name="Google Shape;681;p37"/>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3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3" name="Google Shape;683;p3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84" name="Google Shape;684;p3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85" name="Google Shape;685;p3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86" name="Google Shape;686;p3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87" name="Google Shape;687;p3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8" name="Google Shape;688;p37"/>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9" name="Google Shape;689;p37"/>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37"/>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37"/>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37"/>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37"/>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37"/>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5" name="Google Shape;695;p37"/>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6" name="Google Shape;696;p37"/>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7" name="Google Shape;697;p37"/>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8" name="Google Shape;698;p37"/>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99" name="Google Shape;699;p37"/>
          <p:cNvPicPr preferRelativeResize="0"/>
          <p:nvPr/>
        </p:nvPicPr>
        <p:blipFill rotWithShape="1">
          <a:blip r:embed="rId2">
            <a:alphaModFix/>
          </a:blip>
          <a:srcRect t="1830" b="1830"/>
          <a:stretch/>
        </p:blipFill>
        <p:spPr>
          <a:xfrm>
            <a:off x="429768" y="1261872"/>
            <a:ext cx="577804" cy="446400"/>
          </a:xfrm>
          <a:prstGeom prst="rect">
            <a:avLst/>
          </a:prstGeom>
          <a:noFill/>
          <a:ln>
            <a:noFill/>
          </a:ln>
        </p:spPr>
      </p:pic>
      <p:pic>
        <p:nvPicPr>
          <p:cNvPr id="700" name="Google Shape;700;p37"/>
          <p:cNvPicPr preferRelativeResize="0"/>
          <p:nvPr/>
        </p:nvPicPr>
        <p:blipFill rotWithShape="1">
          <a:blip r:embed="rId2">
            <a:alphaModFix/>
          </a:blip>
          <a:srcRect t="1830" b="1830"/>
          <a:stretch/>
        </p:blipFill>
        <p:spPr>
          <a:xfrm>
            <a:off x="429768" y="1848847"/>
            <a:ext cx="577804" cy="446400"/>
          </a:xfrm>
          <a:prstGeom prst="rect">
            <a:avLst/>
          </a:prstGeom>
          <a:noFill/>
          <a:ln>
            <a:noFill/>
          </a:ln>
        </p:spPr>
      </p:pic>
      <p:pic>
        <p:nvPicPr>
          <p:cNvPr id="701" name="Google Shape;701;p37"/>
          <p:cNvPicPr preferRelativeResize="0"/>
          <p:nvPr/>
        </p:nvPicPr>
        <p:blipFill rotWithShape="1">
          <a:blip r:embed="rId2">
            <a:alphaModFix/>
          </a:blip>
          <a:srcRect t="1830" b="1830"/>
          <a:stretch/>
        </p:blipFill>
        <p:spPr>
          <a:xfrm>
            <a:off x="429768" y="2439922"/>
            <a:ext cx="577804" cy="446400"/>
          </a:xfrm>
          <a:prstGeom prst="rect">
            <a:avLst/>
          </a:prstGeom>
          <a:noFill/>
          <a:ln>
            <a:noFill/>
          </a:ln>
        </p:spPr>
      </p:pic>
      <p:pic>
        <p:nvPicPr>
          <p:cNvPr id="702" name="Google Shape;702;p37"/>
          <p:cNvPicPr preferRelativeResize="0"/>
          <p:nvPr/>
        </p:nvPicPr>
        <p:blipFill rotWithShape="1">
          <a:blip r:embed="rId2">
            <a:alphaModFix/>
          </a:blip>
          <a:srcRect t="1830" b="1830"/>
          <a:stretch/>
        </p:blipFill>
        <p:spPr>
          <a:xfrm>
            <a:off x="429768" y="3040985"/>
            <a:ext cx="577804" cy="446400"/>
          </a:xfrm>
          <a:prstGeom prst="rect">
            <a:avLst/>
          </a:prstGeom>
          <a:noFill/>
          <a:ln>
            <a:noFill/>
          </a:ln>
        </p:spPr>
      </p:pic>
      <p:pic>
        <p:nvPicPr>
          <p:cNvPr id="703" name="Google Shape;703;p37"/>
          <p:cNvPicPr preferRelativeResize="0"/>
          <p:nvPr/>
        </p:nvPicPr>
        <p:blipFill rotWithShape="1">
          <a:blip r:embed="rId2">
            <a:alphaModFix/>
          </a:blip>
          <a:srcRect t="1830" b="1830"/>
          <a:stretch/>
        </p:blipFill>
        <p:spPr>
          <a:xfrm>
            <a:off x="429768" y="3622122"/>
            <a:ext cx="577804" cy="446400"/>
          </a:xfrm>
          <a:prstGeom prst="rect">
            <a:avLst/>
          </a:prstGeom>
          <a:noFill/>
          <a:ln>
            <a:noFill/>
          </a:ln>
        </p:spPr>
      </p:pic>
      <p:pic>
        <p:nvPicPr>
          <p:cNvPr id="704" name="Google Shape;704;p37"/>
          <p:cNvPicPr preferRelativeResize="0"/>
          <p:nvPr/>
        </p:nvPicPr>
        <p:blipFill rotWithShape="1">
          <a:blip r:embed="rId2">
            <a:alphaModFix/>
          </a:blip>
          <a:srcRect t="1830" b="1830"/>
          <a:stretch/>
        </p:blipFill>
        <p:spPr>
          <a:xfrm>
            <a:off x="429768" y="4203272"/>
            <a:ext cx="577804"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37. Bullets 1–6 (Gray)">
  <p:cSld name="CUSTOM_2_7_1_3_1_1_3_3">
    <p:spTree>
      <p:nvGrpSpPr>
        <p:cNvPr id="1" name="Shape 705"/>
        <p:cNvGrpSpPr/>
        <p:nvPr/>
      </p:nvGrpSpPr>
      <p:grpSpPr>
        <a:xfrm>
          <a:off x="0" y="0"/>
          <a:ext cx="0" cy="0"/>
          <a:chOff x="0" y="0"/>
          <a:chExt cx="0" cy="0"/>
        </a:xfrm>
      </p:grpSpPr>
      <p:sp>
        <p:nvSpPr>
          <p:cNvPr id="706" name="Google Shape;706;p38"/>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3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08" name="Google Shape;708;p3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09" name="Google Shape;709;p3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10" name="Google Shape;710;p3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11" name="Google Shape;711;p3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12" name="Google Shape;712;p3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3" name="Google Shape;713;p38"/>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4" name="Google Shape;714;p38"/>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38"/>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38"/>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38"/>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38"/>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38"/>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0" name="Google Shape;720;p38"/>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1" name="Google Shape;721;p38"/>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2" name="Google Shape;722;p38"/>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3" name="Google Shape;723;p38"/>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24" name="Google Shape;724;p38"/>
          <p:cNvPicPr preferRelativeResize="0"/>
          <p:nvPr/>
        </p:nvPicPr>
        <p:blipFill rotWithShape="1">
          <a:blip r:embed="rId2">
            <a:alphaModFix/>
          </a:blip>
          <a:srcRect t="1774" b="1765"/>
          <a:stretch/>
        </p:blipFill>
        <p:spPr>
          <a:xfrm>
            <a:off x="429768" y="1261872"/>
            <a:ext cx="577805" cy="446400"/>
          </a:xfrm>
          <a:prstGeom prst="rect">
            <a:avLst/>
          </a:prstGeom>
          <a:noFill/>
          <a:ln>
            <a:noFill/>
          </a:ln>
        </p:spPr>
      </p:pic>
      <p:pic>
        <p:nvPicPr>
          <p:cNvPr id="725" name="Google Shape;725;p38"/>
          <p:cNvPicPr preferRelativeResize="0"/>
          <p:nvPr/>
        </p:nvPicPr>
        <p:blipFill rotWithShape="1">
          <a:blip r:embed="rId2">
            <a:alphaModFix/>
          </a:blip>
          <a:srcRect t="1774" b="1765"/>
          <a:stretch/>
        </p:blipFill>
        <p:spPr>
          <a:xfrm>
            <a:off x="429768" y="1848847"/>
            <a:ext cx="577805" cy="446400"/>
          </a:xfrm>
          <a:prstGeom prst="rect">
            <a:avLst/>
          </a:prstGeom>
          <a:noFill/>
          <a:ln>
            <a:noFill/>
          </a:ln>
        </p:spPr>
      </p:pic>
      <p:pic>
        <p:nvPicPr>
          <p:cNvPr id="726" name="Google Shape;726;p38"/>
          <p:cNvPicPr preferRelativeResize="0"/>
          <p:nvPr/>
        </p:nvPicPr>
        <p:blipFill rotWithShape="1">
          <a:blip r:embed="rId2">
            <a:alphaModFix/>
          </a:blip>
          <a:srcRect t="1774" b="1765"/>
          <a:stretch/>
        </p:blipFill>
        <p:spPr>
          <a:xfrm>
            <a:off x="429768" y="2439922"/>
            <a:ext cx="577805" cy="446400"/>
          </a:xfrm>
          <a:prstGeom prst="rect">
            <a:avLst/>
          </a:prstGeom>
          <a:noFill/>
          <a:ln>
            <a:noFill/>
          </a:ln>
        </p:spPr>
      </p:pic>
      <p:pic>
        <p:nvPicPr>
          <p:cNvPr id="727" name="Google Shape;727;p38"/>
          <p:cNvPicPr preferRelativeResize="0"/>
          <p:nvPr/>
        </p:nvPicPr>
        <p:blipFill rotWithShape="1">
          <a:blip r:embed="rId2">
            <a:alphaModFix/>
          </a:blip>
          <a:srcRect t="1774" b="1765"/>
          <a:stretch/>
        </p:blipFill>
        <p:spPr>
          <a:xfrm>
            <a:off x="429768" y="3040985"/>
            <a:ext cx="577805" cy="446400"/>
          </a:xfrm>
          <a:prstGeom prst="rect">
            <a:avLst/>
          </a:prstGeom>
          <a:noFill/>
          <a:ln>
            <a:noFill/>
          </a:ln>
        </p:spPr>
      </p:pic>
      <p:pic>
        <p:nvPicPr>
          <p:cNvPr id="728" name="Google Shape;728;p38"/>
          <p:cNvPicPr preferRelativeResize="0"/>
          <p:nvPr/>
        </p:nvPicPr>
        <p:blipFill rotWithShape="1">
          <a:blip r:embed="rId2">
            <a:alphaModFix/>
          </a:blip>
          <a:srcRect t="1774" b="1765"/>
          <a:stretch/>
        </p:blipFill>
        <p:spPr>
          <a:xfrm>
            <a:off x="429768" y="3622122"/>
            <a:ext cx="577805" cy="446400"/>
          </a:xfrm>
          <a:prstGeom prst="rect">
            <a:avLst/>
          </a:prstGeom>
          <a:noFill/>
          <a:ln>
            <a:noFill/>
          </a:ln>
        </p:spPr>
      </p:pic>
      <p:pic>
        <p:nvPicPr>
          <p:cNvPr id="729" name="Google Shape;729;p38"/>
          <p:cNvPicPr preferRelativeResize="0"/>
          <p:nvPr/>
        </p:nvPicPr>
        <p:blipFill rotWithShape="1">
          <a:blip r:embed="rId2">
            <a:alphaModFix/>
          </a:blip>
          <a:srcRect t="1774" b="1765"/>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38. Bullets 1–6 (Blue)">
  <p:cSld name="CUSTOM_2_7_1_3_1_1_3_2_1">
    <p:spTree>
      <p:nvGrpSpPr>
        <p:cNvPr id="1" name="Shape 730"/>
        <p:cNvGrpSpPr/>
        <p:nvPr/>
      </p:nvGrpSpPr>
      <p:grpSpPr>
        <a:xfrm>
          <a:off x="0" y="0"/>
          <a:ext cx="0" cy="0"/>
          <a:chOff x="0" y="0"/>
          <a:chExt cx="0" cy="0"/>
        </a:xfrm>
      </p:grpSpPr>
      <p:sp>
        <p:nvSpPr>
          <p:cNvPr id="731" name="Google Shape;731;p39"/>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3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33" name="Google Shape;733;p3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34" name="Google Shape;734;p3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35" name="Google Shape;735;p3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36" name="Google Shape;736;p3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37" name="Google Shape;737;p3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38" name="Google Shape;738;p39"/>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39" name="Google Shape;739;p39"/>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39"/>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39"/>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39"/>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39"/>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39"/>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5" name="Google Shape;745;p39"/>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6" name="Google Shape;746;p39"/>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7" name="Google Shape;747;p39"/>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8" name="Google Shape;748;p39"/>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49" name="Google Shape;749;p39"/>
          <p:cNvPicPr preferRelativeResize="0"/>
          <p:nvPr/>
        </p:nvPicPr>
        <p:blipFill rotWithShape="1">
          <a:blip r:embed="rId2">
            <a:alphaModFix/>
          </a:blip>
          <a:srcRect t="465" b="475"/>
          <a:stretch/>
        </p:blipFill>
        <p:spPr>
          <a:xfrm>
            <a:off x="429768" y="1261872"/>
            <a:ext cx="577805" cy="446400"/>
          </a:xfrm>
          <a:prstGeom prst="rect">
            <a:avLst/>
          </a:prstGeom>
          <a:noFill/>
          <a:ln>
            <a:noFill/>
          </a:ln>
        </p:spPr>
      </p:pic>
      <p:pic>
        <p:nvPicPr>
          <p:cNvPr id="750" name="Google Shape;750;p39"/>
          <p:cNvPicPr preferRelativeResize="0"/>
          <p:nvPr/>
        </p:nvPicPr>
        <p:blipFill rotWithShape="1">
          <a:blip r:embed="rId2">
            <a:alphaModFix/>
          </a:blip>
          <a:srcRect t="465" b="475"/>
          <a:stretch/>
        </p:blipFill>
        <p:spPr>
          <a:xfrm>
            <a:off x="429768" y="1848847"/>
            <a:ext cx="577805" cy="446400"/>
          </a:xfrm>
          <a:prstGeom prst="rect">
            <a:avLst/>
          </a:prstGeom>
          <a:noFill/>
          <a:ln>
            <a:noFill/>
          </a:ln>
        </p:spPr>
      </p:pic>
      <p:pic>
        <p:nvPicPr>
          <p:cNvPr id="751" name="Google Shape;751;p39"/>
          <p:cNvPicPr preferRelativeResize="0"/>
          <p:nvPr/>
        </p:nvPicPr>
        <p:blipFill rotWithShape="1">
          <a:blip r:embed="rId2">
            <a:alphaModFix/>
          </a:blip>
          <a:srcRect t="465" b="475"/>
          <a:stretch/>
        </p:blipFill>
        <p:spPr>
          <a:xfrm>
            <a:off x="429768" y="2439922"/>
            <a:ext cx="577805" cy="446400"/>
          </a:xfrm>
          <a:prstGeom prst="rect">
            <a:avLst/>
          </a:prstGeom>
          <a:noFill/>
          <a:ln>
            <a:noFill/>
          </a:ln>
        </p:spPr>
      </p:pic>
      <p:pic>
        <p:nvPicPr>
          <p:cNvPr id="752" name="Google Shape;752;p39"/>
          <p:cNvPicPr preferRelativeResize="0"/>
          <p:nvPr/>
        </p:nvPicPr>
        <p:blipFill rotWithShape="1">
          <a:blip r:embed="rId2">
            <a:alphaModFix/>
          </a:blip>
          <a:srcRect t="465" b="475"/>
          <a:stretch/>
        </p:blipFill>
        <p:spPr>
          <a:xfrm>
            <a:off x="429768" y="3040985"/>
            <a:ext cx="577805" cy="446400"/>
          </a:xfrm>
          <a:prstGeom prst="rect">
            <a:avLst/>
          </a:prstGeom>
          <a:noFill/>
          <a:ln>
            <a:noFill/>
          </a:ln>
        </p:spPr>
      </p:pic>
      <p:pic>
        <p:nvPicPr>
          <p:cNvPr id="753" name="Google Shape;753;p39"/>
          <p:cNvPicPr preferRelativeResize="0"/>
          <p:nvPr/>
        </p:nvPicPr>
        <p:blipFill rotWithShape="1">
          <a:blip r:embed="rId2">
            <a:alphaModFix/>
          </a:blip>
          <a:srcRect t="465" b="475"/>
          <a:stretch/>
        </p:blipFill>
        <p:spPr>
          <a:xfrm>
            <a:off x="429768" y="3622122"/>
            <a:ext cx="577805" cy="446400"/>
          </a:xfrm>
          <a:prstGeom prst="rect">
            <a:avLst/>
          </a:prstGeom>
          <a:noFill/>
          <a:ln>
            <a:noFill/>
          </a:ln>
        </p:spPr>
      </p:pic>
      <p:pic>
        <p:nvPicPr>
          <p:cNvPr id="754" name="Google Shape;754;p39"/>
          <p:cNvPicPr preferRelativeResize="0"/>
          <p:nvPr/>
        </p:nvPicPr>
        <p:blipFill rotWithShape="1">
          <a:blip r:embed="rId2">
            <a:alphaModFix/>
          </a:blip>
          <a:srcRect t="465" b="475"/>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39. Bullets 1–7 (Green)">
  <p:cSld name="CUSTOM_2_7_1_3_1_1_1_2">
    <p:spTree>
      <p:nvGrpSpPr>
        <p:cNvPr id="1" name="Shape 755"/>
        <p:cNvGrpSpPr/>
        <p:nvPr/>
      </p:nvGrpSpPr>
      <p:grpSpPr>
        <a:xfrm>
          <a:off x="0" y="0"/>
          <a:ext cx="0" cy="0"/>
          <a:chOff x="0" y="0"/>
          <a:chExt cx="0" cy="0"/>
        </a:xfrm>
      </p:grpSpPr>
      <p:sp>
        <p:nvSpPr>
          <p:cNvPr id="756" name="Google Shape;756;p40"/>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4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58" name="Google Shape;758;p4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59" name="Google Shape;759;p4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60" name="Google Shape;760;p4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61" name="Google Shape;761;p4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62" name="Google Shape;762;p4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3" name="Google Shape;763;p40"/>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4" name="Google Shape;764;p40"/>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40"/>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6" name="Google Shape;766;p40"/>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40"/>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8" name="Google Shape;768;p40"/>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40"/>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70" name="Google Shape;770;p40"/>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40"/>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72" name="Google Shape;772;p40"/>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40"/>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74" name="Google Shape;774;p40"/>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40"/>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76" name="Google Shape;776;p40"/>
          <p:cNvPicPr preferRelativeResize="0"/>
          <p:nvPr/>
        </p:nvPicPr>
        <p:blipFill rotWithShape="1">
          <a:blip r:embed="rId2">
            <a:alphaModFix/>
          </a:blip>
          <a:srcRect t="1830" b="1830"/>
          <a:stretch/>
        </p:blipFill>
        <p:spPr>
          <a:xfrm>
            <a:off x="429768" y="1171588"/>
            <a:ext cx="521208" cy="396118"/>
          </a:xfrm>
          <a:prstGeom prst="rect">
            <a:avLst/>
          </a:prstGeom>
          <a:noFill/>
          <a:ln>
            <a:noFill/>
          </a:ln>
        </p:spPr>
      </p:pic>
      <p:pic>
        <p:nvPicPr>
          <p:cNvPr id="777" name="Google Shape;777;p40"/>
          <p:cNvPicPr preferRelativeResize="0"/>
          <p:nvPr/>
        </p:nvPicPr>
        <p:blipFill rotWithShape="1">
          <a:blip r:embed="rId3">
            <a:alphaModFix/>
          </a:blip>
          <a:srcRect t="1047" b="1037"/>
          <a:stretch/>
        </p:blipFill>
        <p:spPr>
          <a:xfrm>
            <a:off x="429768" y="1709650"/>
            <a:ext cx="521208" cy="396118"/>
          </a:xfrm>
          <a:prstGeom prst="rect">
            <a:avLst/>
          </a:prstGeom>
          <a:noFill/>
          <a:ln>
            <a:noFill/>
          </a:ln>
        </p:spPr>
      </p:pic>
      <p:pic>
        <p:nvPicPr>
          <p:cNvPr id="778" name="Google Shape;778;p40"/>
          <p:cNvPicPr preferRelativeResize="0"/>
          <p:nvPr/>
        </p:nvPicPr>
        <p:blipFill rotWithShape="1">
          <a:blip r:embed="rId2">
            <a:alphaModFix/>
          </a:blip>
          <a:srcRect t="1830" b="1830"/>
          <a:stretch/>
        </p:blipFill>
        <p:spPr>
          <a:xfrm>
            <a:off x="429768" y="2205600"/>
            <a:ext cx="521208" cy="396118"/>
          </a:xfrm>
          <a:prstGeom prst="rect">
            <a:avLst/>
          </a:prstGeom>
          <a:noFill/>
          <a:ln>
            <a:noFill/>
          </a:ln>
        </p:spPr>
      </p:pic>
      <p:pic>
        <p:nvPicPr>
          <p:cNvPr id="779" name="Google Shape;779;p40"/>
          <p:cNvPicPr preferRelativeResize="0"/>
          <p:nvPr/>
        </p:nvPicPr>
        <p:blipFill rotWithShape="1">
          <a:blip r:embed="rId3">
            <a:alphaModFix/>
          </a:blip>
          <a:srcRect t="1047" b="1037"/>
          <a:stretch/>
        </p:blipFill>
        <p:spPr>
          <a:xfrm>
            <a:off x="429768" y="2755163"/>
            <a:ext cx="521208" cy="396118"/>
          </a:xfrm>
          <a:prstGeom prst="rect">
            <a:avLst/>
          </a:prstGeom>
          <a:noFill/>
          <a:ln>
            <a:noFill/>
          </a:ln>
        </p:spPr>
      </p:pic>
      <p:pic>
        <p:nvPicPr>
          <p:cNvPr id="780" name="Google Shape;780;p40"/>
          <p:cNvPicPr preferRelativeResize="0"/>
          <p:nvPr/>
        </p:nvPicPr>
        <p:blipFill rotWithShape="1">
          <a:blip r:embed="rId2">
            <a:alphaModFix/>
          </a:blip>
          <a:srcRect t="1830" b="1830"/>
          <a:stretch/>
        </p:blipFill>
        <p:spPr>
          <a:xfrm>
            <a:off x="429768" y="3277788"/>
            <a:ext cx="521208" cy="396118"/>
          </a:xfrm>
          <a:prstGeom prst="rect">
            <a:avLst/>
          </a:prstGeom>
          <a:noFill/>
          <a:ln>
            <a:noFill/>
          </a:ln>
        </p:spPr>
      </p:pic>
      <p:pic>
        <p:nvPicPr>
          <p:cNvPr id="781" name="Google Shape;781;p40"/>
          <p:cNvPicPr preferRelativeResize="0"/>
          <p:nvPr/>
        </p:nvPicPr>
        <p:blipFill rotWithShape="1">
          <a:blip r:embed="rId3">
            <a:alphaModFix/>
          </a:blip>
          <a:srcRect t="1380" b="1390"/>
          <a:stretch/>
        </p:blipFill>
        <p:spPr>
          <a:xfrm>
            <a:off x="429768" y="3794760"/>
            <a:ext cx="520980" cy="393192"/>
          </a:xfrm>
          <a:prstGeom prst="rect">
            <a:avLst/>
          </a:prstGeom>
          <a:noFill/>
          <a:ln>
            <a:noFill/>
          </a:ln>
        </p:spPr>
      </p:pic>
      <p:pic>
        <p:nvPicPr>
          <p:cNvPr id="782" name="Google Shape;782;p40"/>
          <p:cNvPicPr preferRelativeResize="0"/>
          <p:nvPr/>
        </p:nvPicPr>
        <p:blipFill rotWithShape="1">
          <a:blip r:embed="rId2">
            <a:alphaModFix/>
          </a:blip>
          <a:srcRect t="1830" b="1830"/>
          <a:stretch/>
        </p:blipFill>
        <p:spPr>
          <a:xfrm>
            <a:off x="429768" y="4343400"/>
            <a:ext cx="520979"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4. Title Slide:Data Analytics and Visualization">
  <p:cSld name="CUSTOM_2_3_1_1_1_1_1_2_1_2_1_1_1_1_2_1_1_1_1">
    <p:spTree>
      <p:nvGrpSpPr>
        <p:cNvPr id="1" name="Shape 37"/>
        <p:cNvGrpSpPr/>
        <p:nvPr/>
      </p:nvGrpSpPr>
      <p:grpSpPr>
        <a:xfrm>
          <a:off x="0" y="0"/>
          <a:ext cx="0" cy="0"/>
          <a:chOff x="0" y="0"/>
          <a:chExt cx="0" cy="0"/>
        </a:xfrm>
      </p:grpSpPr>
      <p:pic>
        <p:nvPicPr>
          <p:cNvPr id="38" name="Google Shape;38;p5"/>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39" name="Google Shape;39;p5"/>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0" name="Google Shape;40;p5"/>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pic>
        <p:nvPicPr>
          <p:cNvPr id="41" name="Google Shape;41;p5"/>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42" name="Google Shape;42;p5"/>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Analytics and Visualization</a:t>
            </a:r>
            <a:endParaRPr sz="1800">
              <a:solidFill>
                <a:srgbClr val="FFFFFF"/>
              </a:solidFill>
              <a:latin typeface="Roboto Medium"/>
              <a:ea typeface="Roboto Medium"/>
              <a:cs typeface="Roboto Medium"/>
              <a:sym typeface="Roboto Medium"/>
            </a:endParaRPr>
          </a:p>
        </p:txBody>
      </p:sp>
      <p:sp>
        <p:nvSpPr>
          <p:cNvPr id="43" name="Google Shape;43;p5"/>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4" name="Google Shape;44;p5"/>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 name="Google Shape;45;p5"/>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sp>
        <p:nvSpPr>
          <p:cNvPr id="46" name="Google Shape;46;p5"/>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40. Bullets 1–7 (Yellow/Green)">
  <p:cSld name="CUSTOM_2_7_1_3_1_1_1_2_1">
    <p:spTree>
      <p:nvGrpSpPr>
        <p:cNvPr id="1" name="Shape 783"/>
        <p:cNvGrpSpPr/>
        <p:nvPr/>
      </p:nvGrpSpPr>
      <p:grpSpPr>
        <a:xfrm>
          <a:off x="0" y="0"/>
          <a:ext cx="0" cy="0"/>
          <a:chOff x="0" y="0"/>
          <a:chExt cx="0" cy="0"/>
        </a:xfrm>
      </p:grpSpPr>
      <p:sp>
        <p:nvSpPr>
          <p:cNvPr id="784" name="Google Shape;784;p41"/>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4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86" name="Google Shape;786;p4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87" name="Google Shape;787;p4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88" name="Google Shape;788;p4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89" name="Google Shape;789;p4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90" name="Google Shape;790;p4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1" name="Google Shape;791;p41"/>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2" name="Google Shape;792;p41"/>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41"/>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4" name="Google Shape;794;p41"/>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41"/>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6" name="Google Shape;796;p41"/>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41"/>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8" name="Google Shape;798;p41"/>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41"/>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00" name="Google Shape;800;p41"/>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41"/>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02" name="Google Shape;802;p41"/>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41"/>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04" name="Google Shape;804;p41"/>
          <p:cNvPicPr preferRelativeResize="0"/>
          <p:nvPr/>
        </p:nvPicPr>
        <p:blipFill rotWithShape="1">
          <a:blip r:embed="rId2">
            <a:alphaModFix/>
          </a:blip>
          <a:srcRect t="1830" b="1830"/>
          <a:stretch/>
        </p:blipFill>
        <p:spPr>
          <a:xfrm>
            <a:off x="429768" y="1171588"/>
            <a:ext cx="521208" cy="396118"/>
          </a:xfrm>
          <a:prstGeom prst="rect">
            <a:avLst/>
          </a:prstGeom>
          <a:noFill/>
          <a:ln>
            <a:noFill/>
          </a:ln>
        </p:spPr>
      </p:pic>
      <p:pic>
        <p:nvPicPr>
          <p:cNvPr id="805" name="Google Shape;805;p41"/>
          <p:cNvPicPr preferRelativeResize="0"/>
          <p:nvPr/>
        </p:nvPicPr>
        <p:blipFill rotWithShape="1">
          <a:blip r:embed="rId2">
            <a:alphaModFix/>
          </a:blip>
          <a:srcRect t="1830" b="1830"/>
          <a:stretch/>
        </p:blipFill>
        <p:spPr>
          <a:xfrm>
            <a:off x="429768" y="1709650"/>
            <a:ext cx="521208" cy="396118"/>
          </a:xfrm>
          <a:prstGeom prst="rect">
            <a:avLst/>
          </a:prstGeom>
          <a:noFill/>
          <a:ln>
            <a:noFill/>
          </a:ln>
        </p:spPr>
      </p:pic>
      <p:pic>
        <p:nvPicPr>
          <p:cNvPr id="806" name="Google Shape;806;p41"/>
          <p:cNvPicPr preferRelativeResize="0"/>
          <p:nvPr/>
        </p:nvPicPr>
        <p:blipFill rotWithShape="1">
          <a:blip r:embed="rId2">
            <a:alphaModFix/>
          </a:blip>
          <a:srcRect t="1830" b="1830"/>
          <a:stretch/>
        </p:blipFill>
        <p:spPr>
          <a:xfrm>
            <a:off x="429768" y="2205600"/>
            <a:ext cx="521208" cy="396118"/>
          </a:xfrm>
          <a:prstGeom prst="rect">
            <a:avLst/>
          </a:prstGeom>
          <a:noFill/>
          <a:ln>
            <a:noFill/>
          </a:ln>
        </p:spPr>
      </p:pic>
      <p:pic>
        <p:nvPicPr>
          <p:cNvPr id="807" name="Google Shape;807;p41"/>
          <p:cNvPicPr preferRelativeResize="0"/>
          <p:nvPr/>
        </p:nvPicPr>
        <p:blipFill rotWithShape="1">
          <a:blip r:embed="rId2">
            <a:alphaModFix/>
          </a:blip>
          <a:srcRect t="1830" b="1830"/>
          <a:stretch/>
        </p:blipFill>
        <p:spPr>
          <a:xfrm>
            <a:off x="429768" y="2755163"/>
            <a:ext cx="521208" cy="396118"/>
          </a:xfrm>
          <a:prstGeom prst="rect">
            <a:avLst/>
          </a:prstGeom>
          <a:noFill/>
          <a:ln>
            <a:noFill/>
          </a:ln>
        </p:spPr>
      </p:pic>
      <p:pic>
        <p:nvPicPr>
          <p:cNvPr id="808" name="Google Shape;808;p41"/>
          <p:cNvPicPr preferRelativeResize="0"/>
          <p:nvPr/>
        </p:nvPicPr>
        <p:blipFill rotWithShape="1">
          <a:blip r:embed="rId2">
            <a:alphaModFix/>
          </a:blip>
          <a:srcRect t="1830" b="1830"/>
          <a:stretch/>
        </p:blipFill>
        <p:spPr>
          <a:xfrm>
            <a:off x="429768" y="3277788"/>
            <a:ext cx="521208" cy="396118"/>
          </a:xfrm>
          <a:prstGeom prst="rect">
            <a:avLst/>
          </a:prstGeom>
          <a:noFill/>
          <a:ln>
            <a:noFill/>
          </a:ln>
        </p:spPr>
      </p:pic>
      <p:pic>
        <p:nvPicPr>
          <p:cNvPr id="809" name="Google Shape;809;p41"/>
          <p:cNvPicPr preferRelativeResize="0"/>
          <p:nvPr/>
        </p:nvPicPr>
        <p:blipFill rotWithShape="1">
          <a:blip r:embed="rId2">
            <a:alphaModFix/>
          </a:blip>
          <a:srcRect t="1830" b="1830"/>
          <a:stretch/>
        </p:blipFill>
        <p:spPr>
          <a:xfrm>
            <a:off x="429768" y="3794760"/>
            <a:ext cx="520979" cy="393192"/>
          </a:xfrm>
          <a:prstGeom prst="rect">
            <a:avLst/>
          </a:prstGeom>
          <a:noFill/>
          <a:ln>
            <a:noFill/>
          </a:ln>
        </p:spPr>
      </p:pic>
      <p:pic>
        <p:nvPicPr>
          <p:cNvPr id="810" name="Google Shape;810;p41"/>
          <p:cNvPicPr preferRelativeResize="0"/>
          <p:nvPr/>
        </p:nvPicPr>
        <p:blipFill rotWithShape="1">
          <a:blip r:embed="rId2">
            <a:alphaModFix/>
          </a:blip>
          <a:srcRect t="1830" b="1830"/>
          <a:stretch/>
        </p:blipFill>
        <p:spPr>
          <a:xfrm>
            <a:off x="429768" y="4343400"/>
            <a:ext cx="520979"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41. Bullets 1–7 (Gray)">
  <p:cSld name="CUSTOM_2_7_1_3_1_1_1_2_1_1">
    <p:spTree>
      <p:nvGrpSpPr>
        <p:cNvPr id="1" name="Shape 811"/>
        <p:cNvGrpSpPr/>
        <p:nvPr/>
      </p:nvGrpSpPr>
      <p:grpSpPr>
        <a:xfrm>
          <a:off x="0" y="0"/>
          <a:ext cx="0" cy="0"/>
          <a:chOff x="0" y="0"/>
          <a:chExt cx="0" cy="0"/>
        </a:xfrm>
      </p:grpSpPr>
      <p:sp>
        <p:nvSpPr>
          <p:cNvPr id="812" name="Google Shape;812;p42"/>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4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14" name="Google Shape;814;p4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15" name="Google Shape;815;p4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816" name="Google Shape;816;p4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817" name="Google Shape;817;p4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18" name="Google Shape;818;p4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19" name="Google Shape;819;p42"/>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0" name="Google Shape;820;p42"/>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42"/>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2" name="Google Shape;822;p42"/>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42"/>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4" name="Google Shape;824;p42"/>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42"/>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6" name="Google Shape;826;p42"/>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42"/>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8" name="Google Shape;828;p42"/>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42"/>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30" name="Google Shape;830;p42"/>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42"/>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32" name="Google Shape;832;p42"/>
          <p:cNvPicPr preferRelativeResize="0"/>
          <p:nvPr/>
        </p:nvPicPr>
        <p:blipFill rotWithShape="1">
          <a:blip r:embed="rId2">
            <a:alphaModFix/>
          </a:blip>
          <a:srcRect t="2552" b="2561"/>
          <a:stretch/>
        </p:blipFill>
        <p:spPr>
          <a:xfrm>
            <a:off x="429768" y="1171588"/>
            <a:ext cx="521208" cy="396118"/>
          </a:xfrm>
          <a:prstGeom prst="rect">
            <a:avLst/>
          </a:prstGeom>
          <a:noFill/>
          <a:ln>
            <a:noFill/>
          </a:ln>
        </p:spPr>
      </p:pic>
      <p:pic>
        <p:nvPicPr>
          <p:cNvPr id="833" name="Google Shape;833;p42"/>
          <p:cNvPicPr preferRelativeResize="0"/>
          <p:nvPr/>
        </p:nvPicPr>
        <p:blipFill rotWithShape="1">
          <a:blip r:embed="rId2">
            <a:alphaModFix/>
          </a:blip>
          <a:srcRect t="2552" b="2561"/>
          <a:stretch/>
        </p:blipFill>
        <p:spPr>
          <a:xfrm>
            <a:off x="429768" y="1709650"/>
            <a:ext cx="521208" cy="396118"/>
          </a:xfrm>
          <a:prstGeom prst="rect">
            <a:avLst/>
          </a:prstGeom>
          <a:noFill/>
          <a:ln>
            <a:noFill/>
          </a:ln>
        </p:spPr>
      </p:pic>
      <p:pic>
        <p:nvPicPr>
          <p:cNvPr id="834" name="Google Shape;834;p42"/>
          <p:cNvPicPr preferRelativeResize="0"/>
          <p:nvPr/>
        </p:nvPicPr>
        <p:blipFill rotWithShape="1">
          <a:blip r:embed="rId2">
            <a:alphaModFix/>
          </a:blip>
          <a:srcRect t="2552" b="2561"/>
          <a:stretch/>
        </p:blipFill>
        <p:spPr>
          <a:xfrm>
            <a:off x="429768" y="2205600"/>
            <a:ext cx="521208" cy="396118"/>
          </a:xfrm>
          <a:prstGeom prst="rect">
            <a:avLst/>
          </a:prstGeom>
          <a:noFill/>
          <a:ln>
            <a:noFill/>
          </a:ln>
        </p:spPr>
      </p:pic>
      <p:pic>
        <p:nvPicPr>
          <p:cNvPr id="835" name="Google Shape;835;p42"/>
          <p:cNvPicPr preferRelativeResize="0"/>
          <p:nvPr/>
        </p:nvPicPr>
        <p:blipFill rotWithShape="1">
          <a:blip r:embed="rId2">
            <a:alphaModFix/>
          </a:blip>
          <a:srcRect t="2552" b="2561"/>
          <a:stretch/>
        </p:blipFill>
        <p:spPr>
          <a:xfrm>
            <a:off x="429768" y="2755163"/>
            <a:ext cx="521208" cy="396118"/>
          </a:xfrm>
          <a:prstGeom prst="rect">
            <a:avLst/>
          </a:prstGeom>
          <a:noFill/>
          <a:ln>
            <a:noFill/>
          </a:ln>
        </p:spPr>
      </p:pic>
      <p:pic>
        <p:nvPicPr>
          <p:cNvPr id="836" name="Google Shape;836;p42"/>
          <p:cNvPicPr preferRelativeResize="0"/>
          <p:nvPr/>
        </p:nvPicPr>
        <p:blipFill rotWithShape="1">
          <a:blip r:embed="rId2">
            <a:alphaModFix/>
          </a:blip>
          <a:srcRect t="2552" b="2561"/>
          <a:stretch/>
        </p:blipFill>
        <p:spPr>
          <a:xfrm>
            <a:off x="429768" y="3277788"/>
            <a:ext cx="521208" cy="396118"/>
          </a:xfrm>
          <a:prstGeom prst="rect">
            <a:avLst/>
          </a:prstGeom>
          <a:noFill/>
          <a:ln>
            <a:noFill/>
          </a:ln>
        </p:spPr>
      </p:pic>
      <p:pic>
        <p:nvPicPr>
          <p:cNvPr id="837" name="Google Shape;837;p42"/>
          <p:cNvPicPr preferRelativeResize="0"/>
          <p:nvPr/>
        </p:nvPicPr>
        <p:blipFill rotWithShape="1">
          <a:blip r:embed="rId2">
            <a:alphaModFix/>
          </a:blip>
          <a:srcRect t="2883" b="2892"/>
          <a:stretch/>
        </p:blipFill>
        <p:spPr>
          <a:xfrm>
            <a:off x="429768" y="3794760"/>
            <a:ext cx="520980" cy="393192"/>
          </a:xfrm>
          <a:prstGeom prst="rect">
            <a:avLst/>
          </a:prstGeom>
          <a:noFill/>
          <a:ln>
            <a:noFill/>
          </a:ln>
        </p:spPr>
      </p:pic>
      <p:pic>
        <p:nvPicPr>
          <p:cNvPr id="838" name="Google Shape;838;p42"/>
          <p:cNvPicPr preferRelativeResize="0"/>
          <p:nvPr/>
        </p:nvPicPr>
        <p:blipFill rotWithShape="1">
          <a:blip r:embed="rId2">
            <a:alphaModFix/>
          </a:blip>
          <a:srcRect t="2883" b="2892"/>
          <a:stretch/>
        </p:blipFill>
        <p:spPr>
          <a:xfrm>
            <a:off x="429768" y="4343400"/>
            <a:ext cx="520980"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42. Bullets 1–7 (Blue)">
  <p:cSld name="CUSTOM_2_7_1_3_1_1_1_2_1_1_1">
    <p:spTree>
      <p:nvGrpSpPr>
        <p:cNvPr id="1" name="Shape 839"/>
        <p:cNvGrpSpPr/>
        <p:nvPr/>
      </p:nvGrpSpPr>
      <p:grpSpPr>
        <a:xfrm>
          <a:off x="0" y="0"/>
          <a:ext cx="0" cy="0"/>
          <a:chOff x="0" y="0"/>
          <a:chExt cx="0" cy="0"/>
        </a:xfrm>
      </p:grpSpPr>
      <p:sp>
        <p:nvSpPr>
          <p:cNvPr id="840" name="Google Shape;840;p43"/>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4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2" name="Google Shape;842;p4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43" name="Google Shape;843;p4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844" name="Google Shape;844;p4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845" name="Google Shape;845;p4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46" name="Google Shape;846;p4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7" name="Google Shape;847;p43"/>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8" name="Google Shape;848;p43"/>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43"/>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50" name="Google Shape;850;p43"/>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43"/>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52" name="Google Shape;852;p43"/>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43"/>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54" name="Google Shape;854;p43"/>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43"/>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56" name="Google Shape;856;p43"/>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43"/>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58" name="Google Shape;858;p43"/>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43"/>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60" name="Google Shape;860;p43"/>
          <p:cNvPicPr preferRelativeResize="0"/>
          <p:nvPr/>
        </p:nvPicPr>
        <p:blipFill rotWithShape="1">
          <a:blip r:embed="rId2">
            <a:alphaModFix/>
          </a:blip>
          <a:srcRect t="1276" b="1276"/>
          <a:stretch/>
        </p:blipFill>
        <p:spPr>
          <a:xfrm>
            <a:off x="429768" y="1171588"/>
            <a:ext cx="521208" cy="396118"/>
          </a:xfrm>
          <a:prstGeom prst="rect">
            <a:avLst/>
          </a:prstGeom>
          <a:noFill/>
          <a:ln>
            <a:noFill/>
          </a:ln>
        </p:spPr>
      </p:pic>
      <p:pic>
        <p:nvPicPr>
          <p:cNvPr id="861" name="Google Shape;861;p43"/>
          <p:cNvPicPr preferRelativeResize="0"/>
          <p:nvPr/>
        </p:nvPicPr>
        <p:blipFill rotWithShape="1">
          <a:blip r:embed="rId2">
            <a:alphaModFix/>
          </a:blip>
          <a:srcRect t="1276" b="1276"/>
          <a:stretch/>
        </p:blipFill>
        <p:spPr>
          <a:xfrm>
            <a:off x="429768" y="1709650"/>
            <a:ext cx="521208" cy="396119"/>
          </a:xfrm>
          <a:prstGeom prst="rect">
            <a:avLst/>
          </a:prstGeom>
          <a:noFill/>
          <a:ln>
            <a:noFill/>
          </a:ln>
        </p:spPr>
      </p:pic>
      <p:pic>
        <p:nvPicPr>
          <p:cNvPr id="862" name="Google Shape;862;p43"/>
          <p:cNvPicPr preferRelativeResize="0"/>
          <p:nvPr/>
        </p:nvPicPr>
        <p:blipFill rotWithShape="1">
          <a:blip r:embed="rId2">
            <a:alphaModFix/>
          </a:blip>
          <a:srcRect t="1276" b="1276"/>
          <a:stretch/>
        </p:blipFill>
        <p:spPr>
          <a:xfrm>
            <a:off x="429768" y="2205600"/>
            <a:ext cx="521208" cy="396118"/>
          </a:xfrm>
          <a:prstGeom prst="rect">
            <a:avLst/>
          </a:prstGeom>
          <a:noFill/>
          <a:ln>
            <a:noFill/>
          </a:ln>
        </p:spPr>
      </p:pic>
      <p:pic>
        <p:nvPicPr>
          <p:cNvPr id="863" name="Google Shape;863;p43"/>
          <p:cNvPicPr preferRelativeResize="0"/>
          <p:nvPr/>
        </p:nvPicPr>
        <p:blipFill rotWithShape="1">
          <a:blip r:embed="rId2">
            <a:alphaModFix/>
          </a:blip>
          <a:srcRect t="1276" b="1276"/>
          <a:stretch/>
        </p:blipFill>
        <p:spPr>
          <a:xfrm>
            <a:off x="429768" y="2755163"/>
            <a:ext cx="521208" cy="396119"/>
          </a:xfrm>
          <a:prstGeom prst="rect">
            <a:avLst/>
          </a:prstGeom>
          <a:noFill/>
          <a:ln>
            <a:noFill/>
          </a:ln>
        </p:spPr>
      </p:pic>
      <p:pic>
        <p:nvPicPr>
          <p:cNvPr id="864" name="Google Shape;864;p43"/>
          <p:cNvPicPr preferRelativeResize="0"/>
          <p:nvPr/>
        </p:nvPicPr>
        <p:blipFill rotWithShape="1">
          <a:blip r:embed="rId2">
            <a:alphaModFix/>
          </a:blip>
          <a:srcRect t="1276" b="1276"/>
          <a:stretch/>
        </p:blipFill>
        <p:spPr>
          <a:xfrm>
            <a:off x="429768" y="3277788"/>
            <a:ext cx="521208" cy="396118"/>
          </a:xfrm>
          <a:prstGeom prst="rect">
            <a:avLst/>
          </a:prstGeom>
          <a:noFill/>
          <a:ln>
            <a:noFill/>
          </a:ln>
        </p:spPr>
      </p:pic>
      <p:pic>
        <p:nvPicPr>
          <p:cNvPr id="865" name="Google Shape;865;p43"/>
          <p:cNvPicPr preferRelativeResize="0"/>
          <p:nvPr/>
        </p:nvPicPr>
        <p:blipFill rotWithShape="1">
          <a:blip r:embed="rId2">
            <a:alphaModFix/>
          </a:blip>
          <a:srcRect t="1616" b="1616"/>
          <a:stretch/>
        </p:blipFill>
        <p:spPr>
          <a:xfrm>
            <a:off x="429768" y="3794760"/>
            <a:ext cx="520980" cy="393192"/>
          </a:xfrm>
          <a:prstGeom prst="rect">
            <a:avLst/>
          </a:prstGeom>
          <a:noFill/>
          <a:ln>
            <a:noFill/>
          </a:ln>
        </p:spPr>
      </p:pic>
      <p:pic>
        <p:nvPicPr>
          <p:cNvPr id="866" name="Google Shape;866;p43"/>
          <p:cNvPicPr preferRelativeResize="0"/>
          <p:nvPr/>
        </p:nvPicPr>
        <p:blipFill rotWithShape="1">
          <a:blip r:embed="rId2">
            <a:alphaModFix/>
          </a:blip>
          <a:srcRect t="1616" b="1616"/>
          <a:stretch/>
        </p:blipFill>
        <p:spPr>
          <a:xfrm>
            <a:off x="429768" y="4343400"/>
            <a:ext cx="520980"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43. Bullets 1–8 (Green)">
  <p:cSld name="CUSTOM_2_7_1_3_1_1_1_1_1_1">
    <p:spTree>
      <p:nvGrpSpPr>
        <p:cNvPr id="1" name="Shape 867"/>
        <p:cNvGrpSpPr/>
        <p:nvPr/>
      </p:nvGrpSpPr>
      <p:grpSpPr>
        <a:xfrm>
          <a:off x="0" y="0"/>
          <a:ext cx="0" cy="0"/>
          <a:chOff x="0" y="0"/>
          <a:chExt cx="0" cy="0"/>
        </a:xfrm>
      </p:grpSpPr>
      <p:sp>
        <p:nvSpPr>
          <p:cNvPr id="868" name="Google Shape;868;p4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69" name="Google Shape;869;p4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70" name="Google Shape;870;p4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871" name="Google Shape;871;p4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872" name="Google Shape;872;p4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73" name="Google Shape;873;p4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4" name="Google Shape;874;p44"/>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44"/>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6" name="Google Shape;876;p44"/>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44"/>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8" name="Google Shape;878;p44"/>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44"/>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80" name="Google Shape;880;p44"/>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44"/>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82" name="Google Shape;882;p44"/>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44"/>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84" name="Google Shape;884;p44"/>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44"/>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86" name="Google Shape;886;p44"/>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44"/>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88" name="Google Shape;888;p44"/>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44"/>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90" name="Google Shape;890;p44"/>
          <p:cNvPicPr preferRelativeResize="0"/>
          <p:nvPr/>
        </p:nvPicPr>
        <p:blipFill rotWithShape="1">
          <a:blip r:embed="rId2">
            <a:alphaModFix/>
          </a:blip>
          <a:srcRect t="1830" b="1830"/>
          <a:stretch/>
        </p:blipFill>
        <p:spPr>
          <a:xfrm>
            <a:off x="429768" y="1261872"/>
            <a:ext cx="475488" cy="361371"/>
          </a:xfrm>
          <a:prstGeom prst="rect">
            <a:avLst/>
          </a:prstGeom>
          <a:noFill/>
          <a:ln>
            <a:noFill/>
          </a:ln>
        </p:spPr>
      </p:pic>
      <p:pic>
        <p:nvPicPr>
          <p:cNvPr id="891" name="Google Shape;891;p44"/>
          <p:cNvPicPr preferRelativeResize="0"/>
          <p:nvPr/>
        </p:nvPicPr>
        <p:blipFill rotWithShape="1">
          <a:blip r:embed="rId3">
            <a:alphaModFix/>
          </a:blip>
          <a:srcRect t="1047" b="1037"/>
          <a:stretch/>
        </p:blipFill>
        <p:spPr>
          <a:xfrm>
            <a:off x="429768" y="1709928"/>
            <a:ext cx="475488" cy="361371"/>
          </a:xfrm>
          <a:prstGeom prst="rect">
            <a:avLst/>
          </a:prstGeom>
          <a:noFill/>
          <a:ln>
            <a:noFill/>
          </a:ln>
        </p:spPr>
      </p:pic>
      <p:pic>
        <p:nvPicPr>
          <p:cNvPr id="892" name="Google Shape;892;p44"/>
          <p:cNvPicPr preferRelativeResize="0"/>
          <p:nvPr/>
        </p:nvPicPr>
        <p:blipFill rotWithShape="1">
          <a:blip r:embed="rId2">
            <a:alphaModFix/>
          </a:blip>
          <a:srcRect t="1830" b="1830"/>
          <a:stretch/>
        </p:blipFill>
        <p:spPr>
          <a:xfrm>
            <a:off x="429768" y="2129247"/>
            <a:ext cx="475488" cy="361371"/>
          </a:xfrm>
          <a:prstGeom prst="rect">
            <a:avLst/>
          </a:prstGeom>
          <a:noFill/>
          <a:ln>
            <a:noFill/>
          </a:ln>
        </p:spPr>
      </p:pic>
      <p:pic>
        <p:nvPicPr>
          <p:cNvPr id="893" name="Google Shape;893;p44"/>
          <p:cNvPicPr preferRelativeResize="0"/>
          <p:nvPr/>
        </p:nvPicPr>
        <p:blipFill rotWithShape="1">
          <a:blip r:embed="rId3">
            <a:alphaModFix/>
          </a:blip>
          <a:srcRect t="1047" b="1037"/>
          <a:stretch/>
        </p:blipFill>
        <p:spPr>
          <a:xfrm>
            <a:off x="429768" y="2577303"/>
            <a:ext cx="475488" cy="361371"/>
          </a:xfrm>
          <a:prstGeom prst="rect">
            <a:avLst/>
          </a:prstGeom>
          <a:noFill/>
          <a:ln>
            <a:noFill/>
          </a:ln>
        </p:spPr>
      </p:pic>
      <p:pic>
        <p:nvPicPr>
          <p:cNvPr id="894" name="Google Shape;894;p44"/>
          <p:cNvPicPr preferRelativeResize="0"/>
          <p:nvPr/>
        </p:nvPicPr>
        <p:blipFill rotWithShape="1">
          <a:blip r:embed="rId2">
            <a:alphaModFix/>
          </a:blip>
          <a:srcRect t="1830" b="1830"/>
          <a:stretch/>
        </p:blipFill>
        <p:spPr>
          <a:xfrm>
            <a:off x="429768" y="2999232"/>
            <a:ext cx="475488" cy="361371"/>
          </a:xfrm>
          <a:prstGeom prst="rect">
            <a:avLst/>
          </a:prstGeom>
          <a:noFill/>
          <a:ln>
            <a:noFill/>
          </a:ln>
        </p:spPr>
      </p:pic>
      <p:pic>
        <p:nvPicPr>
          <p:cNvPr id="895" name="Google Shape;895;p44"/>
          <p:cNvPicPr preferRelativeResize="0"/>
          <p:nvPr/>
        </p:nvPicPr>
        <p:blipFill rotWithShape="1">
          <a:blip r:embed="rId3">
            <a:alphaModFix/>
          </a:blip>
          <a:srcRect t="1047" b="1037"/>
          <a:stretch/>
        </p:blipFill>
        <p:spPr>
          <a:xfrm>
            <a:off x="429768" y="3438144"/>
            <a:ext cx="475488" cy="361371"/>
          </a:xfrm>
          <a:prstGeom prst="rect">
            <a:avLst/>
          </a:prstGeom>
          <a:noFill/>
          <a:ln>
            <a:noFill/>
          </a:ln>
        </p:spPr>
      </p:pic>
      <p:pic>
        <p:nvPicPr>
          <p:cNvPr id="896" name="Google Shape;896;p44"/>
          <p:cNvPicPr preferRelativeResize="0"/>
          <p:nvPr/>
        </p:nvPicPr>
        <p:blipFill rotWithShape="1">
          <a:blip r:embed="rId2">
            <a:alphaModFix/>
          </a:blip>
          <a:srcRect t="1830" b="1830"/>
          <a:stretch/>
        </p:blipFill>
        <p:spPr>
          <a:xfrm>
            <a:off x="429768" y="3877056"/>
            <a:ext cx="475488" cy="361371"/>
          </a:xfrm>
          <a:prstGeom prst="rect">
            <a:avLst/>
          </a:prstGeom>
          <a:noFill/>
          <a:ln>
            <a:noFill/>
          </a:ln>
        </p:spPr>
      </p:pic>
      <p:pic>
        <p:nvPicPr>
          <p:cNvPr id="897" name="Google Shape;897;p44"/>
          <p:cNvPicPr preferRelativeResize="0"/>
          <p:nvPr/>
        </p:nvPicPr>
        <p:blipFill rotWithShape="1">
          <a:blip r:embed="rId3">
            <a:alphaModFix/>
          </a:blip>
          <a:srcRect t="1047" b="1037"/>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44. Bullets 1–8 (Yellow/Green)">
  <p:cSld name="CUSTOM_2_7_1_3_1_1_1_1_1_1_1">
    <p:spTree>
      <p:nvGrpSpPr>
        <p:cNvPr id="1" name="Shape 898"/>
        <p:cNvGrpSpPr/>
        <p:nvPr/>
      </p:nvGrpSpPr>
      <p:grpSpPr>
        <a:xfrm>
          <a:off x="0" y="0"/>
          <a:ext cx="0" cy="0"/>
          <a:chOff x="0" y="0"/>
          <a:chExt cx="0" cy="0"/>
        </a:xfrm>
      </p:grpSpPr>
      <p:sp>
        <p:nvSpPr>
          <p:cNvPr id="899" name="Google Shape;899;p4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0" name="Google Shape;900;p4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901" name="Google Shape;901;p4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902" name="Google Shape;902;p4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903" name="Google Shape;903;p4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904" name="Google Shape;904;p4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5" name="Google Shape;905;p45"/>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45"/>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7" name="Google Shape;907;p45"/>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45"/>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9" name="Google Shape;909;p45"/>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45"/>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1" name="Google Shape;911;p45"/>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45"/>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3" name="Google Shape;913;p45"/>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45"/>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5" name="Google Shape;915;p45"/>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45"/>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7" name="Google Shape;917;p45"/>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45"/>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9" name="Google Shape;919;p45"/>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45"/>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21" name="Google Shape;921;p45"/>
          <p:cNvPicPr preferRelativeResize="0"/>
          <p:nvPr/>
        </p:nvPicPr>
        <p:blipFill rotWithShape="1">
          <a:blip r:embed="rId2">
            <a:alphaModFix/>
          </a:blip>
          <a:srcRect t="1830" b="1830"/>
          <a:stretch/>
        </p:blipFill>
        <p:spPr>
          <a:xfrm>
            <a:off x="429768" y="1261872"/>
            <a:ext cx="475488" cy="361371"/>
          </a:xfrm>
          <a:prstGeom prst="rect">
            <a:avLst/>
          </a:prstGeom>
          <a:noFill/>
          <a:ln>
            <a:noFill/>
          </a:ln>
        </p:spPr>
      </p:pic>
      <p:pic>
        <p:nvPicPr>
          <p:cNvPr id="922" name="Google Shape;922;p45"/>
          <p:cNvPicPr preferRelativeResize="0"/>
          <p:nvPr/>
        </p:nvPicPr>
        <p:blipFill rotWithShape="1">
          <a:blip r:embed="rId2">
            <a:alphaModFix/>
          </a:blip>
          <a:srcRect t="1830" b="1830"/>
          <a:stretch/>
        </p:blipFill>
        <p:spPr>
          <a:xfrm>
            <a:off x="429768" y="1709928"/>
            <a:ext cx="475488" cy="361371"/>
          </a:xfrm>
          <a:prstGeom prst="rect">
            <a:avLst/>
          </a:prstGeom>
          <a:noFill/>
          <a:ln>
            <a:noFill/>
          </a:ln>
        </p:spPr>
      </p:pic>
      <p:pic>
        <p:nvPicPr>
          <p:cNvPr id="923" name="Google Shape;923;p45"/>
          <p:cNvPicPr preferRelativeResize="0"/>
          <p:nvPr/>
        </p:nvPicPr>
        <p:blipFill rotWithShape="1">
          <a:blip r:embed="rId2">
            <a:alphaModFix/>
          </a:blip>
          <a:srcRect t="1830" b="1830"/>
          <a:stretch/>
        </p:blipFill>
        <p:spPr>
          <a:xfrm>
            <a:off x="429768" y="2129247"/>
            <a:ext cx="475488" cy="361371"/>
          </a:xfrm>
          <a:prstGeom prst="rect">
            <a:avLst/>
          </a:prstGeom>
          <a:noFill/>
          <a:ln>
            <a:noFill/>
          </a:ln>
        </p:spPr>
      </p:pic>
      <p:pic>
        <p:nvPicPr>
          <p:cNvPr id="924" name="Google Shape;924;p45"/>
          <p:cNvPicPr preferRelativeResize="0"/>
          <p:nvPr/>
        </p:nvPicPr>
        <p:blipFill rotWithShape="1">
          <a:blip r:embed="rId2">
            <a:alphaModFix/>
          </a:blip>
          <a:srcRect t="1830" b="1830"/>
          <a:stretch/>
        </p:blipFill>
        <p:spPr>
          <a:xfrm>
            <a:off x="429768" y="2577303"/>
            <a:ext cx="475488" cy="361371"/>
          </a:xfrm>
          <a:prstGeom prst="rect">
            <a:avLst/>
          </a:prstGeom>
          <a:noFill/>
          <a:ln>
            <a:noFill/>
          </a:ln>
        </p:spPr>
      </p:pic>
      <p:pic>
        <p:nvPicPr>
          <p:cNvPr id="925" name="Google Shape;925;p45"/>
          <p:cNvPicPr preferRelativeResize="0"/>
          <p:nvPr/>
        </p:nvPicPr>
        <p:blipFill rotWithShape="1">
          <a:blip r:embed="rId2">
            <a:alphaModFix/>
          </a:blip>
          <a:srcRect t="1830" b="1830"/>
          <a:stretch/>
        </p:blipFill>
        <p:spPr>
          <a:xfrm>
            <a:off x="429768" y="2999232"/>
            <a:ext cx="475488" cy="361371"/>
          </a:xfrm>
          <a:prstGeom prst="rect">
            <a:avLst/>
          </a:prstGeom>
          <a:noFill/>
          <a:ln>
            <a:noFill/>
          </a:ln>
        </p:spPr>
      </p:pic>
      <p:pic>
        <p:nvPicPr>
          <p:cNvPr id="926" name="Google Shape;926;p45"/>
          <p:cNvPicPr preferRelativeResize="0"/>
          <p:nvPr/>
        </p:nvPicPr>
        <p:blipFill rotWithShape="1">
          <a:blip r:embed="rId2">
            <a:alphaModFix/>
          </a:blip>
          <a:srcRect t="1830" b="1830"/>
          <a:stretch/>
        </p:blipFill>
        <p:spPr>
          <a:xfrm>
            <a:off x="429768" y="3438144"/>
            <a:ext cx="475488" cy="361371"/>
          </a:xfrm>
          <a:prstGeom prst="rect">
            <a:avLst/>
          </a:prstGeom>
          <a:noFill/>
          <a:ln>
            <a:noFill/>
          </a:ln>
        </p:spPr>
      </p:pic>
      <p:pic>
        <p:nvPicPr>
          <p:cNvPr id="927" name="Google Shape;927;p45"/>
          <p:cNvPicPr preferRelativeResize="0"/>
          <p:nvPr/>
        </p:nvPicPr>
        <p:blipFill rotWithShape="1">
          <a:blip r:embed="rId2">
            <a:alphaModFix/>
          </a:blip>
          <a:srcRect t="1830" b="1830"/>
          <a:stretch/>
        </p:blipFill>
        <p:spPr>
          <a:xfrm>
            <a:off x="429768" y="3877056"/>
            <a:ext cx="475488" cy="361371"/>
          </a:xfrm>
          <a:prstGeom prst="rect">
            <a:avLst/>
          </a:prstGeom>
          <a:noFill/>
          <a:ln>
            <a:noFill/>
          </a:ln>
        </p:spPr>
      </p:pic>
      <p:pic>
        <p:nvPicPr>
          <p:cNvPr id="928" name="Google Shape;928;p45"/>
          <p:cNvPicPr preferRelativeResize="0"/>
          <p:nvPr/>
        </p:nvPicPr>
        <p:blipFill rotWithShape="1">
          <a:blip r:embed="rId2">
            <a:alphaModFix/>
          </a:blip>
          <a:srcRect t="1830" b="1830"/>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45. Bullets 1–8 (Gray)">
  <p:cSld name="CUSTOM_2_7_1_3_1_1_1_1_1_1_1_1">
    <p:spTree>
      <p:nvGrpSpPr>
        <p:cNvPr id="1" name="Shape 929"/>
        <p:cNvGrpSpPr/>
        <p:nvPr/>
      </p:nvGrpSpPr>
      <p:grpSpPr>
        <a:xfrm>
          <a:off x="0" y="0"/>
          <a:ext cx="0" cy="0"/>
          <a:chOff x="0" y="0"/>
          <a:chExt cx="0" cy="0"/>
        </a:xfrm>
      </p:grpSpPr>
      <p:sp>
        <p:nvSpPr>
          <p:cNvPr id="930" name="Google Shape;930;p4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1" name="Google Shape;931;p4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932" name="Google Shape;932;p4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933" name="Google Shape;933;p4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934" name="Google Shape;934;p4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935" name="Google Shape;935;p4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6" name="Google Shape;936;p46"/>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46"/>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8" name="Google Shape;938;p46"/>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46"/>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0" name="Google Shape;940;p46"/>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46"/>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2" name="Google Shape;942;p46"/>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46"/>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4" name="Google Shape;944;p46"/>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46"/>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6" name="Google Shape;946;p46"/>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46"/>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8" name="Google Shape;948;p46"/>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46"/>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50" name="Google Shape;950;p46"/>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46"/>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52" name="Google Shape;952;p46"/>
          <p:cNvPicPr preferRelativeResize="0"/>
          <p:nvPr/>
        </p:nvPicPr>
        <p:blipFill rotWithShape="1">
          <a:blip r:embed="rId2">
            <a:alphaModFix/>
          </a:blip>
          <a:srcRect t="2552" b="2561"/>
          <a:stretch/>
        </p:blipFill>
        <p:spPr>
          <a:xfrm>
            <a:off x="429768" y="1261872"/>
            <a:ext cx="475488" cy="361371"/>
          </a:xfrm>
          <a:prstGeom prst="rect">
            <a:avLst/>
          </a:prstGeom>
          <a:noFill/>
          <a:ln>
            <a:noFill/>
          </a:ln>
        </p:spPr>
      </p:pic>
      <p:pic>
        <p:nvPicPr>
          <p:cNvPr id="953" name="Google Shape;953;p46"/>
          <p:cNvPicPr preferRelativeResize="0"/>
          <p:nvPr/>
        </p:nvPicPr>
        <p:blipFill rotWithShape="1">
          <a:blip r:embed="rId2">
            <a:alphaModFix/>
          </a:blip>
          <a:srcRect t="2552" b="2561"/>
          <a:stretch/>
        </p:blipFill>
        <p:spPr>
          <a:xfrm>
            <a:off x="429768" y="1709928"/>
            <a:ext cx="475488" cy="361371"/>
          </a:xfrm>
          <a:prstGeom prst="rect">
            <a:avLst/>
          </a:prstGeom>
          <a:noFill/>
          <a:ln>
            <a:noFill/>
          </a:ln>
        </p:spPr>
      </p:pic>
      <p:pic>
        <p:nvPicPr>
          <p:cNvPr id="954" name="Google Shape;954;p46"/>
          <p:cNvPicPr preferRelativeResize="0"/>
          <p:nvPr/>
        </p:nvPicPr>
        <p:blipFill rotWithShape="1">
          <a:blip r:embed="rId2">
            <a:alphaModFix/>
          </a:blip>
          <a:srcRect t="2552" b="2561"/>
          <a:stretch/>
        </p:blipFill>
        <p:spPr>
          <a:xfrm>
            <a:off x="429768" y="2129247"/>
            <a:ext cx="475488" cy="361371"/>
          </a:xfrm>
          <a:prstGeom prst="rect">
            <a:avLst/>
          </a:prstGeom>
          <a:noFill/>
          <a:ln>
            <a:noFill/>
          </a:ln>
        </p:spPr>
      </p:pic>
      <p:pic>
        <p:nvPicPr>
          <p:cNvPr id="955" name="Google Shape;955;p46"/>
          <p:cNvPicPr preferRelativeResize="0"/>
          <p:nvPr/>
        </p:nvPicPr>
        <p:blipFill rotWithShape="1">
          <a:blip r:embed="rId2">
            <a:alphaModFix/>
          </a:blip>
          <a:srcRect t="2552" b="2561"/>
          <a:stretch/>
        </p:blipFill>
        <p:spPr>
          <a:xfrm>
            <a:off x="429768" y="2577303"/>
            <a:ext cx="475488" cy="361371"/>
          </a:xfrm>
          <a:prstGeom prst="rect">
            <a:avLst/>
          </a:prstGeom>
          <a:noFill/>
          <a:ln>
            <a:noFill/>
          </a:ln>
        </p:spPr>
      </p:pic>
      <p:pic>
        <p:nvPicPr>
          <p:cNvPr id="956" name="Google Shape;956;p46"/>
          <p:cNvPicPr preferRelativeResize="0"/>
          <p:nvPr/>
        </p:nvPicPr>
        <p:blipFill rotWithShape="1">
          <a:blip r:embed="rId2">
            <a:alphaModFix/>
          </a:blip>
          <a:srcRect t="2552" b="2561"/>
          <a:stretch/>
        </p:blipFill>
        <p:spPr>
          <a:xfrm>
            <a:off x="429768" y="2999232"/>
            <a:ext cx="475488" cy="361371"/>
          </a:xfrm>
          <a:prstGeom prst="rect">
            <a:avLst/>
          </a:prstGeom>
          <a:noFill/>
          <a:ln>
            <a:noFill/>
          </a:ln>
        </p:spPr>
      </p:pic>
      <p:pic>
        <p:nvPicPr>
          <p:cNvPr id="957" name="Google Shape;957;p46"/>
          <p:cNvPicPr preferRelativeResize="0"/>
          <p:nvPr/>
        </p:nvPicPr>
        <p:blipFill rotWithShape="1">
          <a:blip r:embed="rId2">
            <a:alphaModFix/>
          </a:blip>
          <a:srcRect t="2552" b="2561"/>
          <a:stretch/>
        </p:blipFill>
        <p:spPr>
          <a:xfrm>
            <a:off x="429768" y="3438144"/>
            <a:ext cx="475488" cy="361371"/>
          </a:xfrm>
          <a:prstGeom prst="rect">
            <a:avLst/>
          </a:prstGeom>
          <a:noFill/>
          <a:ln>
            <a:noFill/>
          </a:ln>
        </p:spPr>
      </p:pic>
      <p:pic>
        <p:nvPicPr>
          <p:cNvPr id="958" name="Google Shape;958;p46"/>
          <p:cNvPicPr preferRelativeResize="0"/>
          <p:nvPr/>
        </p:nvPicPr>
        <p:blipFill rotWithShape="1">
          <a:blip r:embed="rId2">
            <a:alphaModFix/>
          </a:blip>
          <a:srcRect t="2552" b="2561"/>
          <a:stretch/>
        </p:blipFill>
        <p:spPr>
          <a:xfrm>
            <a:off x="429768" y="3877056"/>
            <a:ext cx="475488" cy="361371"/>
          </a:xfrm>
          <a:prstGeom prst="rect">
            <a:avLst/>
          </a:prstGeom>
          <a:noFill/>
          <a:ln>
            <a:noFill/>
          </a:ln>
        </p:spPr>
      </p:pic>
      <p:pic>
        <p:nvPicPr>
          <p:cNvPr id="959" name="Google Shape;959;p46"/>
          <p:cNvPicPr preferRelativeResize="0"/>
          <p:nvPr/>
        </p:nvPicPr>
        <p:blipFill rotWithShape="1">
          <a:blip r:embed="rId2">
            <a:alphaModFix/>
          </a:blip>
          <a:srcRect t="2552" b="2561"/>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46. Bullets 1–8 (Blue)">
  <p:cSld name="CUSTOM_2_7_1_3_1_1_1_1_1_1_1_1_1">
    <p:spTree>
      <p:nvGrpSpPr>
        <p:cNvPr id="1" name="Shape 960"/>
        <p:cNvGrpSpPr/>
        <p:nvPr/>
      </p:nvGrpSpPr>
      <p:grpSpPr>
        <a:xfrm>
          <a:off x="0" y="0"/>
          <a:ext cx="0" cy="0"/>
          <a:chOff x="0" y="0"/>
          <a:chExt cx="0" cy="0"/>
        </a:xfrm>
      </p:grpSpPr>
      <p:sp>
        <p:nvSpPr>
          <p:cNvPr id="961" name="Google Shape;961;p4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2" name="Google Shape;962;p4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963" name="Google Shape;963;p4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964" name="Google Shape;964;p4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965" name="Google Shape;965;p4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966" name="Google Shape;966;p4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7" name="Google Shape;967;p47"/>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47"/>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9" name="Google Shape;969;p47"/>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47"/>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1" name="Google Shape;971;p47"/>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47"/>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3" name="Google Shape;973;p47"/>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47"/>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5" name="Google Shape;975;p47"/>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47"/>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7" name="Google Shape;977;p47"/>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47"/>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9" name="Google Shape;979;p47"/>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47"/>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81" name="Google Shape;981;p47"/>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47"/>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83" name="Google Shape;983;p47"/>
          <p:cNvPicPr preferRelativeResize="0"/>
          <p:nvPr/>
        </p:nvPicPr>
        <p:blipFill rotWithShape="1">
          <a:blip r:embed="rId2">
            <a:alphaModFix/>
          </a:blip>
          <a:srcRect t="1276" b="1276"/>
          <a:stretch/>
        </p:blipFill>
        <p:spPr>
          <a:xfrm>
            <a:off x="429768" y="1261872"/>
            <a:ext cx="475488" cy="361371"/>
          </a:xfrm>
          <a:prstGeom prst="rect">
            <a:avLst/>
          </a:prstGeom>
          <a:noFill/>
          <a:ln>
            <a:noFill/>
          </a:ln>
        </p:spPr>
      </p:pic>
      <p:pic>
        <p:nvPicPr>
          <p:cNvPr id="984" name="Google Shape;984;p47"/>
          <p:cNvPicPr preferRelativeResize="0"/>
          <p:nvPr/>
        </p:nvPicPr>
        <p:blipFill rotWithShape="1">
          <a:blip r:embed="rId2">
            <a:alphaModFix/>
          </a:blip>
          <a:srcRect t="1276" b="1276"/>
          <a:stretch/>
        </p:blipFill>
        <p:spPr>
          <a:xfrm>
            <a:off x="429768" y="1709928"/>
            <a:ext cx="475488" cy="361371"/>
          </a:xfrm>
          <a:prstGeom prst="rect">
            <a:avLst/>
          </a:prstGeom>
          <a:noFill/>
          <a:ln>
            <a:noFill/>
          </a:ln>
        </p:spPr>
      </p:pic>
      <p:pic>
        <p:nvPicPr>
          <p:cNvPr id="985" name="Google Shape;985;p47"/>
          <p:cNvPicPr preferRelativeResize="0"/>
          <p:nvPr/>
        </p:nvPicPr>
        <p:blipFill rotWithShape="1">
          <a:blip r:embed="rId2">
            <a:alphaModFix/>
          </a:blip>
          <a:srcRect t="1276" b="1276"/>
          <a:stretch/>
        </p:blipFill>
        <p:spPr>
          <a:xfrm>
            <a:off x="429768" y="2129247"/>
            <a:ext cx="475488" cy="361371"/>
          </a:xfrm>
          <a:prstGeom prst="rect">
            <a:avLst/>
          </a:prstGeom>
          <a:noFill/>
          <a:ln>
            <a:noFill/>
          </a:ln>
        </p:spPr>
      </p:pic>
      <p:pic>
        <p:nvPicPr>
          <p:cNvPr id="986" name="Google Shape;986;p47"/>
          <p:cNvPicPr preferRelativeResize="0"/>
          <p:nvPr/>
        </p:nvPicPr>
        <p:blipFill rotWithShape="1">
          <a:blip r:embed="rId2">
            <a:alphaModFix/>
          </a:blip>
          <a:srcRect t="1276" b="1276"/>
          <a:stretch/>
        </p:blipFill>
        <p:spPr>
          <a:xfrm>
            <a:off x="429768" y="2577303"/>
            <a:ext cx="475488" cy="361371"/>
          </a:xfrm>
          <a:prstGeom prst="rect">
            <a:avLst/>
          </a:prstGeom>
          <a:noFill/>
          <a:ln>
            <a:noFill/>
          </a:ln>
        </p:spPr>
      </p:pic>
      <p:pic>
        <p:nvPicPr>
          <p:cNvPr id="987" name="Google Shape;987;p47"/>
          <p:cNvPicPr preferRelativeResize="0"/>
          <p:nvPr/>
        </p:nvPicPr>
        <p:blipFill rotWithShape="1">
          <a:blip r:embed="rId2">
            <a:alphaModFix/>
          </a:blip>
          <a:srcRect t="1276" b="1276"/>
          <a:stretch/>
        </p:blipFill>
        <p:spPr>
          <a:xfrm>
            <a:off x="429768" y="2999232"/>
            <a:ext cx="475488" cy="361371"/>
          </a:xfrm>
          <a:prstGeom prst="rect">
            <a:avLst/>
          </a:prstGeom>
          <a:noFill/>
          <a:ln>
            <a:noFill/>
          </a:ln>
        </p:spPr>
      </p:pic>
      <p:pic>
        <p:nvPicPr>
          <p:cNvPr id="988" name="Google Shape;988;p47"/>
          <p:cNvPicPr preferRelativeResize="0"/>
          <p:nvPr/>
        </p:nvPicPr>
        <p:blipFill rotWithShape="1">
          <a:blip r:embed="rId2">
            <a:alphaModFix/>
          </a:blip>
          <a:srcRect t="1276" b="1276"/>
          <a:stretch/>
        </p:blipFill>
        <p:spPr>
          <a:xfrm>
            <a:off x="429768" y="3438144"/>
            <a:ext cx="475488" cy="361371"/>
          </a:xfrm>
          <a:prstGeom prst="rect">
            <a:avLst/>
          </a:prstGeom>
          <a:noFill/>
          <a:ln>
            <a:noFill/>
          </a:ln>
        </p:spPr>
      </p:pic>
      <p:pic>
        <p:nvPicPr>
          <p:cNvPr id="989" name="Google Shape;989;p47"/>
          <p:cNvPicPr preferRelativeResize="0"/>
          <p:nvPr/>
        </p:nvPicPr>
        <p:blipFill rotWithShape="1">
          <a:blip r:embed="rId2">
            <a:alphaModFix/>
          </a:blip>
          <a:srcRect t="1276" b="1276"/>
          <a:stretch/>
        </p:blipFill>
        <p:spPr>
          <a:xfrm>
            <a:off x="429768" y="3877056"/>
            <a:ext cx="475488" cy="361371"/>
          </a:xfrm>
          <a:prstGeom prst="rect">
            <a:avLst/>
          </a:prstGeom>
          <a:noFill/>
          <a:ln>
            <a:noFill/>
          </a:ln>
        </p:spPr>
      </p:pic>
      <p:pic>
        <p:nvPicPr>
          <p:cNvPr id="990" name="Google Shape;990;p47"/>
          <p:cNvPicPr preferRelativeResize="0"/>
          <p:nvPr/>
        </p:nvPicPr>
        <p:blipFill rotWithShape="1">
          <a:blip r:embed="rId2">
            <a:alphaModFix/>
          </a:blip>
          <a:srcRect t="1276" b="1276"/>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47. Fist to Five">
  <p:cSld name="CUSTOM_2_3_1_1_3_1_1_2_1_1_1_1">
    <p:spTree>
      <p:nvGrpSpPr>
        <p:cNvPr id="1" name="Shape 991"/>
        <p:cNvGrpSpPr/>
        <p:nvPr/>
      </p:nvGrpSpPr>
      <p:grpSpPr>
        <a:xfrm>
          <a:off x="0" y="0"/>
          <a:ext cx="0" cy="0"/>
          <a:chOff x="0" y="0"/>
          <a:chExt cx="0" cy="0"/>
        </a:xfrm>
      </p:grpSpPr>
      <p:pic>
        <p:nvPicPr>
          <p:cNvPr id="992" name="Google Shape;992;p48"/>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993" name="Google Shape;993;p48"/>
          <p:cNvSpPr txBox="1">
            <a:spLocks noGrp="1"/>
          </p:cNvSpPr>
          <p:nvPr>
            <p:ph type="title"/>
          </p:nvPr>
        </p:nvSpPr>
        <p:spPr>
          <a:xfrm>
            <a:off x="274350" y="3307075"/>
            <a:ext cx="8595300" cy="15615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000">
                <a:latin typeface="Roboto Light"/>
                <a:ea typeface="Roboto Light"/>
                <a:cs typeface="Roboto Light"/>
                <a:sym typeface="Roboto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94" name="Google Shape;994;p4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995" name="Google Shape;995;p48"/>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96" name="Google Shape;996;p48"/>
          <p:cNvPicPr preferRelativeResize="0"/>
          <p:nvPr/>
        </p:nvPicPr>
        <p:blipFill>
          <a:blip r:embed="rId3">
            <a:alphaModFix/>
          </a:blip>
          <a:stretch>
            <a:fillRect/>
          </a:stretch>
        </p:blipFill>
        <p:spPr>
          <a:xfrm>
            <a:off x="827549" y="769725"/>
            <a:ext cx="7488902" cy="1856625"/>
          </a:xfrm>
          <a:prstGeom prst="rect">
            <a:avLst/>
          </a:prstGeom>
          <a:noFill/>
          <a:ln>
            <a:noFill/>
          </a:ln>
        </p:spPr>
      </p:pic>
      <p:sp>
        <p:nvSpPr>
          <p:cNvPr id="997" name="Google Shape;997;p48"/>
          <p:cNvSpPr txBox="1"/>
          <p:nvPr/>
        </p:nvSpPr>
        <p:spPr>
          <a:xfrm>
            <a:off x="202525" y="2754341"/>
            <a:ext cx="8595300" cy="371100"/>
          </a:xfrm>
          <a:prstGeom prst="rect">
            <a:avLst/>
          </a:prstGeom>
          <a:noFill/>
          <a:ln>
            <a:noFill/>
          </a:ln>
        </p:spPr>
        <p:txBody>
          <a:bodyPr spcFirstLastPara="1" wrap="square" lIns="0" tIns="91425" rIns="0" bIns="91425" anchor="t" anchorCtr="0">
            <a:noAutofit/>
          </a:bodyPr>
          <a:lstStyle/>
          <a:p>
            <a:pPr marL="0" lvl="0" indent="0" algn="ctr" rtl="0">
              <a:lnSpc>
                <a:spcPct val="110000"/>
              </a:lnSpc>
              <a:spcBef>
                <a:spcPts val="0"/>
              </a:spcBef>
              <a:spcAft>
                <a:spcPts val="0"/>
              </a:spcAft>
              <a:buNone/>
            </a:pPr>
            <a:r>
              <a:rPr lang="en" sz="2400">
                <a:latin typeface="Roboto Medium"/>
                <a:ea typeface="Roboto Medium"/>
                <a:cs typeface="Roboto Medium"/>
                <a:sym typeface="Roboto Medium"/>
              </a:rPr>
              <a:t>FIST TO FIVE:</a:t>
            </a:r>
            <a:endParaRPr sz="2400">
              <a:latin typeface="Roboto Medium"/>
              <a:ea typeface="Roboto Medium"/>
              <a:cs typeface="Roboto Medium"/>
              <a:sym typeface="Roboto Medium"/>
            </a:endParaRPr>
          </a:p>
        </p:txBody>
      </p:sp>
      <p:cxnSp>
        <p:nvCxnSpPr>
          <p:cNvPr id="998" name="Google Shape;998;p48"/>
          <p:cNvCxnSpPr/>
          <p:nvPr/>
        </p:nvCxnSpPr>
        <p:spPr>
          <a:xfrm>
            <a:off x="2305500" y="3307075"/>
            <a:ext cx="45330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48. Review">
  <p:cSld name="CUSTOM_17_2_1_2_1">
    <p:spTree>
      <p:nvGrpSpPr>
        <p:cNvPr id="1" name="Shape 999"/>
        <p:cNvGrpSpPr/>
        <p:nvPr/>
      </p:nvGrpSpPr>
      <p:grpSpPr>
        <a:xfrm>
          <a:off x="0" y="0"/>
          <a:ext cx="0" cy="0"/>
          <a:chOff x="0" y="0"/>
          <a:chExt cx="0" cy="0"/>
        </a:xfrm>
      </p:grpSpPr>
      <p:pic>
        <p:nvPicPr>
          <p:cNvPr id="1000" name="Google Shape;1000;p49"/>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001" name="Google Shape;1001;p4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002" name="Google Shape;1002;p49"/>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03" name="Google Shape;1003;p49"/>
          <p:cNvSpPr txBox="1"/>
          <p:nvPr/>
        </p:nvSpPr>
        <p:spPr>
          <a:xfrm>
            <a:off x="274350" y="2880775"/>
            <a:ext cx="85953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a:latin typeface="Roboto Medium"/>
                <a:ea typeface="Roboto Medium"/>
                <a:cs typeface="Roboto Medium"/>
                <a:sym typeface="Roboto Medium"/>
              </a:rPr>
              <a:t>Times Up! </a:t>
            </a:r>
            <a:r>
              <a:rPr lang="en" sz="3600">
                <a:latin typeface="Roboto Light"/>
                <a:ea typeface="Roboto Light"/>
                <a:cs typeface="Roboto Light"/>
                <a:sym typeface="Roboto Light"/>
              </a:rPr>
              <a:t>Let’s Review.</a:t>
            </a:r>
            <a:endParaRPr sz="3600">
              <a:latin typeface="Roboto Light"/>
              <a:ea typeface="Roboto Light"/>
              <a:cs typeface="Roboto Light"/>
              <a:sym typeface="Roboto Light"/>
            </a:endParaRPr>
          </a:p>
        </p:txBody>
      </p:sp>
      <p:pic>
        <p:nvPicPr>
          <p:cNvPr id="1004" name="Google Shape;1004;p49"/>
          <p:cNvPicPr preferRelativeResize="0"/>
          <p:nvPr/>
        </p:nvPicPr>
        <p:blipFill>
          <a:blip r:embed="rId3">
            <a:alphaModFix/>
          </a:blip>
          <a:stretch>
            <a:fillRect/>
          </a:stretch>
        </p:blipFill>
        <p:spPr>
          <a:xfrm>
            <a:off x="3960959" y="1143000"/>
            <a:ext cx="1222082" cy="1638675"/>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49. Take a Break 1">
  <p:cSld name="CUSTOM">
    <p:spTree>
      <p:nvGrpSpPr>
        <p:cNvPr id="1" name="Shape 1005"/>
        <p:cNvGrpSpPr/>
        <p:nvPr/>
      </p:nvGrpSpPr>
      <p:grpSpPr>
        <a:xfrm>
          <a:off x="0" y="0"/>
          <a:ext cx="0" cy="0"/>
          <a:chOff x="0" y="0"/>
          <a:chExt cx="0" cy="0"/>
        </a:xfrm>
      </p:grpSpPr>
      <p:sp>
        <p:nvSpPr>
          <p:cNvPr id="1006" name="Google Shape;1006;p5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1007" name="Google Shape;1007;p50"/>
          <p:cNvPicPr preferRelativeResize="0"/>
          <p:nvPr/>
        </p:nvPicPr>
        <p:blipFill>
          <a:blip r:embed="rId2">
            <a:alphaModFix/>
          </a:blip>
          <a:stretch>
            <a:fillRect/>
          </a:stretch>
        </p:blipFill>
        <p:spPr>
          <a:xfrm>
            <a:off x="0" y="0"/>
            <a:ext cx="9143971" cy="5143500"/>
          </a:xfrm>
          <a:prstGeom prst="rect">
            <a:avLst/>
          </a:prstGeom>
          <a:noFill/>
          <a:ln>
            <a:noFill/>
          </a:ln>
        </p:spPr>
      </p:pic>
      <p:sp>
        <p:nvSpPr>
          <p:cNvPr id="1008" name="Google Shape;1008;p50"/>
          <p:cNvSpPr txBox="1"/>
          <p:nvPr/>
        </p:nvSpPr>
        <p:spPr>
          <a:xfrm>
            <a:off x="-25" y="944800"/>
            <a:ext cx="91440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1009" name="Google Shape;1009;p50"/>
          <p:cNvCxnSpPr/>
          <p:nvPr/>
        </p:nvCxnSpPr>
        <p:spPr>
          <a:xfrm>
            <a:off x="2305500" y="2001900"/>
            <a:ext cx="45330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5. Subsection Slide">
  <p:cSld name="CUSTOM_17_2_1_1_2">
    <p:spTree>
      <p:nvGrpSpPr>
        <p:cNvPr id="1" name="Shape 47"/>
        <p:cNvGrpSpPr/>
        <p:nvPr/>
      </p:nvGrpSpPr>
      <p:grpSpPr>
        <a:xfrm>
          <a:off x="0" y="0"/>
          <a:ext cx="0" cy="0"/>
          <a:chOff x="0" y="0"/>
          <a:chExt cx="0" cy="0"/>
        </a:xfrm>
      </p:grpSpPr>
      <p:pic>
        <p:nvPicPr>
          <p:cNvPr id="48" name="Google Shape;48;p6"/>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49" name="Google Shape;49;p6"/>
          <p:cNvSpPr txBox="1">
            <a:spLocks noGrp="1"/>
          </p:cNvSpPr>
          <p:nvPr>
            <p:ph type="title"/>
          </p:nvPr>
        </p:nvSpPr>
        <p:spPr>
          <a:xfrm>
            <a:off x="274325"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solidFill>
                  <a:srgbClr val="FFFFFF"/>
                </a:solidFill>
                <a:latin typeface="Roboto"/>
                <a:ea typeface="Roboto"/>
                <a:cs typeface="Roboto"/>
                <a:sym typeface="Roboto"/>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50" name="Google Shape;50;p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r" rtl="0">
              <a:spcBef>
                <a:spcPts val="0"/>
              </a:spcBef>
              <a:spcAft>
                <a:spcPts val="0"/>
              </a:spcAft>
              <a:buNone/>
            </a:pPr>
            <a:fld id="{00000000-1234-1234-1234-123412341234}" type="slidenum">
              <a:rPr lang="en"/>
              <a:t>‹#›</a:t>
            </a:fld>
            <a:endParaRPr/>
          </a:p>
        </p:txBody>
      </p:sp>
      <p:sp>
        <p:nvSpPr>
          <p:cNvPr id="51" name="Google Shape;51;p6"/>
          <p:cNvSpPr txBox="1">
            <a:spLocks noGrp="1"/>
          </p:cNvSpPr>
          <p:nvPr>
            <p:ph type="sldNum" idx="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52" name="Google Shape;52;p6"/>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50. Take a Break 2">
  <p:cSld name="CUSTOM_1">
    <p:spTree>
      <p:nvGrpSpPr>
        <p:cNvPr id="1" name="Shape 1010"/>
        <p:cNvGrpSpPr/>
        <p:nvPr/>
      </p:nvGrpSpPr>
      <p:grpSpPr>
        <a:xfrm>
          <a:off x="0" y="0"/>
          <a:ext cx="0" cy="0"/>
          <a:chOff x="0" y="0"/>
          <a:chExt cx="0" cy="0"/>
        </a:xfrm>
      </p:grpSpPr>
      <p:sp>
        <p:nvSpPr>
          <p:cNvPr id="1011" name="Google Shape;1011;p5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1012" name="Google Shape;1012;p51"/>
          <p:cNvPicPr preferRelativeResize="0"/>
          <p:nvPr/>
        </p:nvPicPr>
        <p:blipFill rotWithShape="1">
          <a:blip r:embed="rId2">
            <a:alphaModFix/>
          </a:blip>
          <a:srcRect/>
          <a:stretch/>
        </p:blipFill>
        <p:spPr>
          <a:xfrm>
            <a:off x="0" y="0"/>
            <a:ext cx="9143971" cy="5143500"/>
          </a:xfrm>
          <a:prstGeom prst="rect">
            <a:avLst/>
          </a:prstGeom>
          <a:noFill/>
          <a:ln>
            <a:noFill/>
          </a:ln>
        </p:spPr>
      </p:pic>
      <p:sp>
        <p:nvSpPr>
          <p:cNvPr id="1013" name="Google Shape;1013;p51"/>
          <p:cNvSpPr txBox="1"/>
          <p:nvPr/>
        </p:nvSpPr>
        <p:spPr>
          <a:xfrm>
            <a:off x="-25" y="411400"/>
            <a:ext cx="91440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1014" name="Google Shape;1014;p51"/>
          <p:cNvCxnSpPr/>
          <p:nvPr/>
        </p:nvCxnSpPr>
        <p:spPr>
          <a:xfrm>
            <a:off x="2305500" y="1468500"/>
            <a:ext cx="45330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6. Transition Slide">
  <p:cSld name="CUSTOM_17_2_1_2">
    <p:spTree>
      <p:nvGrpSpPr>
        <p:cNvPr id="1" name="Shape 53"/>
        <p:cNvGrpSpPr/>
        <p:nvPr/>
      </p:nvGrpSpPr>
      <p:grpSpPr>
        <a:xfrm>
          <a:off x="0" y="0"/>
          <a:ext cx="0" cy="0"/>
          <a:chOff x="0" y="0"/>
          <a:chExt cx="0" cy="0"/>
        </a:xfrm>
      </p:grpSpPr>
      <p:pic>
        <p:nvPicPr>
          <p:cNvPr id="54" name="Google Shape;54;p7"/>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55" name="Google Shape;55;p7"/>
          <p:cNvSpPr txBox="1">
            <a:spLocks noGrp="1"/>
          </p:cNvSpPr>
          <p:nvPr>
            <p:ph type="title"/>
          </p:nvPr>
        </p:nvSpPr>
        <p:spPr>
          <a:xfrm>
            <a:off x="237100"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latin typeface="Roboto Medium"/>
                <a:ea typeface="Roboto Medium"/>
                <a:cs typeface="Roboto Medium"/>
                <a:sym typeface="Roboto Medium"/>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56" name="Google Shape;56;p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57" name="Google Shape;57;p7"/>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7. Text Only">
  <p:cSld name="CUSTOM_2_7_2">
    <p:spTree>
      <p:nvGrpSpPr>
        <p:cNvPr id="1" name="Shape 58"/>
        <p:cNvGrpSpPr/>
        <p:nvPr/>
      </p:nvGrpSpPr>
      <p:grpSpPr>
        <a:xfrm>
          <a:off x="0" y="0"/>
          <a:ext cx="0" cy="0"/>
          <a:chOff x="0" y="0"/>
          <a:chExt cx="0" cy="0"/>
        </a:xfrm>
      </p:grpSpPr>
      <p:sp>
        <p:nvSpPr>
          <p:cNvPr id="59" name="Google Shape;59;p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 name="Google Shape;60;p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1" name="Google Shape;61;p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2" name="Google Shape;62;p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3" name="Google Shape;63;p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4" name="Google Shape;64;p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 name="Google Shape;65;p8"/>
          <p:cNvSpPr txBox="1">
            <a:spLocks noGrp="1"/>
          </p:cNvSpPr>
          <p:nvPr>
            <p:ph type="body" idx="3"/>
          </p:nvPr>
        </p:nvSpPr>
        <p:spPr>
          <a:xfrm>
            <a:off x="175" y="1284250"/>
            <a:ext cx="9144000" cy="3622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8. Text with Sidebar">
  <p:cSld name="CUSTOM_2_4_1">
    <p:spTree>
      <p:nvGrpSpPr>
        <p:cNvPr id="1" name="Shape 66"/>
        <p:cNvGrpSpPr/>
        <p:nvPr/>
      </p:nvGrpSpPr>
      <p:grpSpPr>
        <a:xfrm>
          <a:off x="0" y="0"/>
          <a:ext cx="0" cy="0"/>
          <a:chOff x="0" y="0"/>
          <a:chExt cx="0" cy="0"/>
        </a:xfrm>
      </p:grpSpPr>
      <p:pic>
        <p:nvPicPr>
          <p:cNvPr id="67" name="Google Shape;67;p9"/>
          <p:cNvPicPr preferRelativeResize="0"/>
          <p:nvPr/>
        </p:nvPicPr>
        <p:blipFill rotWithShape="1">
          <a:blip r:embed="rId2">
            <a:alphaModFix/>
          </a:blip>
          <a:srcRect t="119" b="119"/>
          <a:stretch/>
        </p:blipFill>
        <p:spPr>
          <a:xfrm>
            <a:off x="7048950" y="910275"/>
            <a:ext cx="1828800" cy="3784798"/>
          </a:xfrm>
          <a:prstGeom prst="rect">
            <a:avLst/>
          </a:prstGeom>
          <a:noFill/>
          <a:ln>
            <a:noFill/>
          </a:ln>
        </p:spPr>
      </p:pic>
      <p:sp>
        <p:nvSpPr>
          <p:cNvPr id="68" name="Google Shape;68;p9"/>
          <p:cNvSpPr txBox="1">
            <a:spLocks noGrp="1"/>
          </p:cNvSpPr>
          <p:nvPr>
            <p:ph type="subTitle" idx="1"/>
          </p:nvPr>
        </p:nvSpPr>
        <p:spPr>
          <a:xfrm>
            <a:off x="0" y="675975"/>
            <a:ext cx="66747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 name="Google Shape;69;p9"/>
          <p:cNvSpPr txBox="1">
            <a:spLocks noGrp="1"/>
          </p:cNvSpPr>
          <p:nvPr>
            <p:ph type="body" idx="2"/>
          </p:nvPr>
        </p:nvSpPr>
        <p:spPr>
          <a:xfrm>
            <a:off x="0" y="1245800"/>
            <a:ext cx="6699600" cy="38976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70" name="Google Shape;70;p9"/>
          <p:cNvSpPr txBox="1">
            <a:spLocks noGrp="1"/>
          </p:cNvSpPr>
          <p:nvPr>
            <p:ph type="subTitle" idx="3"/>
          </p:nvPr>
        </p:nvSpPr>
        <p:spPr>
          <a:xfrm>
            <a:off x="7056300" y="910475"/>
            <a:ext cx="1814100" cy="3784800"/>
          </a:xfrm>
          <a:prstGeom prst="rect">
            <a:avLst/>
          </a:prstGeom>
          <a:noFill/>
          <a:ln w="9525" cap="flat" cmpd="sng">
            <a:solidFill>
              <a:srgbClr val="DBD9E8"/>
            </a:solidFill>
            <a:prstDash val="solid"/>
            <a:round/>
            <a:headEnd type="none" w="sm" len="sm"/>
            <a:tailEnd type="none" w="sm" len="sm"/>
          </a:ln>
        </p:spPr>
        <p:txBody>
          <a:bodyPr spcFirstLastPara="1" wrap="square" lIns="182875" tIns="182875" rIns="182875" bIns="182875" anchor="t" anchorCtr="0">
            <a:noAutofit/>
          </a:bodyPr>
          <a:lstStyle>
            <a:lvl1pPr lvl="0"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 name="Google Shape;71;p9"/>
          <p:cNvSpPr txBox="1">
            <a:spLocks noGrp="1"/>
          </p:cNvSpPr>
          <p:nvPr>
            <p:ph type="title"/>
          </p:nvPr>
        </p:nvSpPr>
        <p:spPr>
          <a:xfrm>
            <a:off x="-12425" y="0"/>
            <a:ext cx="6699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 name="Google Shape;72;p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3" name="Google Shape;73;p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cxnSp>
        <p:nvCxnSpPr>
          <p:cNvPr id="74" name="Google Shape;74;p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5" name="Google Shape;75;p9"/>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9. Call Attention Slide">
  <p:cSld name="CUSTOM_2_3_1_1_3_1_1_2_1_1">
    <p:spTree>
      <p:nvGrpSpPr>
        <p:cNvPr id="1" name="Shape 76"/>
        <p:cNvGrpSpPr/>
        <p:nvPr/>
      </p:nvGrpSpPr>
      <p:grpSpPr>
        <a:xfrm>
          <a:off x="0" y="0"/>
          <a:ext cx="0" cy="0"/>
          <a:chOff x="0" y="0"/>
          <a:chExt cx="0" cy="0"/>
        </a:xfrm>
      </p:grpSpPr>
      <p:pic>
        <p:nvPicPr>
          <p:cNvPr id="77" name="Google Shape;77;p10"/>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78" name="Google Shape;78;p10"/>
          <p:cNvSpPr txBox="1">
            <a:spLocks noGrp="1"/>
          </p:cNvSpPr>
          <p:nvPr>
            <p:ph type="title"/>
          </p:nvPr>
        </p:nvSpPr>
        <p:spPr>
          <a:xfrm>
            <a:off x="2544050" y="1545675"/>
            <a:ext cx="5770200" cy="2430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36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9" name="Google Shape;79;p10"/>
          <p:cNvPicPr preferRelativeResize="0"/>
          <p:nvPr/>
        </p:nvPicPr>
        <p:blipFill rotWithShape="1">
          <a:blip r:embed="rId3">
            <a:alphaModFix/>
          </a:blip>
          <a:srcRect l="139" r="149"/>
          <a:stretch/>
        </p:blipFill>
        <p:spPr>
          <a:xfrm>
            <a:off x="1258175" y="1332825"/>
            <a:ext cx="1371601" cy="2002535"/>
          </a:xfrm>
          <a:prstGeom prst="rect">
            <a:avLst/>
          </a:prstGeom>
          <a:noFill/>
          <a:ln>
            <a:noFill/>
          </a:ln>
        </p:spPr>
      </p:pic>
      <p:sp>
        <p:nvSpPr>
          <p:cNvPr id="80" name="Google Shape;80;p1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81" name="Google Shape;81;p10"/>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theme" Target="../theme/theme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algn="r">
              <a:buNone/>
              <a:defRPr sz="1300">
                <a:solidFill>
                  <a:schemeClr val="tx1"/>
                </a:solidFill>
              </a:defRPr>
            </a:lvl1pPr>
            <a:lvl2pPr lvl="1" algn="r">
              <a:buNone/>
              <a:defRPr sz="1300">
                <a:solidFill>
                  <a:schemeClr val="tx1"/>
                </a:solidFill>
              </a:defRPr>
            </a:lvl2pPr>
            <a:lvl3pPr lvl="2" algn="r">
              <a:buNone/>
              <a:defRPr sz="1300">
                <a:solidFill>
                  <a:schemeClr val="tx1"/>
                </a:solidFill>
              </a:defRPr>
            </a:lvl3pPr>
            <a:lvl4pPr lvl="3" algn="r">
              <a:buNone/>
              <a:defRPr sz="1300">
                <a:solidFill>
                  <a:schemeClr val="tx1"/>
                </a:solidFill>
              </a:defRPr>
            </a:lvl4pPr>
            <a:lvl5pPr lvl="4" algn="r">
              <a:buNone/>
              <a:defRPr sz="1300">
                <a:solidFill>
                  <a:schemeClr val="tx1"/>
                </a:solidFill>
              </a:defRPr>
            </a:lvl5pPr>
            <a:lvl6pPr lvl="5" algn="r">
              <a:buNone/>
              <a:defRPr sz="1300">
                <a:solidFill>
                  <a:schemeClr val="tx1"/>
                </a:solidFill>
              </a:defRPr>
            </a:lvl6pPr>
            <a:lvl7pPr lvl="6" algn="r">
              <a:buNone/>
              <a:defRPr sz="1300">
                <a:solidFill>
                  <a:schemeClr val="tx1"/>
                </a:solidFill>
              </a:defRPr>
            </a:lvl7pPr>
            <a:lvl8pPr lvl="7" algn="r">
              <a:buNone/>
              <a:defRPr sz="1300">
                <a:solidFill>
                  <a:schemeClr val="tx1"/>
                </a:solidFill>
              </a:defRPr>
            </a:lvl8pPr>
            <a:lvl9pPr lvl="8" algn="r">
              <a:buNone/>
              <a:defRPr sz="1300">
                <a:solidFill>
                  <a:schemeClr val="tx1"/>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Lst>
  <mc:AlternateContent xmlns:mc="http://schemas.openxmlformats.org/markup-compatibility/2006" xmlns:p14="http://schemas.microsoft.com/office/powerpoint/2010/main">
    <mc:Choice Requires="p14">
      <p:transition p14:dur="400">
        <p:fade thruBlk="1"/>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1.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0.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49.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0.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0.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8.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9.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0.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1.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2.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3.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4.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0.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1.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3.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0.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18"/>
        <p:cNvGrpSpPr/>
        <p:nvPr/>
      </p:nvGrpSpPr>
      <p:grpSpPr>
        <a:xfrm>
          <a:off x="0" y="0"/>
          <a:ext cx="0" cy="0"/>
          <a:chOff x="0" y="0"/>
          <a:chExt cx="0" cy="0"/>
        </a:xfrm>
      </p:grpSpPr>
      <p:sp>
        <p:nvSpPr>
          <p:cNvPr id="1019" name="Google Shape;1019;p52"/>
          <p:cNvSpPr txBox="1">
            <a:spLocks noGrp="1"/>
          </p:cNvSpPr>
          <p:nvPr>
            <p:ph type="title"/>
          </p:nvPr>
        </p:nvSpPr>
        <p:spPr>
          <a:xfrm>
            <a:off x="525600" y="4319775"/>
            <a:ext cx="8344500" cy="319200"/>
          </a:xfrm>
          <a:prstGeom prst="rect">
            <a:avLst/>
          </a:prstGeom>
        </p:spPr>
        <p:txBody>
          <a:bodyPr spcFirstLastPara="1" wrap="square" lIns="0" tIns="9125" rIns="1188700" bIns="0" anchor="ctr" anchorCtr="0">
            <a:noAutofit/>
          </a:bodyPr>
          <a:lstStyle/>
          <a:p>
            <a:pPr marL="0" lvl="0" indent="0" algn="r" rtl="0">
              <a:spcBef>
                <a:spcPts val="0"/>
              </a:spcBef>
              <a:spcAft>
                <a:spcPts val="0"/>
              </a:spcAft>
              <a:buNone/>
            </a:pPr>
            <a:r>
              <a:rPr lang="en"/>
              <a:t>Python 1: Day 2</a:t>
            </a:r>
            <a:endParaRPr/>
          </a:p>
        </p:txBody>
      </p:sp>
      <p:sp>
        <p:nvSpPr>
          <p:cNvPr id="1020" name="Google Shape;1020;p52"/>
          <p:cNvSpPr txBox="1">
            <a:spLocks noGrp="1"/>
          </p:cNvSpPr>
          <p:nvPr>
            <p:ph type="title" idx="2"/>
          </p:nvPr>
        </p:nvSpPr>
        <p:spPr>
          <a:xfrm>
            <a:off x="274350" y="1828800"/>
            <a:ext cx="8595300" cy="1248000"/>
          </a:xfrm>
          <a:prstGeom prst="rect">
            <a:avLst/>
          </a:prstGeom>
        </p:spPr>
        <p:txBody>
          <a:bodyPr spcFirstLastPara="1" wrap="square" lIns="2880350" tIns="0" rIns="457200" bIns="457200" anchor="t" anchorCtr="0">
            <a:noAutofit/>
          </a:bodyPr>
          <a:lstStyle/>
          <a:p>
            <a:pPr marL="0" lvl="0" indent="0" algn="l" rtl="0">
              <a:spcBef>
                <a:spcPts val="0"/>
              </a:spcBef>
              <a:spcAft>
                <a:spcPts val="0"/>
              </a:spcAft>
              <a:buNone/>
            </a:pPr>
            <a:r>
              <a:rPr lang="en">
                <a:solidFill>
                  <a:schemeClr val="dk1"/>
                </a:solidFill>
              </a:rPr>
              <a:t>Picking Up the Python Pace</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90"/>
        <p:cNvGrpSpPr/>
        <p:nvPr/>
      </p:nvGrpSpPr>
      <p:grpSpPr>
        <a:xfrm>
          <a:off x="0" y="0"/>
          <a:ext cx="0" cy="0"/>
          <a:chOff x="0" y="0"/>
          <a:chExt cx="0" cy="0"/>
        </a:xfrm>
      </p:grpSpPr>
      <p:sp>
        <p:nvSpPr>
          <p:cNvPr id="1091" name="Google Shape;1091;p61"/>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Conditionals</a:t>
            </a:r>
            <a:endParaRPr/>
          </a:p>
        </p:txBody>
      </p:sp>
      <p:sp>
        <p:nvSpPr>
          <p:cNvPr id="1092" name="Google Shape;1092;p61"/>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latin typeface="Roboto Light"/>
                <a:ea typeface="Roboto Light"/>
                <a:cs typeface="Roboto Light"/>
                <a:sym typeface="Roboto Light"/>
              </a:rPr>
              <a:t>Conditionals are used to run assigned code only when certain conditions are met. Nearly every conditional starts with </a:t>
            </a:r>
            <a:r>
              <a:rPr lang="en" b="1">
                <a:latin typeface="Courier New"/>
                <a:ea typeface="Courier New"/>
                <a:cs typeface="Courier New"/>
                <a:sym typeface="Courier New"/>
              </a:rPr>
              <a:t>if</a:t>
            </a:r>
            <a:r>
              <a:rPr lang="en" b="1"/>
              <a:t> .</a:t>
            </a:r>
            <a:endParaRPr b="1"/>
          </a:p>
        </p:txBody>
      </p:sp>
      <p:sp>
        <p:nvSpPr>
          <p:cNvPr id="1093" name="Google Shape;1093;p6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10</a:t>
            </a:fld>
            <a:endParaRPr/>
          </a:p>
        </p:txBody>
      </p:sp>
      <p:sp>
        <p:nvSpPr>
          <p:cNvPr id="1094" name="Google Shape;1094;p61"/>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graphicFrame>
        <p:nvGraphicFramePr>
          <p:cNvPr id="1095" name="Google Shape;1095;p61"/>
          <p:cNvGraphicFramePr/>
          <p:nvPr/>
        </p:nvGraphicFramePr>
        <p:xfrm>
          <a:off x="953413" y="1626688"/>
          <a:ext cx="7689275" cy="1089925"/>
        </p:xfrm>
        <a:graphic>
          <a:graphicData uri="http://schemas.openxmlformats.org/drawingml/2006/table">
            <a:tbl>
              <a:tblPr>
                <a:noFill/>
                <a:tableStyleId>{9675CA7D-D893-4B12-878C-924B40C036C8}</a:tableStyleId>
              </a:tblPr>
              <a:tblGrid>
                <a:gridCol w="1205900">
                  <a:extLst>
                    <a:ext uri="{9D8B030D-6E8A-4147-A177-3AD203B41FA5}">
                      <a16:colId xmlns:a16="http://schemas.microsoft.com/office/drawing/2014/main" val="20000"/>
                    </a:ext>
                  </a:extLst>
                </a:gridCol>
                <a:gridCol w="2103850">
                  <a:extLst>
                    <a:ext uri="{9D8B030D-6E8A-4147-A177-3AD203B41FA5}">
                      <a16:colId xmlns:a16="http://schemas.microsoft.com/office/drawing/2014/main" val="20001"/>
                    </a:ext>
                  </a:extLst>
                </a:gridCol>
                <a:gridCol w="4379525">
                  <a:extLst>
                    <a:ext uri="{9D8B030D-6E8A-4147-A177-3AD203B41FA5}">
                      <a16:colId xmlns:a16="http://schemas.microsoft.com/office/drawing/2014/main" val="20002"/>
                    </a:ext>
                  </a:extLst>
                </a:gridCol>
              </a:tblGrid>
              <a:tr h="448200">
                <a:tc>
                  <a:txBody>
                    <a:bodyPr/>
                    <a:lstStyle/>
                    <a:p>
                      <a:pPr marL="0" lvl="0" indent="0" algn="ctr" rtl="0">
                        <a:spcBef>
                          <a:spcPts val="0"/>
                        </a:spcBef>
                        <a:spcAft>
                          <a:spcPts val="0"/>
                        </a:spcAft>
                        <a:buNone/>
                      </a:pPr>
                      <a:r>
                        <a:rPr lang="en" b="1">
                          <a:latin typeface="Roboto"/>
                          <a:ea typeface="Roboto"/>
                          <a:cs typeface="Roboto"/>
                          <a:sym typeface="Roboto"/>
                        </a:rPr>
                        <a:t>Keyword</a:t>
                      </a:r>
                      <a:endParaRPr b="1">
                        <a:latin typeface="Roboto"/>
                        <a:ea typeface="Roboto"/>
                        <a:cs typeface="Roboto"/>
                        <a:sym typeface="Roboto"/>
                      </a:endParaRPr>
                    </a:p>
                  </a:txBody>
                  <a:tcPr marL="91425" marR="91425" marT="91425" marB="91425" anchor="b">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Roboto"/>
                          <a:ea typeface="Roboto"/>
                          <a:cs typeface="Roboto"/>
                          <a:sym typeface="Roboto"/>
                        </a:rPr>
                        <a:t>Condition to be tested</a:t>
                      </a:r>
                      <a:endParaRPr b="1">
                        <a:latin typeface="Roboto"/>
                        <a:ea typeface="Roboto"/>
                        <a:cs typeface="Roboto"/>
                        <a:sym typeface="Roboto"/>
                      </a:endParaRPr>
                    </a:p>
                  </a:txBody>
                  <a:tcPr marL="91425" marR="91425" marT="91425" marB="91425" anchor="b">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FFFFFF"/>
                      </a:solidFill>
                      <a:prstDash val="solid"/>
                      <a:round/>
                      <a:headEnd type="none" w="sm" len="sm"/>
                      <a:tailEnd type="none" w="sm" len="sm"/>
                    </a:lnB>
                  </a:tcPr>
                </a:tc>
                <a:tc rowSpan="2">
                  <a:txBody>
                    <a:bodyPr/>
                    <a:lstStyle/>
                    <a:p>
                      <a:pPr marL="0" lvl="0" indent="0" algn="l" rtl="0">
                        <a:spcBef>
                          <a:spcPts val="0"/>
                        </a:spcBef>
                        <a:spcAft>
                          <a:spcPts val="0"/>
                        </a:spcAft>
                        <a:buNone/>
                      </a:pPr>
                      <a:r>
                        <a:rPr lang="en">
                          <a:solidFill>
                            <a:schemeClr val="dk1"/>
                          </a:solidFill>
                        </a:rPr>
                        <a:t>The parentheses and colons are syntax to let Python know you’re building a conditional statement</a:t>
                      </a:r>
                      <a:endParaRPr>
                        <a:solidFill>
                          <a:schemeClr val="dk1"/>
                        </a:solidFill>
                      </a:endParaRPr>
                    </a:p>
                  </a:txBody>
                  <a:tcPr marL="91425" marR="91425" marT="91425" marB="91425" anchor="b">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FFFFFF"/>
                      </a:solidFill>
                      <a:prstDash val="solid"/>
                      <a:round/>
                      <a:headEnd type="none" w="sm" len="sm"/>
                      <a:tailEnd type="none" w="sm" len="sm"/>
                    </a:lnB>
                  </a:tcPr>
                </a:tc>
                <a:extLst>
                  <a:ext uri="{0D108BD9-81ED-4DB2-BD59-A6C34878D82A}">
                    <a16:rowId xmlns:a16="http://schemas.microsoft.com/office/drawing/2014/main" val="10000"/>
                  </a:ext>
                </a:extLst>
              </a:tr>
              <a:tr h="641725">
                <a:tc>
                  <a:txBody>
                    <a:bodyPr/>
                    <a:lstStyle/>
                    <a:p>
                      <a:pPr marL="0" lvl="0" indent="0" algn="ctr" rtl="0">
                        <a:spcBef>
                          <a:spcPts val="0"/>
                        </a:spcBef>
                        <a:spcAft>
                          <a:spcPts val="0"/>
                        </a:spcAft>
                        <a:buNone/>
                      </a:pPr>
                      <a:r>
                        <a:rPr lang="en" sz="2400">
                          <a:solidFill>
                            <a:srgbClr val="FFFFFF"/>
                          </a:solidFill>
                          <a:latin typeface="Inconsolata"/>
                          <a:ea typeface="Inconsolata"/>
                          <a:cs typeface="Inconsolata"/>
                          <a:sym typeface="Inconsolata"/>
                        </a:rPr>
                        <a:t>if</a:t>
                      </a:r>
                      <a:endParaRPr sz="2400">
                        <a:solidFill>
                          <a:srgbClr val="FFFFFF"/>
                        </a:solidFill>
                        <a:latin typeface="Inconsolata"/>
                        <a:ea typeface="Inconsolata"/>
                        <a:cs typeface="Inconsolata"/>
                        <a:sym typeface="Inconsolata"/>
                      </a:endParaRPr>
                    </a:p>
                  </a:txBody>
                  <a:tcPr marL="91425" marR="91425" marT="0" marB="0" anchor="ctr">
                    <a:lnL w="9525" cap="flat" cmpd="sng">
                      <a:solidFill>
                        <a:srgbClr val="FFFFFF"/>
                      </a:solidFill>
                      <a:prstDash val="solid"/>
                      <a:round/>
                      <a:headEnd type="none" w="sm" len="sm"/>
                      <a:tailEnd type="none" w="sm" len="sm"/>
                    </a:lnL>
                    <a:lnR w="76200"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212940"/>
                    </a:solidFill>
                  </a:tcPr>
                </a:tc>
                <a:tc>
                  <a:txBody>
                    <a:bodyPr/>
                    <a:lstStyle/>
                    <a:p>
                      <a:pPr marL="0" lvl="0" indent="0" algn="ctr" rtl="0">
                        <a:spcBef>
                          <a:spcPts val="0"/>
                        </a:spcBef>
                        <a:spcAft>
                          <a:spcPts val="0"/>
                        </a:spcAft>
                        <a:buNone/>
                      </a:pPr>
                      <a:r>
                        <a:rPr lang="en" sz="2400">
                          <a:solidFill>
                            <a:srgbClr val="FFFFFF"/>
                          </a:solidFill>
                          <a:latin typeface="Inconsolata"/>
                          <a:ea typeface="Inconsolata"/>
                          <a:cs typeface="Inconsolata"/>
                          <a:sym typeface="Inconsolata"/>
                        </a:rPr>
                        <a:t>(x == 1):</a:t>
                      </a:r>
                      <a:endParaRPr sz="2400">
                        <a:solidFill>
                          <a:srgbClr val="FFFFFF"/>
                        </a:solidFill>
                        <a:latin typeface="Inconsolata"/>
                        <a:ea typeface="Inconsolata"/>
                        <a:cs typeface="Inconsolata"/>
                        <a:sym typeface="Inconsolata"/>
                      </a:endParaRPr>
                    </a:p>
                  </a:txBody>
                  <a:tcPr marL="91425" marR="91425" marT="0" marB="0" anchor="ctr">
                    <a:lnL w="76200" cap="flat" cmpd="sng">
                      <a:solidFill>
                        <a:srgbClr val="FFFFFF"/>
                      </a:solidFill>
                      <a:prstDash val="solid"/>
                      <a:round/>
                      <a:headEnd type="none" w="sm" len="sm"/>
                      <a:tailEnd type="none" w="sm" len="sm"/>
                    </a:lnL>
                    <a:lnR w="76200"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212940"/>
                    </a:solidFill>
                  </a:tcPr>
                </a:tc>
                <a:tc vMerge="1">
                  <a:txBody>
                    <a:bodyPr/>
                    <a:lstStyle/>
                    <a:p>
                      <a:endParaRPr lang="en-US"/>
                    </a:p>
                  </a:txBody>
                  <a:tcPr/>
                </a:tc>
                <a:extLst>
                  <a:ext uri="{0D108BD9-81ED-4DB2-BD59-A6C34878D82A}">
                    <a16:rowId xmlns:a16="http://schemas.microsoft.com/office/drawing/2014/main" val="10001"/>
                  </a:ext>
                </a:extLst>
              </a:tr>
            </a:tbl>
          </a:graphicData>
        </a:graphic>
      </p:graphicFrame>
      <p:sp>
        <p:nvSpPr>
          <p:cNvPr id="1096" name="Google Shape;1096;p61"/>
          <p:cNvSpPr/>
          <p:nvPr/>
        </p:nvSpPr>
        <p:spPr>
          <a:xfrm rot="-5400000">
            <a:off x="3982350" y="2238100"/>
            <a:ext cx="261900" cy="411900"/>
          </a:xfrm>
          <a:prstGeom prst="upArrow">
            <a:avLst>
              <a:gd name="adj1" fmla="val 50000"/>
              <a:gd name="adj2" fmla="val 50000"/>
            </a:avLst>
          </a:prstGeom>
          <a:solidFill>
            <a:srgbClr val="FFFF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1097" name="Google Shape;1097;p61"/>
          <p:cNvGraphicFramePr/>
          <p:nvPr/>
        </p:nvGraphicFramePr>
        <p:xfrm>
          <a:off x="953425" y="2922475"/>
          <a:ext cx="6450225" cy="607675"/>
        </p:xfrm>
        <a:graphic>
          <a:graphicData uri="http://schemas.openxmlformats.org/drawingml/2006/table">
            <a:tbl>
              <a:tblPr>
                <a:noFill/>
                <a:tableStyleId>{9675CA7D-D893-4B12-878C-924B40C036C8}</a:tableStyleId>
              </a:tblPr>
              <a:tblGrid>
                <a:gridCol w="6450225">
                  <a:extLst>
                    <a:ext uri="{9D8B030D-6E8A-4147-A177-3AD203B41FA5}">
                      <a16:colId xmlns:a16="http://schemas.microsoft.com/office/drawing/2014/main" val="20000"/>
                    </a:ext>
                  </a:extLst>
                </a:gridCol>
              </a:tblGrid>
              <a:tr h="607675">
                <a:tc>
                  <a:txBody>
                    <a:bodyPr/>
                    <a:lstStyle/>
                    <a:p>
                      <a:pPr marL="0" lvl="0" indent="0" algn="ctr" rtl="0">
                        <a:spcBef>
                          <a:spcPts val="0"/>
                        </a:spcBef>
                        <a:spcAft>
                          <a:spcPts val="0"/>
                        </a:spcAft>
                        <a:buNone/>
                      </a:pPr>
                      <a:r>
                        <a:rPr lang="en" sz="2400">
                          <a:solidFill>
                            <a:srgbClr val="FFFFFF"/>
                          </a:solidFill>
                          <a:latin typeface="Inconsolata"/>
                          <a:ea typeface="Inconsolata"/>
                          <a:cs typeface="Inconsolata"/>
                          <a:sym typeface="Inconsolata"/>
                        </a:rPr>
                        <a:t># code to run if condition is true</a:t>
                      </a:r>
                      <a:endParaRPr sz="2400">
                        <a:solidFill>
                          <a:srgbClr val="FFFFFF"/>
                        </a:solidFill>
                        <a:latin typeface="Inconsolata"/>
                        <a:ea typeface="Inconsolata"/>
                        <a:cs typeface="Inconsolata"/>
                        <a:sym typeface="Inconsolata"/>
                      </a:endParaRPr>
                    </a:p>
                  </a:txBody>
                  <a:tcPr marL="91425" marR="91425" marT="0" marB="0" anchor="ctr">
                    <a:lnL w="76200" cap="flat" cmpd="sng">
                      <a:solidFill>
                        <a:srgbClr val="FFFFFF"/>
                      </a:solidFill>
                      <a:prstDash val="solid"/>
                      <a:round/>
                      <a:headEnd type="none" w="sm" len="sm"/>
                      <a:tailEnd type="none" w="sm" len="sm"/>
                    </a:lnL>
                    <a:lnR w="76200"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212940"/>
                    </a:solid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01"/>
        <p:cNvGrpSpPr/>
        <p:nvPr/>
      </p:nvGrpSpPr>
      <p:grpSpPr>
        <a:xfrm>
          <a:off x="0" y="0"/>
          <a:ext cx="0" cy="0"/>
          <a:chOff x="0" y="0"/>
          <a:chExt cx="0" cy="0"/>
        </a:xfrm>
      </p:grpSpPr>
      <p:sp>
        <p:nvSpPr>
          <p:cNvPr id="1102" name="Google Shape;1102;p62"/>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Conditionals</a:t>
            </a:r>
            <a:endParaRPr/>
          </a:p>
        </p:txBody>
      </p:sp>
      <p:sp>
        <p:nvSpPr>
          <p:cNvPr id="1103" name="Google Shape;1103;p62"/>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The condition within the parentheses is evaluated as either </a:t>
            </a:r>
            <a:r>
              <a:rPr lang="en" b="1">
                <a:solidFill>
                  <a:srgbClr val="38761D"/>
                </a:solidFill>
              </a:rPr>
              <a:t>true</a:t>
            </a:r>
            <a:r>
              <a:rPr lang="en" b="1"/>
              <a:t> </a:t>
            </a:r>
            <a:r>
              <a:rPr lang="en"/>
              <a:t>or </a:t>
            </a:r>
            <a:r>
              <a:rPr lang="en" b="1">
                <a:solidFill>
                  <a:srgbClr val="990000"/>
                </a:solidFill>
              </a:rPr>
              <a:t>false</a:t>
            </a:r>
            <a:r>
              <a:rPr lang="en"/>
              <a:t>. </a:t>
            </a:r>
            <a:endParaRPr/>
          </a:p>
        </p:txBody>
      </p:sp>
      <p:sp>
        <p:nvSpPr>
          <p:cNvPr id="1104" name="Google Shape;1104;p6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11</a:t>
            </a:fld>
            <a:endParaRPr/>
          </a:p>
        </p:txBody>
      </p:sp>
      <p:sp>
        <p:nvSpPr>
          <p:cNvPr id="1105" name="Google Shape;1105;p62"/>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graphicFrame>
        <p:nvGraphicFramePr>
          <p:cNvPr id="1106" name="Google Shape;1106;p62"/>
          <p:cNvGraphicFramePr/>
          <p:nvPr/>
        </p:nvGraphicFramePr>
        <p:xfrm>
          <a:off x="1398988" y="2926238"/>
          <a:ext cx="7689275" cy="641725"/>
        </p:xfrm>
        <a:graphic>
          <a:graphicData uri="http://schemas.openxmlformats.org/drawingml/2006/table">
            <a:tbl>
              <a:tblPr>
                <a:noFill/>
                <a:tableStyleId>{9675CA7D-D893-4B12-878C-924B40C036C8}</a:tableStyleId>
              </a:tblPr>
              <a:tblGrid>
                <a:gridCol w="1205900">
                  <a:extLst>
                    <a:ext uri="{9D8B030D-6E8A-4147-A177-3AD203B41FA5}">
                      <a16:colId xmlns:a16="http://schemas.microsoft.com/office/drawing/2014/main" val="20000"/>
                    </a:ext>
                  </a:extLst>
                </a:gridCol>
                <a:gridCol w="2103850">
                  <a:extLst>
                    <a:ext uri="{9D8B030D-6E8A-4147-A177-3AD203B41FA5}">
                      <a16:colId xmlns:a16="http://schemas.microsoft.com/office/drawing/2014/main" val="20001"/>
                    </a:ext>
                  </a:extLst>
                </a:gridCol>
                <a:gridCol w="4379525">
                  <a:extLst>
                    <a:ext uri="{9D8B030D-6E8A-4147-A177-3AD203B41FA5}">
                      <a16:colId xmlns:a16="http://schemas.microsoft.com/office/drawing/2014/main" val="20002"/>
                    </a:ext>
                  </a:extLst>
                </a:gridCol>
              </a:tblGrid>
              <a:tr h="641725">
                <a:tc>
                  <a:txBody>
                    <a:bodyPr/>
                    <a:lstStyle/>
                    <a:p>
                      <a:pPr marL="0" lvl="0" indent="0" algn="ctr" rtl="0">
                        <a:spcBef>
                          <a:spcPts val="0"/>
                        </a:spcBef>
                        <a:spcAft>
                          <a:spcPts val="0"/>
                        </a:spcAft>
                        <a:buNone/>
                      </a:pPr>
                      <a:r>
                        <a:rPr lang="en" sz="2400">
                          <a:solidFill>
                            <a:srgbClr val="FFFFFF"/>
                          </a:solidFill>
                          <a:latin typeface="Inconsolata"/>
                          <a:ea typeface="Inconsolata"/>
                          <a:cs typeface="Inconsolata"/>
                          <a:sym typeface="Inconsolata"/>
                        </a:rPr>
                        <a:t>if</a:t>
                      </a:r>
                      <a:endParaRPr sz="2400">
                        <a:solidFill>
                          <a:srgbClr val="FFFFFF"/>
                        </a:solidFill>
                        <a:latin typeface="Inconsolata"/>
                        <a:ea typeface="Inconsolata"/>
                        <a:cs typeface="Inconsolata"/>
                        <a:sym typeface="Inconsolata"/>
                      </a:endParaRPr>
                    </a:p>
                  </a:txBody>
                  <a:tcPr marL="91425" marR="91425" marT="0" marB="0" anchor="ctr">
                    <a:lnL w="9525" cap="flat" cmpd="sng">
                      <a:solidFill>
                        <a:srgbClr val="FFFFFF"/>
                      </a:solidFill>
                      <a:prstDash val="solid"/>
                      <a:round/>
                      <a:headEnd type="none" w="sm" len="sm"/>
                      <a:tailEnd type="none" w="sm" len="sm"/>
                    </a:lnL>
                    <a:lnR w="76200"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212940"/>
                    </a:solidFill>
                  </a:tcPr>
                </a:tc>
                <a:tc>
                  <a:txBody>
                    <a:bodyPr/>
                    <a:lstStyle/>
                    <a:p>
                      <a:pPr marL="0" lvl="0" indent="0" algn="ctr" rtl="0">
                        <a:spcBef>
                          <a:spcPts val="0"/>
                        </a:spcBef>
                        <a:spcAft>
                          <a:spcPts val="0"/>
                        </a:spcAft>
                        <a:buNone/>
                      </a:pPr>
                      <a:r>
                        <a:rPr lang="en" sz="2400">
                          <a:solidFill>
                            <a:srgbClr val="FFFFFF"/>
                          </a:solidFill>
                          <a:latin typeface="Inconsolata"/>
                          <a:ea typeface="Inconsolata"/>
                          <a:cs typeface="Inconsolata"/>
                          <a:sym typeface="Inconsolata"/>
                        </a:rPr>
                        <a:t>(x == 1):</a:t>
                      </a:r>
                      <a:endParaRPr sz="2400">
                        <a:solidFill>
                          <a:srgbClr val="FFFFFF"/>
                        </a:solidFill>
                        <a:latin typeface="Inconsolata"/>
                        <a:ea typeface="Inconsolata"/>
                        <a:cs typeface="Inconsolata"/>
                        <a:sym typeface="Inconsolata"/>
                      </a:endParaRPr>
                    </a:p>
                  </a:txBody>
                  <a:tcPr marL="91425" marR="91425" marT="0" marB="0" anchor="ctr">
                    <a:lnL w="76200" cap="flat" cmpd="sng">
                      <a:solidFill>
                        <a:srgbClr val="FFFFFF"/>
                      </a:solidFill>
                      <a:prstDash val="solid"/>
                      <a:round/>
                      <a:headEnd type="none" w="sm" len="sm"/>
                      <a:tailEnd type="none" w="sm" len="sm"/>
                    </a:lnL>
                    <a:lnR w="76200"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212940"/>
                    </a:solidFill>
                  </a:tcPr>
                </a:tc>
                <a:tc>
                  <a:txBody>
                    <a:bodyPr/>
                    <a:lstStyle/>
                    <a:p>
                      <a:pPr marL="0" lvl="0" indent="0" algn="l" rtl="0">
                        <a:spcBef>
                          <a:spcPts val="0"/>
                        </a:spcBef>
                        <a:spcAft>
                          <a:spcPts val="0"/>
                        </a:spcAft>
                        <a:buNone/>
                      </a:pPr>
                      <a:endParaRPr dirty="0">
                        <a:solidFill>
                          <a:schemeClr val="dk1"/>
                        </a:solidFill>
                      </a:endParaRPr>
                    </a:p>
                  </a:txBody>
                  <a:tcPr marL="91425" marR="91425" marT="91425" marB="91425" anchor="b">
                    <a:lnL w="76200" cap="flat" cmpd="sng">
                      <a:solidFill>
                        <a:srgbClr val="FFFFFF"/>
                      </a:solidFill>
                      <a:prstDash val="solid"/>
                      <a:round/>
                      <a:headEnd type="none" w="sm" len="sm"/>
                      <a:tailEnd type="none" w="sm" len="sm"/>
                    </a:lnL>
                    <a:lnR w="76200" cap="flat" cmpd="sng">
                      <a:solidFill>
                        <a:srgbClr val="FFFFFF"/>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FFFFFF"/>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1107" name="Google Shape;1107;p62"/>
          <p:cNvGraphicFramePr/>
          <p:nvPr/>
        </p:nvGraphicFramePr>
        <p:xfrm>
          <a:off x="1352550" y="3653100"/>
          <a:ext cx="6450225" cy="607675"/>
        </p:xfrm>
        <a:graphic>
          <a:graphicData uri="http://schemas.openxmlformats.org/drawingml/2006/table">
            <a:tbl>
              <a:tblPr>
                <a:noFill/>
                <a:tableStyleId>{9675CA7D-D893-4B12-878C-924B40C036C8}</a:tableStyleId>
              </a:tblPr>
              <a:tblGrid>
                <a:gridCol w="6450225">
                  <a:extLst>
                    <a:ext uri="{9D8B030D-6E8A-4147-A177-3AD203B41FA5}">
                      <a16:colId xmlns:a16="http://schemas.microsoft.com/office/drawing/2014/main" val="20000"/>
                    </a:ext>
                  </a:extLst>
                </a:gridCol>
              </a:tblGrid>
              <a:tr h="607675">
                <a:tc>
                  <a:txBody>
                    <a:bodyPr/>
                    <a:lstStyle/>
                    <a:p>
                      <a:pPr marL="0" lvl="0" indent="0" algn="ctr" rtl="0">
                        <a:spcBef>
                          <a:spcPts val="0"/>
                        </a:spcBef>
                        <a:spcAft>
                          <a:spcPts val="0"/>
                        </a:spcAft>
                        <a:buNone/>
                      </a:pPr>
                      <a:r>
                        <a:rPr lang="en" sz="2400">
                          <a:solidFill>
                            <a:srgbClr val="FFFFFF"/>
                          </a:solidFill>
                          <a:latin typeface="Inconsolata"/>
                          <a:ea typeface="Inconsolata"/>
                          <a:cs typeface="Inconsolata"/>
                          <a:sym typeface="Inconsolata"/>
                        </a:rPr>
                        <a:t># code to run if condition is true</a:t>
                      </a:r>
                      <a:endParaRPr sz="2400">
                        <a:solidFill>
                          <a:srgbClr val="FFFFFF"/>
                        </a:solidFill>
                        <a:latin typeface="Inconsolata"/>
                        <a:ea typeface="Inconsolata"/>
                        <a:cs typeface="Inconsolata"/>
                        <a:sym typeface="Inconsolata"/>
                      </a:endParaRPr>
                    </a:p>
                  </a:txBody>
                  <a:tcPr marL="91425" marR="91425" marT="0" marB="0" anchor="ctr">
                    <a:lnL w="76200" cap="flat" cmpd="sng">
                      <a:solidFill>
                        <a:srgbClr val="FFFFFF"/>
                      </a:solidFill>
                      <a:prstDash val="solid"/>
                      <a:round/>
                      <a:headEnd type="none" w="sm" len="sm"/>
                      <a:tailEnd type="none" w="sm" len="sm"/>
                    </a:lnL>
                    <a:lnR w="76200"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212940"/>
                    </a:solidFill>
                  </a:tcPr>
                </a:tc>
                <a:extLst>
                  <a:ext uri="{0D108BD9-81ED-4DB2-BD59-A6C34878D82A}">
                    <a16:rowId xmlns:a16="http://schemas.microsoft.com/office/drawing/2014/main" val="10000"/>
                  </a:ext>
                </a:extLst>
              </a:tr>
            </a:tbl>
          </a:graphicData>
        </a:graphic>
      </p:graphicFrame>
      <p:sp>
        <p:nvSpPr>
          <p:cNvPr id="1108" name="Google Shape;1108;p62"/>
          <p:cNvSpPr/>
          <p:nvPr/>
        </p:nvSpPr>
        <p:spPr>
          <a:xfrm>
            <a:off x="1352550" y="12264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62"/>
          <p:cNvSpPr txBox="1">
            <a:spLocks noGrp="1"/>
          </p:cNvSpPr>
          <p:nvPr>
            <p:ph type="subTitle" idx="1"/>
          </p:nvPr>
        </p:nvSpPr>
        <p:spPr>
          <a:xfrm>
            <a:off x="12225" y="1245600"/>
            <a:ext cx="85956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dirty="0">
                <a:latin typeface="Roboto"/>
                <a:ea typeface="Roboto"/>
                <a:cs typeface="Roboto"/>
                <a:sym typeface="Roboto"/>
              </a:rPr>
              <a:t>If condition is </a:t>
            </a:r>
            <a:r>
              <a:rPr lang="en" b="1" dirty="0">
                <a:latin typeface="Roboto"/>
                <a:ea typeface="Roboto"/>
                <a:cs typeface="Roboto"/>
                <a:sym typeface="Roboto"/>
              </a:rPr>
              <a:t>true</a:t>
            </a:r>
            <a:r>
              <a:rPr lang="en" dirty="0">
                <a:latin typeface="Roboto"/>
                <a:ea typeface="Roboto"/>
                <a:cs typeface="Roboto"/>
                <a:sym typeface="Roboto"/>
              </a:rPr>
              <a:t>, then the code block will run.</a:t>
            </a:r>
            <a:endParaRPr dirty="0">
              <a:latin typeface="Roboto"/>
              <a:ea typeface="Roboto"/>
              <a:cs typeface="Roboto"/>
              <a:sym typeface="Roboto"/>
            </a:endParaRPr>
          </a:p>
        </p:txBody>
      </p:sp>
      <p:sp>
        <p:nvSpPr>
          <p:cNvPr id="1110" name="Google Shape;1110;p62"/>
          <p:cNvSpPr/>
          <p:nvPr/>
        </p:nvSpPr>
        <p:spPr>
          <a:xfrm>
            <a:off x="1352550" y="20787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62"/>
          <p:cNvSpPr txBox="1">
            <a:spLocks noGrp="1"/>
          </p:cNvSpPr>
          <p:nvPr>
            <p:ph type="subTitle" idx="2"/>
          </p:nvPr>
        </p:nvSpPr>
        <p:spPr>
          <a:xfrm>
            <a:off x="-12225" y="2081150"/>
            <a:ext cx="91686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sz="1600" dirty="0">
                <a:latin typeface="Roboto"/>
                <a:ea typeface="Roboto"/>
                <a:cs typeface="Roboto"/>
                <a:sym typeface="Roboto"/>
              </a:rPr>
              <a:t>If the condition is </a:t>
            </a:r>
            <a:r>
              <a:rPr lang="en" sz="1600" b="1" dirty="0">
                <a:latin typeface="Roboto"/>
                <a:ea typeface="Roboto"/>
                <a:cs typeface="Roboto"/>
                <a:sym typeface="Roboto"/>
              </a:rPr>
              <a:t>false,</a:t>
            </a:r>
            <a:r>
              <a:rPr lang="en" sz="1600" dirty="0">
                <a:latin typeface="Roboto"/>
                <a:ea typeface="Roboto"/>
                <a:cs typeface="Roboto"/>
                <a:sym typeface="Roboto"/>
              </a:rPr>
              <a:t> the code block associated with that</a:t>
            </a:r>
            <a:r>
              <a:rPr lang="en" sz="1600" dirty="0">
                <a:solidFill>
                  <a:srgbClr val="FFFFFF"/>
                </a:solidFill>
                <a:latin typeface="Inconsolata"/>
                <a:ea typeface="Inconsolata"/>
                <a:cs typeface="Inconsolata"/>
                <a:sym typeface="Inconsolata"/>
              </a:rPr>
              <a:t> </a:t>
            </a:r>
            <a:r>
              <a:rPr lang="en" sz="1600" dirty="0">
                <a:solidFill>
                  <a:srgbClr val="FFFFFF"/>
                </a:solidFill>
                <a:highlight>
                  <a:srgbClr val="24292E"/>
                </a:highlight>
                <a:latin typeface="Inconsolata"/>
                <a:ea typeface="Inconsolata"/>
                <a:cs typeface="Inconsolata"/>
                <a:sym typeface="Inconsolata"/>
              </a:rPr>
              <a:t>if</a:t>
            </a:r>
            <a:r>
              <a:rPr lang="en" sz="1600" dirty="0">
                <a:solidFill>
                  <a:srgbClr val="FFFFFF"/>
                </a:solidFill>
                <a:latin typeface="Inconsolata"/>
                <a:ea typeface="Inconsolata"/>
                <a:cs typeface="Inconsolata"/>
                <a:sym typeface="Inconsolata"/>
              </a:rPr>
              <a:t> </a:t>
            </a:r>
            <a:r>
              <a:rPr lang="en" sz="1600" dirty="0">
                <a:latin typeface="Roboto"/>
                <a:ea typeface="Roboto"/>
                <a:cs typeface="Roboto"/>
                <a:sym typeface="Roboto"/>
              </a:rPr>
              <a:t>statement will not run and the program continues running through the code.</a:t>
            </a:r>
            <a:endParaRPr sz="1600" dirty="0">
              <a:latin typeface="Roboto"/>
              <a:ea typeface="Roboto"/>
              <a:cs typeface="Roboto"/>
              <a:sym typeface="Roboto"/>
            </a:endParaRPr>
          </a:p>
        </p:txBody>
      </p:sp>
      <p:pic>
        <p:nvPicPr>
          <p:cNvPr id="1112" name="Google Shape;1112;p62"/>
          <p:cNvPicPr preferRelativeResize="0"/>
          <p:nvPr/>
        </p:nvPicPr>
        <p:blipFill rotWithShape="1">
          <a:blip r:embed="rId3">
            <a:alphaModFix/>
          </a:blip>
          <a:srcRect t="1774" b="1765"/>
          <a:stretch/>
        </p:blipFill>
        <p:spPr>
          <a:xfrm>
            <a:off x="429768" y="1250411"/>
            <a:ext cx="785567" cy="606900"/>
          </a:xfrm>
          <a:prstGeom prst="rect">
            <a:avLst/>
          </a:prstGeom>
          <a:noFill/>
          <a:ln>
            <a:noFill/>
          </a:ln>
        </p:spPr>
      </p:pic>
      <p:pic>
        <p:nvPicPr>
          <p:cNvPr id="1113" name="Google Shape;1113;p62"/>
          <p:cNvPicPr preferRelativeResize="0"/>
          <p:nvPr/>
        </p:nvPicPr>
        <p:blipFill rotWithShape="1">
          <a:blip r:embed="rId3">
            <a:alphaModFix/>
          </a:blip>
          <a:srcRect t="1774" b="1765"/>
          <a:stretch/>
        </p:blipFill>
        <p:spPr>
          <a:xfrm>
            <a:off x="429768" y="2074698"/>
            <a:ext cx="785566" cy="6069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17"/>
        <p:cNvGrpSpPr/>
        <p:nvPr/>
      </p:nvGrpSpPr>
      <p:grpSpPr>
        <a:xfrm>
          <a:off x="0" y="0"/>
          <a:ext cx="0" cy="0"/>
          <a:chOff x="0" y="0"/>
          <a:chExt cx="0" cy="0"/>
        </a:xfrm>
      </p:grpSpPr>
      <p:sp>
        <p:nvSpPr>
          <p:cNvPr id="1118" name="Google Shape;1118;p63"/>
          <p:cNvSpPr/>
          <p:nvPr/>
        </p:nvSpPr>
        <p:spPr>
          <a:xfrm rot="10800000" flipH="1">
            <a:off x="7073550" y="3529300"/>
            <a:ext cx="182400" cy="1143600"/>
          </a:xfrm>
          <a:prstGeom prst="downArrow">
            <a:avLst>
              <a:gd name="adj1" fmla="val 50000"/>
              <a:gd name="adj2" fmla="val 50000"/>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63"/>
          <p:cNvSpPr/>
          <p:nvPr/>
        </p:nvSpPr>
        <p:spPr>
          <a:xfrm>
            <a:off x="5631150" y="3384075"/>
            <a:ext cx="2240700" cy="289800"/>
          </a:xfrm>
          <a:prstGeom prst="roundRect">
            <a:avLst>
              <a:gd name="adj" fmla="val 16667"/>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Inconsolata"/>
                <a:ea typeface="Inconsolata"/>
                <a:cs typeface="Inconsolata"/>
                <a:sym typeface="Inconsolata"/>
              </a:rPr>
              <a:t>print('Hi, Alice.')</a:t>
            </a:r>
            <a:endParaRPr>
              <a:latin typeface="Inconsolata"/>
              <a:ea typeface="Inconsolata"/>
              <a:cs typeface="Inconsolata"/>
              <a:sym typeface="Inconsolata"/>
            </a:endParaRPr>
          </a:p>
        </p:txBody>
      </p:sp>
      <p:sp>
        <p:nvSpPr>
          <p:cNvPr id="1120" name="Google Shape;1120;p63"/>
          <p:cNvSpPr/>
          <p:nvPr/>
        </p:nvSpPr>
        <p:spPr>
          <a:xfrm rot="-5400000">
            <a:off x="4252150" y="2171625"/>
            <a:ext cx="182400" cy="2714700"/>
          </a:xfrm>
          <a:prstGeom prst="downArrow">
            <a:avLst>
              <a:gd name="adj1" fmla="val 50000"/>
              <a:gd name="adj2" fmla="val 50000"/>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63"/>
          <p:cNvSpPr/>
          <p:nvPr/>
        </p:nvSpPr>
        <p:spPr>
          <a:xfrm>
            <a:off x="1659250" y="3949550"/>
            <a:ext cx="182400" cy="533700"/>
          </a:xfrm>
          <a:prstGeom prst="downArrow">
            <a:avLst>
              <a:gd name="adj1" fmla="val 50000"/>
              <a:gd name="adj2" fmla="val 50000"/>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63"/>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Conditionals</a:t>
            </a:r>
            <a:endParaRPr/>
          </a:p>
        </p:txBody>
      </p:sp>
      <p:sp>
        <p:nvSpPr>
          <p:cNvPr id="1123" name="Google Shape;1123;p6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12</a:t>
            </a:fld>
            <a:endParaRPr/>
          </a:p>
        </p:txBody>
      </p:sp>
      <p:sp>
        <p:nvSpPr>
          <p:cNvPr id="1124" name="Google Shape;1124;p63"/>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125" name="Google Shape;1125;p63"/>
          <p:cNvSpPr/>
          <p:nvPr/>
        </p:nvSpPr>
        <p:spPr>
          <a:xfrm>
            <a:off x="319575" y="3053075"/>
            <a:ext cx="2861725" cy="951775"/>
          </a:xfrm>
          <a:prstGeom prst="flowChartDecision">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300">
                <a:latin typeface="Inconsolata"/>
                <a:ea typeface="Inconsolata"/>
                <a:cs typeface="Inconsolata"/>
                <a:sym typeface="Inconsolata"/>
              </a:rPr>
              <a:t>Name == 'Alice'</a:t>
            </a:r>
            <a:endParaRPr sz="1300">
              <a:latin typeface="Inconsolata"/>
              <a:ea typeface="Inconsolata"/>
              <a:cs typeface="Inconsolata"/>
              <a:sym typeface="Inconsolata"/>
            </a:endParaRPr>
          </a:p>
        </p:txBody>
      </p:sp>
      <p:sp>
        <p:nvSpPr>
          <p:cNvPr id="1126" name="Google Shape;1126;p63"/>
          <p:cNvSpPr/>
          <p:nvPr/>
        </p:nvSpPr>
        <p:spPr>
          <a:xfrm>
            <a:off x="1039599" y="4483250"/>
            <a:ext cx="1421400" cy="289800"/>
          </a:xfrm>
          <a:prstGeom prst="roundRect">
            <a:avLst>
              <a:gd name="adj" fmla="val 16667"/>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Inconsolata"/>
                <a:ea typeface="Inconsolata"/>
                <a:cs typeface="Inconsolata"/>
                <a:sym typeface="Inconsolata"/>
              </a:rPr>
              <a:t>End</a:t>
            </a:r>
            <a:endParaRPr>
              <a:latin typeface="Inconsolata"/>
              <a:ea typeface="Inconsolata"/>
              <a:cs typeface="Inconsolata"/>
              <a:sym typeface="Inconsolata"/>
            </a:endParaRPr>
          </a:p>
        </p:txBody>
      </p:sp>
      <p:sp>
        <p:nvSpPr>
          <p:cNvPr id="1127" name="Google Shape;1127;p63"/>
          <p:cNvSpPr/>
          <p:nvPr/>
        </p:nvSpPr>
        <p:spPr>
          <a:xfrm>
            <a:off x="1659250" y="2688275"/>
            <a:ext cx="182400" cy="441000"/>
          </a:xfrm>
          <a:prstGeom prst="downArrow">
            <a:avLst>
              <a:gd name="adj1" fmla="val 50000"/>
              <a:gd name="adj2" fmla="val 50000"/>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63"/>
          <p:cNvSpPr/>
          <p:nvPr/>
        </p:nvSpPr>
        <p:spPr>
          <a:xfrm>
            <a:off x="1039738" y="2555150"/>
            <a:ext cx="1421400" cy="289800"/>
          </a:xfrm>
          <a:prstGeom prst="roundRect">
            <a:avLst>
              <a:gd name="adj" fmla="val 16667"/>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Inconsolata"/>
                <a:ea typeface="Inconsolata"/>
                <a:cs typeface="Inconsolata"/>
                <a:sym typeface="Inconsolata"/>
              </a:rPr>
              <a:t>Start</a:t>
            </a:r>
            <a:endParaRPr>
              <a:latin typeface="Inconsolata"/>
              <a:ea typeface="Inconsolata"/>
              <a:cs typeface="Inconsolata"/>
              <a:sym typeface="Inconsolata"/>
            </a:endParaRPr>
          </a:p>
        </p:txBody>
      </p:sp>
      <p:sp>
        <p:nvSpPr>
          <p:cNvPr id="1129" name="Google Shape;1129;p63"/>
          <p:cNvSpPr/>
          <p:nvPr/>
        </p:nvSpPr>
        <p:spPr>
          <a:xfrm>
            <a:off x="4116000" y="3429225"/>
            <a:ext cx="632700" cy="199500"/>
          </a:xfrm>
          <a:prstGeom prst="roundRect">
            <a:avLst>
              <a:gd name="adj" fmla="val 16667"/>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Inconsolata"/>
                <a:ea typeface="Inconsolata"/>
                <a:cs typeface="Inconsolata"/>
                <a:sym typeface="Inconsolata"/>
              </a:rPr>
              <a:t>True</a:t>
            </a:r>
            <a:endParaRPr>
              <a:latin typeface="Inconsolata"/>
              <a:ea typeface="Inconsolata"/>
              <a:cs typeface="Inconsolata"/>
              <a:sym typeface="Inconsolata"/>
            </a:endParaRPr>
          </a:p>
        </p:txBody>
      </p:sp>
      <p:sp>
        <p:nvSpPr>
          <p:cNvPr id="1130" name="Google Shape;1130;p63"/>
          <p:cNvSpPr/>
          <p:nvPr/>
        </p:nvSpPr>
        <p:spPr>
          <a:xfrm>
            <a:off x="1301350" y="4144300"/>
            <a:ext cx="897900" cy="199500"/>
          </a:xfrm>
          <a:prstGeom prst="roundRect">
            <a:avLst>
              <a:gd name="adj" fmla="val 16667"/>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Inconsolata"/>
                <a:ea typeface="Inconsolata"/>
                <a:cs typeface="Inconsolata"/>
                <a:sym typeface="Inconsolata"/>
              </a:rPr>
              <a:t>False</a:t>
            </a:r>
            <a:endParaRPr>
              <a:latin typeface="Inconsolata"/>
              <a:ea typeface="Inconsolata"/>
              <a:cs typeface="Inconsolata"/>
              <a:sym typeface="Inconsolata"/>
            </a:endParaRPr>
          </a:p>
        </p:txBody>
      </p:sp>
      <p:sp>
        <p:nvSpPr>
          <p:cNvPr id="1131" name="Google Shape;1131;p63"/>
          <p:cNvSpPr/>
          <p:nvPr/>
        </p:nvSpPr>
        <p:spPr>
          <a:xfrm rot="5400000" flipH="1">
            <a:off x="4670925" y="2249750"/>
            <a:ext cx="182400" cy="4756800"/>
          </a:xfrm>
          <a:prstGeom prst="downArrow">
            <a:avLst>
              <a:gd name="adj1" fmla="val 50000"/>
              <a:gd name="adj2" fmla="val 50000"/>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1132" name="Google Shape;1132;p63"/>
          <p:cNvGraphicFramePr/>
          <p:nvPr/>
        </p:nvGraphicFramePr>
        <p:xfrm>
          <a:off x="560788" y="792638"/>
          <a:ext cx="7689275" cy="641725"/>
        </p:xfrm>
        <a:graphic>
          <a:graphicData uri="http://schemas.openxmlformats.org/drawingml/2006/table">
            <a:tbl>
              <a:tblPr>
                <a:noFill/>
                <a:tableStyleId>{9675CA7D-D893-4B12-878C-924B40C036C8}</a:tableStyleId>
              </a:tblPr>
              <a:tblGrid>
                <a:gridCol w="1205900">
                  <a:extLst>
                    <a:ext uri="{9D8B030D-6E8A-4147-A177-3AD203B41FA5}">
                      <a16:colId xmlns:a16="http://schemas.microsoft.com/office/drawing/2014/main" val="20000"/>
                    </a:ext>
                  </a:extLst>
                </a:gridCol>
                <a:gridCol w="3678650">
                  <a:extLst>
                    <a:ext uri="{9D8B030D-6E8A-4147-A177-3AD203B41FA5}">
                      <a16:colId xmlns:a16="http://schemas.microsoft.com/office/drawing/2014/main" val="20001"/>
                    </a:ext>
                  </a:extLst>
                </a:gridCol>
                <a:gridCol w="2804725">
                  <a:extLst>
                    <a:ext uri="{9D8B030D-6E8A-4147-A177-3AD203B41FA5}">
                      <a16:colId xmlns:a16="http://schemas.microsoft.com/office/drawing/2014/main" val="20002"/>
                    </a:ext>
                  </a:extLst>
                </a:gridCol>
              </a:tblGrid>
              <a:tr h="641725">
                <a:tc>
                  <a:txBody>
                    <a:bodyPr/>
                    <a:lstStyle/>
                    <a:p>
                      <a:pPr marL="0" lvl="0" indent="0" algn="ctr" rtl="0">
                        <a:spcBef>
                          <a:spcPts val="0"/>
                        </a:spcBef>
                        <a:spcAft>
                          <a:spcPts val="0"/>
                        </a:spcAft>
                        <a:buNone/>
                      </a:pPr>
                      <a:r>
                        <a:rPr lang="en" sz="2400">
                          <a:solidFill>
                            <a:srgbClr val="FFFFFF"/>
                          </a:solidFill>
                          <a:latin typeface="Inconsolata"/>
                          <a:ea typeface="Inconsolata"/>
                          <a:cs typeface="Inconsolata"/>
                          <a:sym typeface="Inconsolata"/>
                        </a:rPr>
                        <a:t>if</a:t>
                      </a:r>
                      <a:endParaRPr sz="2400">
                        <a:solidFill>
                          <a:srgbClr val="FFFFFF"/>
                        </a:solidFill>
                        <a:latin typeface="Inconsolata"/>
                        <a:ea typeface="Inconsolata"/>
                        <a:cs typeface="Inconsolata"/>
                        <a:sym typeface="Inconsolata"/>
                      </a:endParaRPr>
                    </a:p>
                  </a:txBody>
                  <a:tcPr marL="91425" marR="91425" marT="0" marB="0" anchor="ctr">
                    <a:lnL w="9525" cap="flat" cmpd="sng">
                      <a:solidFill>
                        <a:srgbClr val="FFFFFF"/>
                      </a:solidFill>
                      <a:prstDash val="solid"/>
                      <a:round/>
                      <a:headEnd type="none" w="sm" len="sm"/>
                      <a:tailEnd type="none" w="sm" len="sm"/>
                    </a:lnL>
                    <a:lnR w="76200"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212940"/>
                    </a:solidFill>
                  </a:tcPr>
                </a:tc>
                <a:tc>
                  <a:txBody>
                    <a:bodyPr/>
                    <a:lstStyle/>
                    <a:p>
                      <a:pPr marL="0" lvl="0" indent="0" algn="ctr" rtl="0">
                        <a:spcBef>
                          <a:spcPts val="0"/>
                        </a:spcBef>
                        <a:spcAft>
                          <a:spcPts val="0"/>
                        </a:spcAft>
                        <a:buNone/>
                      </a:pPr>
                      <a:r>
                        <a:rPr lang="en" sz="2400">
                          <a:solidFill>
                            <a:srgbClr val="FFFFFF"/>
                          </a:solidFill>
                          <a:latin typeface="Inconsolata"/>
                          <a:ea typeface="Inconsolata"/>
                          <a:cs typeface="Inconsolata"/>
                          <a:sym typeface="Inconsolata"/>
                        </a:rPr>
                        <a:t>(name  == "Alice"):</a:t>
                      </a:r>
                      <a:endParaRPr sz="2400">
                        <a:solidFill>
                          <a:srgbClr val="FFFFFF"/>
                        </a:solidFill>
                        <a:latin typeface="Inconsolata"/>
                        <a:ea typeface="Inconsolata"/>
                        <a:cs typeface="Inconsolata"/>
                        <a:sym typeface="Inconsolata"/>
                      </a:endParaRPr>
                    </a:p>
                  </a:txBody>
                  <a:tcPr marL="91425" marR="91425" marT="0" marB="0" anchor="ctr">
                    <a:lnL w="76200" cap="flat" cmpd="sng">
                      <a:solidFill>
                        <a:srgbClr val="FFFFFF"/>
                      </a:solidFill>
                      <a:prstDash val="solid"/>
                      <a:round/>
                      <a:headEnd type="none" w="sm" len="sm"/>
                      <a:tailEnd type="none" w="sm" len="sm"/>
                    </a:lnL>
                    <a:lnR w="76200"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212940"/>
                    </a:solidFill>
                  </a:tcPr>
                </a:tc>
                <a:tc>
                  <a:txBody>
                    <a:bodyPr/>
                    <a:lstStyle/>
                    <a:p>
                      <a:pPr marL="0" lvl="0" indent="0" algn="l" rtl="0">
                        <a:spcBef>
                          <a:spcPts val="0"/>
                        </a:spcBef>
                        <a:spcAft>
                          <a:spcPts val="0"/>
                        </a:spcAft>
                        <a:buNone/>
                      </a:pPr>
                      <a:endParaRPr>
                        <a:solidFill>
                          <a:schemeClr val="dk1"/>
                        </a:solidFill>
                      </a:endParaRPr>
                    </a:p>
                  </a:txBody>
                  <a:tcPr marL="91425" marR="91425" marT="91425" marB="91425" anchor="b">
                    <a:lnL w="76200" cap="flat" cmpd="sng">
                      <a:solidFill>
                        <a:srgbClr val="FFFFFF"/>
                      </a:solidFill>
                      <a:prstDash val="solid"/>
                      <a:round/>
                      <a:headEnd type="none" w="sm" len="sm"/>
                      <a:tailEnd type="none" w="sm" len="sm"/>
                    </a:lnL>
                    <a:lnR w="76200" cap="flat" cmpd="sng">
                      <a:solidFill>
                        <a:srgbClr val="FFFFFF"/>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FFFFFF"/>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1133" name="Google Shape;1133;p63"/>
          <p:cNvGraphicFramePr/>
          <p:nvPr/>
        </p:nvGraphicFramePr>
        <p:xfrm>
          <a:off x="514350" y="1519500"/>
          <a:ext cx="4931000" cy="607675"/>
        </p:xfrm>
        <a:graphic>
          <a:graphicData uri="http://schemas.openxmlformats.org/drawingml/2006/table">
            <a:tbl>
              <a:tblPr>
                <a:noFill/>
                <a:tableStyleId>{9675CA7D-D893-4B12-878C-924B40C036C8}</a:tableStyleId>
              </a:tblPr>
              <a:tblGrid>
                <a:gridCol w="4931000">
                  <a:extLst>
                    <a:ext uri="{9D8B030D-6E8A-4147-A177-3AD203B41FA5}">
                      <a16:colId xmlns:a16="http://schemas.microsoft.com/office/drawing/2014/main" val="20000"/>
                    </a:ext>
                  </a:extLst>
                </a:gridCol>
              </a:tblGrid>
              <a:tr h="607675">
                <a:tc>
                  <a:txBody>
                    <a:bodyPr/>
                    <a:lstStyle/>
                    <a:p>
                      <a:pPr marL="0" lvl="0" indent="0" algn="ctr" rtl="0">
                        <a:spcBef>
                          <a:spcPts val="0"/>
                        </a:spcBef>
                        <a:spcAft>
                          <a:spcPts val="0"/>
                        </a:spcAft>
                        <a:buClr>
                          <a:schemeClr val="dk1"/>
                        </a:buClr>
                        <a:buSzPts val="1100"/>
                        <a:buFont typeface="Arial"/>
                        <a:buNone/>
                      </a:pPr>
                      <a:r>
                        <a:rPr lang="en" sz="2400">
                          <a:solidFill>
                            <a:schemeClr val="lt1"/>
                          </a:solidFill>
                          <a:latin typeface="Inconsolata"/>
                          <a:ea typeface="Inconsolata"/>
                          <a:cs typeface="Inconsolata"/>
                          <a:sym typeface="Inconsolata"/>
                        </a:rPr>
                        <a:t>print("Hi, Alice.")</a:t>
                      </a:r>
                      <a:endParaRPr sz="2400">
                        <a:solidFill>
                          <a:srgbClr val="FFFFFF"/>
                        </a:solidFill>
                        <a:latin typeface="Inconsolata"/>
                        <a:ea typeface="Inconsolata"/>
                        <a:cs typeface="Inconsolata"/>
                        <a:sym typeface="Inconsolata"/>
                      </a:endParaRPr>
                    </a:p>
                  </a:txBody>
                  <a:tcPr marL="91425" marR="91425" marT="0" marB="0" anchor="ctr">
                    <a:lnL w="76200" cap="flat" cmpd="sng">
                      <a:solidFill>
                        <a:srgbClr val="FFFFFF"/>
                      </a:solidFill>
                      <a:prstDash val="solid"/>
                      <a:round/>
                      <a:headEnd type="none" w="sm" len="sm"/>
                      <a:tailEnd type="none" w="sm" len="sm"/>
                    </a:lnL>
                    <a:lnR w="76200"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212940"/>
                    </a:solidFill>
                  </a:tcPr>
                </a:tc>
                <a:extLst>
                  <a:ext uri="{0D108BD9-81ED-4DB2-BD59-A6C34878D82A}">
                    <a16:rowId xmlns:a16="http://schemas.microsoft.com/office/drawing/2014/main" val="10000"/>
                  </a:ext>
                </a:extLst>
              </a:tr>
            </a:tbl>
          </a:graphicData>
        </a:graphic>
      </p:graphicFrame>
      <p:sp>
        <p:nvSpPr>
          <p:cNvPr id="1134" name="Google Shape;1134;p63"/>
          <p:cNvSpPr txBox="1"/>
          <p:nvPr/>
        </p:nvSpPr>
        <p:spPr>
          <a:xfrm>
            <a:off x="4194000" y="2331875"/>
            <a:ext cx="4501800" cy="641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latin typeface="Roboto"/>
                <a:ea typeface="Roboto"/>
                <a:cs typeface="Roboto"/>
                <a:sym typeface="Roboto"/>
              </a:rPr>
              <a:t>When </a:t>
            </a:r>
            <a:r>
              <a:rPr lang="en" sz="1600">
                <a:solidFill>
                  <a:srgbClr val="FFFFFF"/>
                </a:solidFill>
                <a:highlight>
                  <a:srgbClr val="212940"/>
                </a:highlight>
                <a:latin typeface="Inconsolata"/>
                <a:ea typeface="Inconsolata"/>
                <a:cs typeface="Inconsolata"/>
                <a:sym typeface="Inconsolata"/>
              </a:rPr>
              <a:t>name == "Alice"</a:t>
            </a:r>
            <a:r>
              <a:rPr lang="en" sz="1600">
                <a:solidFill>
                  <a:srgbClr val="FFFFFF"/>
                </a:solidFill>
                <a:latin typeface="Inconsolata"/>
                <a:ea typeface="Inconsolata"/>
                <a:cs typeface="Inconsolata"/>
                <a:sym typeface="Inconsolata"/>
              </a:rPr>
              <a:t> </a:t>
            </a:r>
            <a:r>
              <a:rPr lang="en" sz="1600"/>
              <a:t>is assigned </a:t>
            </a:r>
            <a:r>
              <a:rPr lang="en" sz="1600">
                <a:latin typeface="Roboto"/>
                <a:ea typeface="Roboto"/>
                <a:cs typeface="Roboto"/>
                <a:sym typeface="Roboto"/>
              </a:rPr>
              <a:t>before the</a:t>
            </a:r>
            <a:br>
              <a:rPr lang="en" sz="1600">
                <a:latin typeface="Roboto"/>
                <a:ea typeface="Roboto"/>
                <a:cs typeface="Roboto"/>
                <a:sym typeface="Roboto"/>
              </a:rPr>
            </a:br>
            <a:r>
              <a:rPr lang="en" sz="1600">
                <a:latin typeface="Roboto"/>
                <a:ea typeface="Roboto"/>
                <a:cs typeface="Roboto"/>
                <a:sym typeface="Roboto"/>
              </a:rPr>
              <a:t> </a:t>
            </a:r>
            <a:r>
              <a:rPr lang="en" sz="1600">
                <a:solidFill>
                  <a:srgbClr val="FFFFFF"/>
                </a:solidFill>
                <a:highlight>
                  <a:srgbClr val="212940"/>
                </a:highlight>
                <a:latin typeface="Inconsolata"/>
                <a:ea typeface="Inconsolata"/>
                <a:cs typeface="Inconsolata"/>
                <a:sym typeface="Inconsolata"/>
              </a:rPr>
              <a:t>if</a:t>
            </a:r>
            <a:r>
              <a:rPr lang="en" sz="1600">
                <a:latin typeface="Roboto"/>
                <a:ea typeface="Roboto"/>
                <a:cs typeface="Roboto"/>
                <a:sym typeface="Roboto"/>
              </a:rPr>
              <a:t> statement, then this branch runs (print).</a:t>
            </a:r>
            <a:endParaRPr sz="1600">
              <a:latin typeface="Roboto"/>
              <a:ea typeface="Roboto"/>
              <a:cs typeface="Roboto"/>
              <a:sym typeface="Roboto"/>
            </a:endParaRPr>
          </a:p>
        </p:txBody>
      </p:sp>
      <p:sp>
        <p:nvSpPr>
          <p:cNvPr id="1135" name="Google Shape;1135;p63"/>
          <p:cNvSpPr/>
          <p:nvPr/>
        </p:nvSpPr>
        <p:spPr>
          <a:xfrm rot="-5400000">
            <a:off x="2327500" y="3834700"/>
            <a:ext cx="261900" cy="818700"/>
          </a:xfrm>
          <a:prstGeom prst="upArrow">
            <a:avLst>
              <a:gd name="adj1" fmla="val 50000"/>
              <a:gd name="adj2" fmla="val 50000"/>
            </a:avLst>
          </a:prstGeom>
          <a:solidFill>
            <a:srgbClr val="FFFF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63"/>
          <p:cNvSpPr/>
          <p:nvPr/>
        </p:nvSpPr>
        <p:spPr>
          <a:xfrm rot="10800000">
            <a:off x="4275275" y="3025451"/>
            <a:ext cx="261900" cy="360300"/>
          </a:xfrm>
          <a:prstGeom prst="upArrow">
            <a:avLst>
              <a:gd name="adj1" fmla="val 50000"/>
              <a:gd name="adj2" fmla="val 50000"/>
            </a:avLst>
          </a:prstGeom>
          <a:solidFill>
            <a:srgbClr val="FFFF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63"/>
          <p:cNvSpPr txBox="1"/>
          <p:nvPr/>
        </p:nvSpPr>
        <p:spPr>
          <a:xfrm>
            <a:off x="2847150" y="3830350"/>
            <a:ext cx="4368600" cy="641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latin typeface="Roboto"/>
                <a:ea typeface="Roboto"/>
                <a:cs typeface="Roboto"/>
                <a:sym typeface="Roboto"/>
              </a:rPr>
              <a:t>When </a:t>
            </a:r>
            <a:r>
              <a:rPr lang="en" sz="1600">
                <a:solidFill>
                  <a:srgbClr val="FFFFFF"/>
                </a:solidFill>
                <a:highlight>
                  <a:srgbClr val="212940"/>
                </a:highlight>
                <a:latin typeface="Inconsolata"/>
                <a:ea typeface="Inconsolata"/>
                <a:cs typeface="Inconsolata"/>
                <a:sym typeface="Inconsolata"/>
              </a:rPr>
              <a:t>name == "Julia"</a:t>
            </a:r>
            <a:r>
              <a:rPr lang="en" sz="1600">
                <a:latin typeface="Roboto"/>
                <a:ea typeface="Roboto"/>
                <a:cs typeface="Roboto"/>
                <a:sym typeface="Roboto"/>
              </a:rPr>
              <a:t> is assigned before the </a:t>
            </a:r>
            <a:r>
              <a:rPr lang="en" sz="1600">
                <a:solidFill>
                  <a:srgbClr val="FFFFFF"/>
                </a:solidFill>
                <a:highlight>
                  <a:srgbClr val="212940"/>
                </a:highlight>
                <a:latin typeface="Inconsolata"/>
                <a:ea typeface="Inconsolata"/>
                <a:cs typeface="Inconsolata"/>
                <a:sym typeface="Inconsolata"/>
              </a:rPr>
              <a:t>if</a:t>
            </a:r>
            <a:r>
              <a:rPr lang="en" sz="1600">
                <a:latin typeface="Roboto"/>
                <a:ea typeface="Roboto"/>
                <a:cs typeface="Roboto"/>
                <a:sym typeface="Roboto"/>
              </a:rPr>
              <a:t> statement, this branch runs (no print).</a:t>
            </a:r>
            <a:endParaRPr sz="1600">
              <a:latin typeface="Roboto"/>
              <a:ea typeface="Roboto"/>
              <a:cs typeface="Roboto"/>
              <a:sym typeface="Roboto"/>
            </a:endParaRPr>
          </a:p>
        </p:txBody>
      </p:sp>
      <p:sp>
        <p:nvSpPr>
          <p:cNvPr id="1138" name="Google Shape;1138;p63"/>
          <p:cNvSpPr/>
          <p:nvPr/>
        </p:nvSpPr>
        <p:spPr>
          <a:xfrm>
            <a:off x="4255425" y="2395975"/>
            <a:ext cx="4283100" cy="582900"/>
          </a:xfrm>
          <a:prstGeom prst="rect">
            <a:avLst/>
          </a:prstGeom>
          <a:noFill/>
          <a:ln w="28575" cap="flat" cmpd="sng">
            <a:solidFill>
              <a:srgbClr val="F1C23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63"/>
          <p:cNvSpPr/>
          <p:nvPr/>
        </p:nvSpPr>
        <p:spPr>
          <a:xfrm>
            <a:off x="2889900" y="3881675"/>
            <a:ext cx="4183800" cy="641700"/>
          </a:xfrm>
          <a:prstGeom prst="rect">
            <a:avLst/>
          </a:prstGeom>
          <a:noFill/>
          <a:ln w="28575" cap="flat" cmpd="sng">
            <a:solidFill>
              <a:srgbClr val="F1C23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43"/>
        <p:cNvGrpSpPr/>
        <p:nvPr/>
      </p:nvGrpSpPr>
      <p:grpSpPr>
        <a:xfrm>
          <a:off x="0" y="0"/>
          <a:ext cx="0" cy="0"/>
          <a:chOff x="0" y="0"/>
          <a:chExt cx="0" cy="0"/>
        </a:xfrm>
      </p:grpSpPr>
      <p:sp>
        <p:nvSpPr>
          <p:cNvPr id="1144" name="Google Shape;1144;p64"/>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Conditionals Format </a:t>
            </a:r>
            <a:endParaRPr/>
          </a:p>
        </p:txBody>
      </p:sp>
      <p:sp>
        <p:nvSpPr>
          <p:cNvPr id="1145" name="Google Shape;1145;p64"/>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endParaRPr/>
          </a:p>
        </p:txBody>
      </p:sp>
      <p:sp>
        <p:nvSpPr>
          <p:cNvPr id="1146" name="Google Shape;1146;p6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13</a:t>
            </a:fld>
            <a:endParaRPr/>
          </a:p>
        </p:txBody>
      </p:sp>
      <p:sp>
        <p:nvSpPr>
          <p:cNvPr id="1147" name="Google Shape;1147;p64"/>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graphicFrame>
        <p:nvGraphicFramePr>
          <p:cNvPr id="1148" name="Google Shape;1148;p64"/>
          <p:cNvGraphicFramePr/>
          <p:nvPr/>
        </p:nvGraphicFramePr>
        <p:xfrm>
          <a:off x="1398988" y="2926238"/>
          <a:ext cx="7689275" cy="641725"/>
        </p:xfrm>
        <a:graphic>
          <a:graphicData uri="http://schemas.openxmlformats.org/drawingml/2006/table">
            <a:tbl>
              <a:tblPr>
                <a:noFill/>
                <a:tableStyleId>{9675CA7D-D893-4B12-878C-924B40C036C8}</a:tableStyleId>
              </a:tblPr>
              <a:tblGrid>
                <a:gridCol w="1205900">
                  <a:extLst>
                    <a:ext uri="{9D8B030D-6E8A-4147-A177-3AD203B41FA5}">
                      <a16:colId xmlns:a16="http://schemas.microsoft.com/office/drawing/2014/main" val="20000"/>
                    </a:ext>
                  </a:extLst>
                </a:gridCol>
                <a:gridCol w="2103850">
                  <a:extLst>
                    <a:ext uri="{9D8B030D-6E8A-4147-A177-3AD203B41FA5}">
                      <a16:colId xmlns:a16="http://schemas.microsoft.com/office/drawing/2014/main" val="20001"/>
                    </a:ext>
                  </a:extLst>
                </a:gridCol>
                <a:gridCol w="4379525">
                  <a:extLst>
                    <a:ext uri="{9D8B030D-6E8A-4147-A177-3AD203B41FA5}">
                      <a16:colId xmlns:a16="http://schemas.microsoft.com/office/drawing/2014/main" val="20002"/>
                    </a:ext>
                  </a:extLst>
                </a:gridCol>
              </a:tblGrid>
              <a:tr h="641725">
                <a:tc>
                  <a:txBody>
                    <a:bodyPr/>
                    <a:lstStyle/>
                    <a:p>
                      <a:pPr marL="0" lvl="0" indent="0" algn="ctr" rtl="0">
                        <a:spcBef>
                          <a:spcPts val="0"/>
                        </a:spcBef>
                        <a:spcAft>
                          <a:spcPts val="0"/>
                        </a:spcAft>
                        <a:buNone/>
                      </a:pPr>
                      <a:r>
                        <a:rPr lang="en" sz="2400">
                          <a:solidFill>
                            <a:srgbClr val="FFFFFF"/>
                          </a:solidFill>
                          <a:latin typeface="Inconsolata"/>
                          <a:ea typeface="Inconsolata"/>
                          <a:cs typeface="Inconsolata"/>
                          <a:sym typeface="Inconsolata"/>
                        </a:rPr>
                        <a:t>if</a:t>
                      </a:r>
                      <a:endParaRPr sz="2400">
                        <a:solidFill>
                          <a:srgbClr val="FFFFFF"/>
                        </a:solidFill>
                        <a:latin typeface="Inconsolata"/>
                        <a:ea typeface="Inconsolata"/>
                        <a:cs typeface="Inconsolata"/>
                        <a:sym typeface="Inconsolata"/>
                      </a:endParaRPr>
                    </a:p>
                  </a:txBody>
                  <a:tcPr marL="91425" marR="91425" marT="0" marB="0" anchor="ctr">
                    <a:lnL w="9525" cap="flat" cmpd="sng">
                      <a:solidFill>
                        <a:srgbClr val="FFFFFF"/>
                      </a:solidFill>
                      <a:prstDash val="solid"/>
                      <a:round/>
                      <a:headEnd type="none" w="sm" len="sm"/>
                      <a:tailEnd type="none" w="sm" len="sm"/>
                    </a:lnL>
                    <a:lnR w="76200"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212940"/>
                    </a:solidFill>
                  </a:tcPr>
                </a:tc>
                <a:tc>
                  <a:txBody>
                    <a:bodyPr/>
                    <a:lstStyle/>
                    <a:p>
                      <a:pPr marL="0" lvl="0" indent="0" algn="ctr" rtl="0">
                        <a:spcBef>
                          <a:spcPts val="0"/>
                        </a:spcBef>
                        <a:spcAft>
                          <a:spcPts val="0"/>
                        </a:spcAft>
                        <a:buNone/>
                      </a:pPr>
                      <a:r>
                        <a:rPr lang="en" sz="2400">
                          <a:solidFill>
                            <a:srgbClr val="FFFFFF"/>
                          </a:solidFill>
                          <a:latin typeface="Inconsolata"/>
                          <a:ea typeface="Inconsolata"/>
                          <a:cs typeface="Inconsolata"/>
                          <a:sym typeface="Inconsolata"/>
                        </a:rPr>
                        <a:t>(x == 1):</a:t>
                      </a:r>
                      <a:endParaRPr sz="2400">
                        <a:solidFill>
                          <a:srgbClr val="FFFFFF"/>
                        </a:solidFill>
                        <a:latin typeface="Inconsolata"/>
                        <a:ea typeface="Inconsolata"/>
                        <a:cs typeface="Inconsolata"/>
                        <a:sym typeface="Inconsolata"/>
                      </a:endParaRPr>
                    </a:p>
                  </a:txBody>
                  <a:tcPr marL="91425" marR="91425" marT="0" marB="0" anchor="ctr">
                    <a:lnL w="76200" cap="flat" cmpd="sng">
                      <a:solidFill>
                        <a:srgbClr val="FFFFFF"/>
                      </a:solidFill>
                      <a:prstDash val="solid"/>
                      <a:round/>
                      <a:headEnd type="none" w="sm" len="sm"/>
                      <a:tailEnd type="none" w="sm" len="sm"/>
                    </a:lnL>
                    <a:lnR w="76200"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212940"/>
                    </a:solidFill>
                  </a:tcPr>
                </a:tc>
                <a:tc>
                  <a:txBody>
                    <a:bodyPr/>
                    <a:lstStyle/>
                    <a:p>
                      <a:pPr marL="0" lvl="0" indent="0" algn="l" rtl="0">
                        <a:spcBef>
                          <a:spcPts val="0"/>
                        </a:spcBef>
                        <a:spcAft>
                          <a:spcPts val="0"/>
                        </a:spcAft>
                        <a:buNone/>
                      </a:pPr>
                      <a:endParaRPr>
                        <a:solidFill>
                          <a:schemeClr val="dk1"/>
                        </a:solidFill>
                      </a:endParaRPr>
                    </a:p>
                  </a:txBody>
                  <a:tcPr marL="91425" marR="91425" marT="91425" marB="91425" anchor="b">
                    <a:lnL w="76200" cap="flat" cmpd="sng">
                      <a:solidFill>
                        <a:srgbClr val="FFFFFF"/>
                      </a:solidFill>
                      <a:prstDash val="solid"/>
                      <a:round/>
                      <a:headEnd type="none" w="sm" len="sm"/>
                      <a:tailEnd type="none" w="sm" len="sm"/>
                    </a:lnL>
                    <a:lnR w="76200" cap="flat" cmpd="sng">
                      <a:solidFill>
                        <a:srgbClr val="FFFFFF"/>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FFFFFF"/>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1149" name="Google Shape;1149;p64"/>
          <p:cNvGraphicFramePr/>
          <p:nvPr/>
        </p:nvGraphicFramePr>
        <p:xfrm>
          <a:off x="1352550" y="3653100"/>
          <a:ext cx="6450225" cy="607675"/>
        </p:xfrm>
        <a:graphic>
          <a:graphicData uri="http://schemas.openxmlformats.org/drawingml/2006/table">
            <a:tbl>
              <a:tblPr>
                <a:noFill/>
                <a:tableStyleId>{9675CA7D-D893-4B12-878C-924B40C036C8}</a:tableStyleId>
              </a:tblPr>
              <a:tblGrid>
                <a:gridCol w="6450225">
                  <a:extLst>
                    <a:ext uri="{9D8B030D-6E8A-4147-A177-3AD203B41FA5}">
                      <a16:colId xmlns:a16="http://schemas.microsoft.com/office/drawing/2014/main" val="20000"/>
                    </a:ext>
                  </a:extLst>
                </a:gridCol>
              </a:tblGrid>
              <a:tr h="607675">
                <a:tc>
                  <a:txBody>
                    <a:bodyPr/>
                    <a:lstStyle/>
                    <a:p>
                      <a:pPr marL="0" lvl="0" indent="0" algn="ctr" rtl="0">
                        <a:spcBef>
                          <a:spcPts val="0"/>
                        </a:spcBef>
                        <a:spcAft>
                          <a:spcPts val="0"/>
                        </a:spcAft>
                        <a:buNone/>
                      </a:pPr>
                      <a:r>
                        <a:rPr lang="en" sz="2400">
                          <a:solidFill>
                            <a:srgbClr val="FFFFFF"/>
                          </a:solidFill>
                          <a:latin typeface="Inconsolata"/>
                          <a:ea typeface="Inconsolata"/>
                          <a:cs typeface="Inconsolata"/>
                          <a:sym typeface="Inconsolata"/>
                        </a:rPr>
                        <a:t># code to run if condition is true</a:t>
                      </a:r>
                      <a:endParaRPr sz="2400">
                        <a:solidFill>
                          <a:srgbClr val="FFFFFF"/>
                        </a:solidFill>
                        <a:latin typeface="Inconsolata"/>
                        <a:ea typeface="Inconsolata"/>
                        <a:cs typeface="Inconsolata"/>
                        <a:sym typeface="Inconsolata"/>
                      </a:endParaRPr>
                    </a:p>
                  </a:txBody>
                  <a:tcPr marL="91425" marR="91425" marT="0" marB="0" anchor="ctr">
                    <a:lnL w="76200" cap="flat" cmpd="sng">
                      <a:solidFill>
                        <a:srgbClr val="FFFFFF"/>
                      </a:solidFill>
                      <a:prstDash val="solid"/>
                      <a:round/>
                      <a:headEnd type="none" w="sm" len="sm"/>
                      <a:tailEnd type="none" w="sm" len="sm"/>
                    </a:lnL>
                    <a:lnR w="76200"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212940"/>
                    </a:solidFill>
                  </a:tcPr>
                </a:tc>
                <a:extLst>
                  <a:ext uri="{0D108BD9-81ED-4DB2-BD59-A6C34878D82A}">
                    <a16:rowId xmlns:a16="http://schemas.microsoft.com/office/drawing/2014/main" val="10000"/>
                  </a:ext>
                </a:extLst>
              </a:tr>
            </a:tbl>
          </a:graphicData>
        </a:graphic>
      </p:graphicFrame>
      <p:sp>
        <p:nvSpPr>
          <p:cNvPr id="1150" name="Google Shape;1150;p64"/>
          <p:cNvSpPr/>
          <p:nvPr/>
        </p:nvSpPr>
        <p:spPr>
          <a:xfrm>
            <a:off x="1352550" y="12264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64"/>
          <p:cNvSpPr txBox="1">
            <a:spLocks noGrp="1"/>
          </p:cNvSpPr>
          <p:nvPr>
            <p:ph type="subTitle" idx="1"/>
          </p:nvPr>
        </p:nvSpPr>
        <p:spPr>
          <a:xfrm>
            <a:off x="12225" y="1245600"/>
            <a:ext cx="8595600" cy="606900"/>
          </a:xfrm>
          <a:prstGeom prst="rect">
            <a:avLst/>
          </a:prstGeom>
          <a:noFill/>
          <a:ln>
            <a:noFill/>
          </a:ln>
        </p:spPr>
        <p:txBody>
          <a:bodyPr spcFirstLastPara="1" wrap="square" lIns="1554475" tIns="0" rIns="457200" bIns="0" anchor="ctr" anchorCtr="0">
            <a:noAutofit/>
          </a:bodyPr>
          <a:lstStyle/>
          <a:p>
            <a:pPr marL="0" lvl="0" indent="0" algn="l" rtl="0">
              <a:lnSpc>
                <a:spcPct val="115000"/>
              </a:lnSpc>
              <a:spcBef>
                <a:spcPts val="1500"/>
              </a:spcBef>
              <a:spcAft>
                <a:spcPts val="1200"/>
              </a:spcAft>
              <a:buNone/>
            </a:pPr>
            <a:r>
              <a:rPr lang="en" sz="1600" dirty="0">
                <a:solidFill>
                  <a:srgbClr val="24292E"/>
                </a:solidFill>
                <a:latin typeface="Roboto"/>
                <a:ea typeface="Roboto"/>
                <a:cs typeface="Roboto"/>
                <a:sym typeface="Roboto"/>
              </a:rPr>
              <a:t>The </a:t>
            </a:r>
            <a:r>
              <a:rPr lang="en" sz="1600" b="1" dirty="0">
                <a:solidFill>
                  <a:srgbClr val="24292E"/>
                </a:solidFill>
                <a:latin typeface="Roboto"/>
                <a:ea typeface="Roboto"/>
                <a:cs typeface="Roboto"/>
                <a:sym typeface="Roboto"/>
              </a:rPr>
              <a:t>colon</a:t>
            </a:r>
            <a:r>
              <a:rPr lang="en" sz="1600" dirty="0">
                <a:solidFill>
                  <a:srgbClr val="24292E"/>
                </a:solidFill>
                <a:latin typeface="Roboto"/>
                <a:ea typeface="Roboto"/>
                <a:cs typeface="Roboto"/>
                <a:sym typeface="Roboto"/>
              </a:rPr>
              <a:t> after the condition is required in Python. It separates the condition from the body of code that follows.</a:t>
            </a:r>
            <a:endParaRPr sz="1600" dirty="0">
              <a:latin typeface="Roboto"/>
              <a:ea typeface="Roboto"/>
              <a:cs typeface="Roboto"/>
              <a:sym typeface="Roboto"/>
            </a:endParaRPr>
          </a:p>
        </p:txBody>
      </p:sp>
      <p:sp>
        <p:nvSpPr>
          <p:cNvPr id="1152" name="Google Shape;1152;p64"/>
          <p:cNvSpPr/>
          <p:nvPr/>
        </p:nvSpPr>
        <p:spPr>
          <a:xfrm>
            <a:off x="1352550" y="20787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64"/>
          <p:cNvSpPr txBox="1">
            <a:spLocks noGrp="1"/>
          </p:cNvSpPr>
          <p:nvPr>
            <p:ph type="subTitle" idx="2"/>
          </p:nvPr>
        </p:nvSpPr>
        <p:spPr>
          <a:xfrm>
            <a:off x="-12300" y="2176375"/>
            <a:ext cx="9168600" cy="606900"/>
          </a:xfrm>
          <a:prstGeom prst="rect">
            <a:avLst/>
          </a:prstGeom>
          <a:noFill/>
          <a:ln>
            <a:noFill/>
          </a:ln>
        </p:spPr>
        <p:txBody>
          <a:bodyPr spcFirstLastPara="1" wrap="square" lIns="1554475" tIns="0" rIns="457200" bIns="0" anchor="ctr" anchorCtr="0">
            <a:noAutofit/>
          </a:bodyPr>
          <a:lstStyle/>
          <a:p>
            <a:pPr marL="0" lvl="0" indent="0" algn="l" rtl="0">
              <a:lnSpc>
                <a:spcPct val="115000"/>
              </a:lnSpc>
              <a:spcBef>
                <a:spcPts val="1500"/>
              </a:spcBef>
              <a:spcAft>
                <a:spcPts val="0"/>
              </a:spcAft>
              <a:buNone/>
            </a:pPr>
            <a:r>
              <a:rPr lang="en" sz="1400" dirty="0">
                <a:solidFill>
                  <a:srgbClr val="24292E"/>
                </a:solidFill>
                <a:latin typeface="Roboto"/>
                <a:ea typeface="Roboto"/>
                <a:cs typeface="Roboto"/>
                <a:sym typeface="Roboto"/>
              </a:rPr>
              <a:t>The lines of code after the colon must be </a:t>
            </a:r>
            <a:r>
              <a:rPr lang="en" sz="1400" b="1" dirty="0">
                <a:solidFill>
                  <a:srgbClr val="24292E"/>
                </a:solidFill>
                <a:latin typeface="Roboto"/>
                <a:ea typeface="Roboto"/>
                <a:cs typeface="Roboto"/>
                <a:sym typeface="Roboto"/>
              </a:rPr>
              <a:t>indented</a:t>
            </a:r>
            <a:r>
              <a:rPr lang="en" sz="1400" dirty="0">
                <a:solidFill>
                  <a:srgbClr val="24292E"/>
                </a:solidFill>
                <a:latin typeface="Roboto"/>
                <a:ea typeface="Roboto"/>
                <a:cs typeface="Roboto"/>
                <a:sym typeface="Roboto"/>
              </a:rPr>
              <a:t>. It is standard in Python to use four spaces for indenting, but any kind of indentation will work so long as it is consistent.</a:t>
            </a:r>
            <a:endParaRPr sz="1400" dirty="0">
              <a:solidFill>
                <a:srgbClr val="24292E"/>
              </a:solidFill>
              <a:latin typeface="Roboto"/>
              <a:ea typeface="Roboto"/>
              <a:cs typeface="Roboto"/>
              <a:sym typeface="Roboto"/>
            </a:endParaRPr>
          </a:p>
          <a:p>
            <a:pPr marL="0" lvl="0" indent="0" algn="l" rtl="0">
              <a:spcBef>
                <a:spcPts val="1200"/>
              </a:spcBef>
              <a:spcAft>
                <a:spcPts val="0"/>
              </a:spcAft>
              <a:buNone/>
            </a:pPr>
            <a:endParaRPr dirty="0">
              <a:latin typeface="Roboto"/>
              <a:ea typeface="Roboto"/>
              <a:cs typeface="Roboto"/>
              <a:sym typeface="Roboto"/>
            </a:endParaRPr>
          </a:p>
        </p:txBody>
      </p:sp>
      <p:pic>
        <p:nvPicPr>
          <p:cNvPr id="1154" name="Google Shape;1154;p64"/>
          <p:cNvPicPr preferRelativeResize="0"/>
          <p:nvPr/>
        </p:nvPicPr>
        <p:blipFill rotWithShape="1">
          <a:blip r:embed="rId3">
            <a:alphaModFix/>
          </a:blip>
          <a:srcRect t="1774" b="1765"/>
          <a:stretch/>
        </p:blipFill>
        <p:spPr>
          <a:xfrm>
            <a:off x="429768" y="1250411"/>
            <a:ext cx="785567" cy="606900"/>
          </a:xfrm>
          <a:prstGeom prst="rect">
            <a:avLst/>
          </a:prstGeom>
          <a:noFill/>
          <a:ln>
            <a:noFill/>
          </a:ln>
        </p:spPr>
      </p:pic>
      <p:pic>
        <p:nvPicPr>
          <p:cNvPr id="1155" name="Google Shape;1155;p64"/>
          <p:cNvPicPr preferRelativeResize="0"/>
          <p:nvPr/>
        </p:nvPicPr>
        <p:blipFill rotWithShape="1">
          <a:blip r:embed="rId3">
            <a:alphaModFix/>
          </a:blip>
          <a:srcRect t="1774" b="1765"/>
          <a:stretch/>
        </p:blipFill>
        <p:spPr>
          <a:xfrm>
            <a:off x="429768" y="2066923"/>
            <a:ext cx="785566" cy="6069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59"/>
        <p:cNvGrpSpPr/>
        <p:nvPr/>
      </p:nvGrpSpPr>
      <p:grpSpPr>
        <a:xfrm>
          <a:off x="0" y="0"/>
          <a:ext cx="0" cy="0"/>
          <a:chOff x="0" y="0"/>
          <a:chExt cx="0" cy="0"/>
        </a:xfrm>
      </p:grpSpPr>
      <p:sp>
        <p:nvSpPr>
          <p:cNvPr id="1160" name="Google Shape;1160;p65"/>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Conditional Syntax</a:t>
            </a:r>
            <a:endParaRPr/>
          </a:p>
        </p:txBody>
      </p:sp>
      <p:sp>
        <p:nvSpPr>
          <p:cNvPr id="1161" name="Google Shape;1161;p65"/>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Operators</a:t>
            </a:r>
            <a:endParaRPr/>
          </a:p>
        </p:txBody>
      </p:sp>
      <p:sp>
        <p:nvSpPr>
          <p:cNvPr id="1162" name="Google Shape;1162;p6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14</a:t>
            </a:fld>
            <a:endParaRPr/>
          </a:p>
        </p:txBody>
      </p:sp>
      <p:sp>
        <p:nvSpPr>
          <p:cNvPr id="1163" name="Google Shape;1163;p65"/>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164" name="Google Shape;1164;p65"/>
          <p:cNvSpPr txBox="1">
            <a:spLocks noGrp="1"/>
          </p:cNvSpPr>
          <p:nvPr>
            <p:ph type="body" idx="3"/>
          </p:nvPr>
        </p:nvSpPr>
        <p:spPr>
          <a:xfrm>
            <a:off x="0" y="1104638"/>
            <a:ext cx="9144000" cy="3622200"/>
          </a:xfrm>
          <a:prstGeom prst="rect">
            <a:avLst/>
          </a:prstGeom>
        </p:spPr>
        <p:txBody>
          <a:bodyPr spcFirstLastPara="1" wrap="square" lIns="457200" tIns="0" rIns="457200" bIns="914400" anchor="t" anchorCtr="0">
            <a:noAutofit/>
          </a:bodyPr>
          <a:lstStyle/>
          <a:p>
            <a:pPr marL="0" lvl="0" indent="0" algn="l" rtl="0">
              <a:lnSpc>
                <a:spcPct val="100000"/>
              </a:lnSpc>
              <a:spcBef>
                <a:spcPts val="100"/>
              </a:spcBef>
              <a:spcAft>
                <a:spcPts val="0"/>
              </a:spcAft>
              <a:buNone/>
            </a:pPr>
            <a:r>
              <a:rPr lang="en">
                <a:solidFill>
                  <a:srgbClr val="24292E"/>
                </a:solidFill>
              </a:rPr>
              <a:t>The </a:t>
            </a:r>
            <a:r>
              <a:rPr lang="en" sz="1800" b="1">
                <a:solidFill>
                  <a:srgbClr val="24292E"/>
                </a:solidFill>
              </a:rPr>
              <a:t>==</a:t>
            </a:r>
            <a:r>
              <a:rPr lang="en">
                <a:solidFill>
                  <a:srgbClr val="24292E"/>
                </a:solidFill>
              </a:rPr>
              <a:t> operator indicates that the value of one variable is equal to another. So if the values are equal then the conditional statement will evaluate as True.</a:t>
            </a:r>
            <a:endParaRPr>
              <a:solidFill>
                <a:srgbClr val="24292E"/>
              </a:solidFill>
            </a:endParaRPr>
          </a:p>
          <a:p>
            <a:pPr marL="0" lvl="0" indent="0" algn="l" rtl="0">
              <a:lnSpc>
                <a:spcPct val="100000"/>
              </a:lnSpc>
              <a:spcBef>
                <a:spcPts val="100"/>
              </a:spcBef>
              <a:spcAft>
                <a:spcPts val="0"/>
              </a:spcAft>
              <a:buNone/>
            </a:pPr>
            <a:endParaRPr>
              <a:solidFill>
                <a:srgbClr val="24292E"/>
              </a:solidFill>
            </a:endParaRPr>
          </a:p>
          <a:p>
            <a:pPr marL="0" lvl="0" indent="0" algn="l" rtl="0">
              <a:lnSpc>
                <a:spcPct val="100000"/>
              </a:lnSpc>
              <a:spcBef>
                <a:spcPts val="100"/>
              </a:spcBef>
              <a:spcAft>
                <a:spcPts val="0"/>
              </a:spcAft>
              <a:buNone/>
            </a:pPr>
            <a:r>
              <a:rPr lang="en">
                <a:solidFill>
                  <a:srgbClr val="24292E"/>
                </a:solidFill>
              </a:rPr>
              <a:t>The </a:t>
            </a:r>
            <a:r>
              <a:rPr lang="en" sz="1800" b="1">
                <a:solidFill>
                  <a:srgbClr val="24292E"/>
                </a:solidFill>
              </a:rPr>
              <a:t>!=</a:t>
            </a:r>
            <a:r>
              <a:rPr lang="en">
                <a:solidFill>
                  <a:srgbClr val="24292E"/>
                </a:solidFill>
              </a:rPr>
              <a:t> operator indicates that the value of one variable is NOT equal to another. So if the values are NOT equal then the conditional statement will evaluate as True.</a:t>
            </a:r>
            <a:endParaRPr>
              <a:solidFill>
                <a:srgbClr val="24292E"/>
              </a:solidFill>
            </a:endParaRPr>
          </a:p>
          <a:p>
            <a:pPr marL="0" lvl="0" indent="0" algn="l" rtl="0">
              <a:lnSpc>
                <a:spcPct val="100000"/>
              </a:lnSpc>
              <a:spcBef>
                <a:spcPts val="100"/>
              </a:spcBef>
              <a:spcAft>
                <a:spcPts val="0"/>
              </a:spcAft>
              <a:buNone/>
            </a:pPr>
            <a:endParaRPr>
              <a:solidFill>
                <a:srgbClr val="24292E"/>
              </a:solidFill>
            </a:endParaRPr>
          </a:p>
          <a:p>
            <a:pPr marL="0" lvl="0" indent="0" algn="l" rtl="0">
              <a:lnSpc>
                <a:spcPct val="100000"/>
              </a:lnSpc>
              <a:spcBef>
                <a:spcPts val="100"/>
              </a:spcBef>
              <a:spcAft>
                <a:spcPts val="0"/>
              </a:spcAft>
              <a:buNone/>
            </a:pPr>
            <a:r>
              <a:rPr lang="en">
                <a:solidFill>
                  <a:srgbClr val="24292E"/>
                </a:solidFill>
              </a:rPr>
              <a:t>Other operators for conditional statements:</a:t>
            </a:r>
            <a:endParaRPr>
              <a:solidFill>
                <a:srgbClr val="24292E"/>
              </a:solidFill>
            </a:endParaRPr>
          </a:p>
          <a:p>
            <a:pPr marL="0" lvl="0" indent="457200" algn="l" rtl="0">
              <a:lnSpc>
                <a:spcPct val="100000"/>
              </a:lnSpc>
              <a:spcBef>
                <a:spcPts val="100"/>
              </a:spcBef>
              <a:spcAft>
                <a:spcPts val="0"/>
              </a:spcAft>
              <a:buNone/>
            </a:pPr>
            <a:endParaRPr>
              <a:solidFill>
                <a:srgbClr val="24292E"/>
              </a:solidFill>
            </a:endParaRPr>
          </a:p>
          <a:p>
            <a:pPr marL="0" lvl="0" indent="457200" algn="l" rtl="0">
              <a:lnSpc>
                <a:spcPct val="100000"/>
              </a:lnSpc>
              <a:spcBef>
                <a:spcPts val="100"/>
              </a:spcBef>
              <a:spcAft>
                <a:spcPts val="0"/>
              </a:spcAft>
              <a:buNone/>
            </a:pPr>
            <a:r>
              <a:rPr lang="en">
                <a:solidFill>
                  <a:srgbClr val="24292E"/>
                </a:solidFill>
              </a:rPr>
              <a:t>The </a:t>
            </a:r>
            <a:r>
              <a:rPr lang="en" sz="1800" b="1">
                <a:solidFill>
                  <a:srgbClr val="24292E"/>
                </a:solidFill>
              </a:rPr>
              <a:t>&lt;</a:t>
            </a:r>
            <a:r>
              <a:rPr lang="en">
                <a:solidFill>
                  <a:srgbClr val="24292E"/>
                </a:solidFill>
              </a:rPr>
              <a:t> operator indicates that the value of one variable is less than another.</a:t>
            </a:r>
            <a:endParaRPr>
              <a:solidFill>
                <a:srgbClr val="24292E"/>
              </a:solidFill>
            </a:endParaRPr>
          </a:p>
          <a:p>
            <a:pPr marL="0" lvl="0" indent="457200" algn="l" rtl="0">
              <a:lnSpc>
                <a:spcPct val="100000"/>
              </a:lnSpc>
              <a:spcBef>
                <a:spcPts val="100"/>
              </a:spcBef>
              <a:spcAft>
                <a:spcPts val="0"/>
              </a:spcAft>
              <a:buNone/>
            </a:pPr>
            <a:endParaRPr>
              <a:solidFill>
                <a:srgbClr val="24292E"/>
              </a:solidFill>
            </a:endParaRPr>
          </a:p>
          <a:p>
            <a:pPr marL="0" lvl="0" indent="457200" algn="l" rtl="0">
              <a:lnSpc>
                <a:spcPct val="100000"/>
              </a:lnSpc>
              <a:spcBef>
                <a:spcPts val="100"/>
              </a:spcBef>
              <a:spcAft>
                <a:spcPts val="0"/>
              </a:spcAft>
              <a:buNone/>
            </a:pPr>
            <a:r>
              <a:rPr lang="en">
                <a:solidFill>
                  <a:srgbClr val="24292E"/>
                </a:solidFill>
              </a:rPr>
              <a:t>The </a:t>
            </a:r>
            <a:r>
              <a:rPr lang="en" sz="1800" b="1">
                <a:solidFill>
                  <a:srgbClr val="24292E"/>
                </a:solidFill>
              </a:rPr>
              <a:t>&gt;</a:t>
            </a:r>
            <a:r>
              <a:rPr lang="en">
                <a:solidFill>
                  <a:srgbClr val="24292E"/>
                </a:solidFill>
              </a:rPr>
              <a:t> operator indicates that the value of one variable is greater than another.</a:t>
            </a:r>
            <a:endParaRPr>
              <a:solidFill>
                <a:srgbClr val="24292E"/>
              </a:solidFill>
            </a:endParaRPr>
          </a:p>
          <a:p>
            <a:pPr marL="0" lvl="0" indent="457200" algn="l" rtl="0">
              <a:lnSpc>
                <a:spcPct val="100000"/>
              </a:lnSpc>
              <a:spcBef>
                <a:spcPts val="100"/>
              </a:spcBef>
              <a:spcAft>
                <a:spcPts val="0"/>
              </a:spcAft>
              <a:buNone/>
            </a:pPr>
            <a:endParaRPr>
              <a:solidFill>
                <a:srgbClr val="24292E"/>
              </a:solidFill>
            </a:endParaRPr>
          </a:p>
          <a:p>
            <a:pPr marL="0" lvl="0" indent="457200" algn="l" rtl="0">
              <a:lnSpc>
                <a:spcPct val="100000"/>
              </a:lnSpc>
              <a:spcBef>
                <a:spcPts val="100"/>
              </a:spcBef>
              <a:spcAft>
                <a:spcPts val="0"/>
              </a:spcAft>
              <a:buNone/>
            </a:pPr>
            <a:r>
              <a:rPr lang="en">
                <a:solidFill>
                  <a:srgbClr val="24292E"/>
                </a:solidFill>
              </a:rPr>
              <a:t>The </a:t>
            </a:r>
            <a:r>
              <a:rPr lang="en" sz="1800" b="1">
                <a:solidFill>
                  <a:srgbClr val="24292E"/>
                </a:solidFill>
              </a:rPr>
              <a:t>&lt;=</a:t>
            </a:r>
            <a:r>
              <a:rPr lang="en">
                <a:solidFill>
                  <a:srgbClr val="24292E"/>
                </a:solidFill>
              </a:rPr>
              <a:t> operator indicates that the value of one variable is less than or equal to another.</a:t>
            </a:r>
            <a:endParaRPr>
              <a:solidFill>
                <a:srgbClr val="24292E"/>
              </a:solidFill>
            </a:endParaRPr>
          </a:p>
          <a:p>
            <a:pPr marL="0" lvl="0" indent="457200" algn="l" rtl="0">
              <a:lnSpc>
                <a:spcPct val="100000"/>
              </a:lnSpc>
              <a:spcBef>
                <a:spcPts val="100"/>
              </a:spcBef>
              <a:spcAft>
                <a:spcPts val="0"/>
              </a:spcAft>
              <a:buNone/>
            </a:pPr>
            <a:endParaRPr>
              <a:solidFill>
                <a:srgbClr val="24292E"/>
              </a:solidFill>
            </a:endParaRPr>
          </a:p>
          <a:p>
            <a:pPr marL="0" lvl="0" indent="457200" algn="l" rtl="0">
              <a:lnSpc>
                <a:spcPct val="100000"/>
              </a:lnSpc>
              <a:spcBef>
                <a:spcPts val="100"/>
              </a:spcBef>
              <a:spcAft>
                <a:spcPts val="0"/>
              </a:spcAft>
              <a:buNone/>
            </a:pPr>
            <a:r>
              <a:rPr lang="en">
                <a:solidFill>
                  <a:srgbClr val="24292E"/>
                </a:solidFill>
              </a:rPr>
              <a:t>The </a:t>
            </a:r>
            <a:r>
              <a:rPr lang="en" sz="1800" b="1">
                <a:solidFill>
                  <a:srgbClr val="24292E"/>
                </a:solidFill>
              </a:rPr>
              <a:t>&gt;=</a:t>
            </a:r>
            <a:r>
              <a:rPr lang="en">
                <a:solidFill>
                  <a:srgbClr val="24292E"/>
                </a:solidFill>
              </a:rPr>
              <a:t> operator indicates that the value one variable is greater than or equal to another.</a:t>
            </a:r>
            <a:endParaRPr>
              <a:solidFill>
                <a:srgbClr val="24292E"/>
              </a:solidFill>
            </a:endParaRPr>
          </a:p>
          <a:p>
            <a:pPr marL="0" lvl="0" indent="0" algn="l" rtl="0">
              <a:spcBef>
                <a:spcPts val="100"/>
              </a:spcBef>
              <a:spcAft>
                <a:spcPts val="100"/>
              </a:spcAft>
              <a:buNone/>
            </a:pP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168"/>
        <p:cNvGrpSpPr/>
        <p:nvPr/>
      </p:nvGrpSpPr>
      <p:grpSpPr>
        <a:xfrm>
          <a:off x="0" y="0"/>
          <a:ext cx="0" cy="0"/>
          <a:chOff x="0" y="0"/>
          <a:chExt cx="0" cy="0"/>
        </a:xfrm>
      </p:grpSpPr>
      <p:sp>
        <p:nvSpPr>
          <p:cNvPr id="1169" name="Google Shape;1169;p66"/>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Conditionals</a:t>
            </a:r>
            <a:endParaRPr/>
          </a:p>
        </p:txBody>
      </p:sp>
      <p:sp>
        <p:nvSpPr>
          <p:cNvPr id="1170" name="Google Shape;1170;p6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15</a:t>
            </a:fld>
            <a:endParaRPr/>
          </a:p>
        </p:txBody>
      </p:sp>
      <p:sp>
        <p:nvSpPr>
          <p:cNvPr id="1171" name="Google Shape;1171;p66"/>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172" name="Google Shape;1172;p66"/>
          <p:cNvSpPr/>
          <p:nvPr/>
        </p:nvSpPr>
        <p:spPr>
          <a:xfrm>
            <a:off x="1352550" y="8454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66"/>
          <p:cNvSpPr txBox="1">
            <a:spLocks noGrp="1"/>
          </p:cNvSpPr>
          <p:nvPr>
            <p:ph type="subTitle" idx="1"/>
          </p:nvPr>
        </p:nvSpPr>
        <p:spPr>
          <a:xfrm>
            <a:off x="12225" y="864600"/>
            <a:ext cx="85956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sz="1800">
                <a:solidFill>
                  <a:srgbClr val="FFFFFF"/>
                </a:solidFill>
                <a:highlight>
                  <a:srgbClr val="212940"/>
                </a:highlight>
                <a:latin typeface="Inconsolata"/>
                <a:ea typeface="Inconsolata"/>
                <a:cs typeface="Inconsolata"/>
                <a:sym typeface="Inconsolata"/>
              </a:rPr>
              <a:t>if</a:t>
            </a:r>
            <a:r>
              <a:rPr lang="en" sz="1800">
                <a:latin typeface="Roboto"/>
                <a:ea typeface="Roboto"/>
                <a:cs typeface="Roboto"/>
                <a:sym typeface="Roboto"/>
              </a:rPr>
              <a:t> statements get more complicated: </a:t>
            </a:r>
            <a:r>
              <a:rPr lang="en" sz="1800">
                <a:solidFill>
                  <a:srgbClr val="FFFFFF"/>
                </a:solidFill>
                <a:highlight>
                  <a:srgbClr val="212940"/>
                </a:highlight>
                <a:latin typeface="Inconsolata"/>
                <a:ea typeface="Inconsolata"/>
                <a:cs typeface="Inconsolata"/>
                <a:sym typeface="Inconsolata"/>
              </a:rPr>
              <a:t>if…else</a:t>
            </a:r>
            <a:endParaRPr sz="1800">
              <a:solidFill>
                <a:srgbClr val="FFFFFF"/>
              </a:solidFill>
              <a:highlight>
                <a:srgbClr val="212940"/>
              </a:highlight>
              <a:latin typeface="Inconsolata"/>
              <a:ea typeface="Inconsolata"/>
              <a:cs typeface="Inconsolata"/>
              <a:sym typeface="Inconsolata"/>
            </a:endParaRPr>
          </a:p>
        </p:txBody>
      </p:sp>
      <p:sp>
        <p:nvSpPr>
          <p:cNvPr id="1174" name="Google Shape;1174;p66"/>
          <p:cNvSpPr/>
          <p:nvPr/>
        </p:nvSpPr>
        <p:spPr>
          <a:xfrm>
            <a:off x="1352550" y="16977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66"/>
          <p:cNvSpPr txBox="1">
            <a:spLocks noGrp="1"/>
          </p:cNvSpPr>
          <p:nvPr>
            <p:ph type="subTitle" idx="2"/>
          </p:nvPr>
        </p:nvSpPr>
        <p:spPr>
          <a:xfrm>
            <a:off x="-12225" y="1700150"/>
            <a:ext cx="91686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sz="1800">
                <a:solidFill>
                  <a:srgbClr val="FFFFFF"/>
                </a:solidFill>
                <a:highlight>
                  <a:srgbClr val="212940"/>
                </a:highlight>
                <a:latin typeface="Inconsolata"/>
                <a:ea typeface="Inconsolata"/>
                <a:cs typeface="Inconsolata"/>
                <a:sym typeface="Inconsolata"/>
              </a:rPr>
              <a:t>else</a:t>
            </a:r>
            <a:r>
              <a:rPr lang="en" sz="1800">
                <a:latin typeface="Roboto"/>
                <a:ea typeface="Roboto"/>
                <a:cs typeface="Roboto"/>
                <a:sym typeface="Roboto"/>
              </a:rPr>
              <a:t>—if none of the above is true, run this block of code.</a:t>
            </a:r>
            <a:endParaRPr sz="1800">
              <a:latin typeface="Roboto"/>
              <a:ea typeface="Roboto"/>
              <a:cs typeface="Roboto"/>
              <a:sym typeface="Roboto"/>
            </a:endParaRPr>
          </a:p>
        </p:txBody>
      </p:sp>
      <p:pic>
        <p:nvPicPr>
          <p:cNvPr id="1176" name="Google Shape;1176;p66"/>
          <p:cNvPicPr preferRelativeResize="0"/>
          <p:nvPr/>
        </p:nvPicPr>
        <p:blipFill rotWithShape="1">
          <a:blip r:embed="rId3">
            <a:alphaModFix/>
          </a:blip>
          <a:srcRect t="1774" b="1765"/>
          <a:stretch/>
        </p:blipFill>
        <p:spPr>
          <a:xfrm>
            <a:off x="429768" y="869411"/>
            <a:ext cx="785567" cy="606900"/>
          </a:xfrm>
          <a:prstGeom prst="rect">
            <a:avLst/>
          </a:prstGeom>
          <a:noFill/>
          <a:ln>
            <a:noFill/>
          </a:ln>
        </p:spPr>
      </p:pic>
      <p:pic>
        <p:nvPicPr>
          <p:cNvPr id="1177" name="Google Shape;1177;p66"/>
          <p:cNvPicPr preferRelativeResize="0"/>
          <p:nvPr/>
        </p:nvPicPr>
        <p:blipFill rotWithShape="1">
          <a:blip r:embed="rId3">
            <a:alphaModFix/>
          </a:blip>
          <a:srcRect t="1774" b="1765"/>
          <a:stretch/>
        </p:blipFill>
        <p:spPr>
          <a:xfrm>
            <a:off x="429768" y="1693698"/>
            <a:ext cx="785566" cy="606900"/>
          </a:xfrm>
          <a:prstGeom prst="rect">
            <a:avLst/>
          </a:prstGeom>
          <a:noFill/>
          <a:ln>
            <a:noFill/>
          </a:ln>
        </p:spPr>
      </p:pic>
      <p:graphicFrame>
        <p:nvGraphicFramePr>
          <p:cNvPr id="1178" name="Google Shape;1178;p66"/>
          <p:cNvGraphicFramePr/>
          <p:nvPr/>
        </p:nvGraphicFramePr>
        <p:xfrm>
          <a:off x="1352550" y="2480863"/>
          <a:ext cx="7517100" cy="975300"/>
        </p:xfrm>
        <a:graphic>
          <a:graphicData uri="http://schemas.openxmlformats.org/drawingml/2006/table">
            <a:tbl>
              <a:tblPr>
                <a:noFill/>
                <a:tableStyleId>{9675CA7D-D893-4B12-878C-924B40C036C8}</a:tableStyleId>
              </a:tblPr>
              <a:tblGrid>
                <a:gridCol w="1106125">
                  <a:extLst>
                    <a:ext uri="{9D8B030D-6E8A-4147-A177-3AD203B41FA5}">
                      <a16:colId xmlns:a16="http://schemas.microsoft.com/office/drawing/2014/main" val="20000"/>
                    </a:ext>
                  </a:extLst>
                </a:gridCol>
                <a:gridCol w="1892225">
                  <a:extLst>
                    <a:ext uri="{9D8B030D-6E8A-4147-A177-3AD203B41FA5}">
                      <a16:colId xmlns:a16="http://schemas.microsoft.com/office/drawing/2014/main" val="20001"/>
                    </a:ext>
                  </a:extLst>
                </a:gridCol>
                <a:gridCol w="4518750">
                  <a:extLst>
                    <a:ext uri="{9D8B030D-6E8A-4147-A177-3AD203B41FA5}">
                      <a16:colId xmlns:a16="http://schemas.microsoft.com/office/drawing/2014/main" val="20002"/>
                    </a:ext>
                  </a:extLst>
                </a:gridCol>
              </a:tblGrid>
              <a:tr h="487650">
                <a:tc>
                  <a:txBody>
                    <a:bodyPr/>
                    <a:lstStyle/>
                    <a:p>
                      <a:pPr marL="0" lvl="0" indent="0" algn="ctr" rtl="0">
                        <a:spcBef>
                          <a:spcPts val="0"/>
                        </a:spcBef>
                        <a:spcAft>
                          <a:spcPts val="0"/>
                        </a:spcAft>
                        <a:buNone/>
                      </a:pPr>
                      <a:r>
                        <a:rPr lang="en" sz="1800">
                          <a:solidFill>
                            <a:srgbClr val="FFFFFF"/>
                          </a:solidFill>
                          <a:latin typeface="Inconsolata"/>
                          <a:ea typeface="Inconsolata"/>
                          <a:cs typeface="Inconsolata"/>
                          <a:sym typeface="Inconsolata"/>
                        </a:rPr>
                        <a:t>if</a:t>
                      </a:r>
                      <a:endParaRPr sz="1800">
                        <a:solidFill>
                          <a:srgbClr val="FFFFFF"/>
                        </a:solidFill>
                        <a:latin typeface="Inconsolata"/>
                        <a:ea typeface="Inconsolata"/>
                        <a:cs typeface="Inconsolata"/>
                        <a:sym typeface="Inconsolata"/>
                      </a:endParaRPr>
                    </a:p>
                  </a:txBody>
                  <a:tcPr marL="91425" marR="91425" marT="0" marB="0" anchor="ctr">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212940"/>
                    </a:solidFill>
                  </a:tcPr>
                </a:tc>
                <a:tc>
                  <a:txBody>
                    <a:bodyPr/>
                    <a:lstStyle/>
                    <a:p>
                      <a:pPr marL="0" lvl="0" indent="0" algn="ctr" rtl="0">
                        <a:spcBef>
                          <a:spcPts val="0"/>
                        </a:spcBef>
                        <a:spcAft>
                          <a:spcPts val="0"/>
                        </a:spcAft>
                        <a:buNone/>
                      </a:pPr>
                      <a:r>
                        <a:rPr lang="en" sz="1800">
                          <a:solidFill>
                            <a:srgbClr val="FFFFFF"/>
                          </a:solidFill>
                          <a:latin typeface="Inconsolata"/>
                          <a:ea typeface="Inconsolata"/>
                          <a:cs typeface="Inconsolata"/>
                          <a:sym typeface="Inconsolata"/>
                        </a:rPr>
                        <a:t>(x == 1):</a:t>
                      </a:r>
                      <a:endParaRPr sz="1800">
                        <a:solidFill>
                          <a:srgbClr val="FFFFFF"/>
                        </a:solidFill>
                        <a:latin typeface="Inconsolata"/>
                        <a:ea typeface="Inconsolata"/>
                        <a:cs typeface="Inconsolata"/>
                        <a:sym typeface="Inconsolata"/>
                      </a:endParaRPr>
                    </a:p>
                  </a:txBody>
                  <a:tcPr marL="91425" marR="91425" marT="0" marB="0" anchor="ctr">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212940"/>
                    </a:solidFill>
                  </a:tcPr>
                </a:tc>
                <a:tc>
                  <a:txBody>
                    <a:bodyPr/>
                    <a:lstStyle/>
                    <a:p>
                      <a:pPr marL="0" lvl="0" indent="0" algn="l" rtl="0">
                        <a:spcBef>
                          <a:spcPts val="0"/>
                        </a:spcBef>
                        <a:spcAft>
                          <a:spcPts val="0"/>
                        </a:spcAft>
                        <a:buNone/>
                      </a:pPr>
                      <a:endParaRPr sz="1800">
                        <a:solidFill>
                          <a:schemeClr val="dk1"/>
                        </a:solidFill>
                      </a:endParaRPr>
                    </a:p>
                  </a:txBody>
                  <a:tcPr marL="91425" marR="91425" marT="91425" marB="91425" anchor="b">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tcPr>
                </a:tc>
                <a:extLst>
                  <a:ext uri="{0D108BD9-81ED-4DB2-BD59-A6C34878D82A}">
                    <a16:rowId xmlns:a16="http://schemas.microsoft.com/office/drawing/2014/main" val="10000"/>
                  </a:ext>
                </a:extLst>
              </a:tr>
              <a:tr h="487650">
                <a:tc>
                  <a:txBody>
                    <a:bodyPr/>
                    <a:lstStyle/>
                    <a:p>
                      <a:pPr marL="0" lvl="0" indent="0" algn="ctr" rtl="0">
                        <a:spcBef>
                          <a:spcPts val="0"/>
                        </a:spcBef>
                        <a:spcAft>
                          <a:spcPts val="0"/>
                        </a:spcAft>
                        <a:buNone/>
                      </a:pPr>
                      <a:endParaRPr sz="1800">
                        <a:solidFill>
                          <a:srgbClr val="FFFFFF"/>
                        </a:solidFill>
                        <a:latin typeface="Inconsolata"/>
                        <a:ea typeface="Inconsolata"/>
                        <a:cs typeface="Inconsolata"/>
                        <a:sym typeface="Inconsolata"/>
                      </a:endParaRPr>
                    </a:p>
                  </a:txBody>
                  <a:tcPr marL="91425" marR="91425" marT="0" marB="0" anchor="ctr">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tcPr>
                </a:tc>
                <a:tc gridSpan="2">
                  <a:txBody>
                    <a:bodyPr/>
                    <a:lstStyle/>
                    <a:p>
                      <a:pPr marL="0" lvl="0" indent="0" algn="ctr" rtl="0">
                        <a:spcBef>
                          <a:spcPts val="0"/>
                        </a:spcBef>
                        <a:spcAft>
                          <a:spcPts val="0"/>
                        </a:spcAft>
                        <a:buNone/>
                      </a:pPr>
                      <a:r>
                        <a:rPr lang="en" sz="1800">
                          <a:solidFill>
                            <a:srgbClr val="FFFFFF"/>
                          </a:solidFill>
                          <a:latin typeface="Inconsolata"/>
                          <a:ea typeface="Inconsolata"/>
                          <a:cs typeface="Inconsolata"/>
                          <a:sym typeface="Inconsolata"/>
                        </a:rPr>
                        <a:t># code to run </a:t>
                      </a:r>
                      <a:r>
                        <a:rPr lang="en" sz="1800" b="1">
                          <a:solidFill>
                            <a:srgbClr val="FFFFFF"/>
                          </a:solidFill>
                          <a:latin typeface="Inconsolata"/>
                          <a:ea typeface="Inconsolata"/>
                          <a:cs typeface="Inconsolata"/>
                          <a:sym typeface="Inconsolata"/>
                        </a:rPr>
                        <a:t>if</a:t>
                      </a:r>
                      <a:r>
                        <a:rPr lang="en" sz="1800">
                          <a:solidFill>
                            <a:srgbClr val="FFFFFF"/>
                          </a:solidFill>
                          <a:latin typeface="Inconsolata"/>
                          <a:ea typeface="Inconsolata"/>
                          <a:cs typeface="Inconsolata"/>
                          <a:sym typeface="Inconsolata"/>
                        </a:rPr>
                        <a:t> condition is true</a:t>
                      </a:r>
                      <a:endParaRPr sz="1800">
                        <a:solidFill>
                          <a:srgbClr val="FFFFFF"/>
                        </a:solidFill>
                        <a:latin typeface="Inconsolata"/>
                        <a:ea typeface="Inconsolata"/>
                        <a:cs typeface="Inconsolata"/>
                        <a:sym typeface="Inconsolata"/>
                      </a:endParaRPr>
                    </a:p>
                  </a:txBody>
                  <a:tcPr marL="91425" marR="91425" marT="0" marB="0" anchor="ctr">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212940"/>
                    </a:solidFill>
                  </a:tcPr>
                </a:tc>
                <a:tc hMerge="1">
                  <a:txBody>
                    <a:bodyPr/>
                    <a:lstStyle/>
                    <a:p>
                      <a:endParaRPr lang="en-US"/>
                    </a:p>
                  </a:txBody>
                  <a:tcPr/>
                </a:tc>
                <a:extLst>
                  <a:ext uri="{0D108BD9-81ED-4DB2-BD59-A6C34878D82A}">
                    <a16:rowId xmlns:a16="http://schemas.microsoft.com/office/drawing/2014/main" val="10001"/>
                  </a:ext>
                </a:extLst>
              </a:tr>
            </a:tbl>
          </a:graphicData>
        </a:graphic>
      </p:graphicFrame>
      <p:graphicFrame>
        <p:nvGraphicFramePr>
          <p:cNvPr id="1179" name="Google Shape;1179;p66"/>
          <p:cNvGraphicFramePr/>
          <p:nvPr/>
        </p:nvGraphicFramePr>
        <p:xfrm>
          <a:off x="1352550" y="3698750"/>
          <a:ext cx="7517100" cy="1036290"/>
        </p:xfrm>
        <a:graphic>
          <a:graphicData uri="http://schemas.openxmlformats.org/drawingml/2006/table">
            <a:tbl>
              <a:tblPr>
                <a:noFill/>
                <a:tableStyleId>{9675CA7D-D893-4B12-878C-924B40C036C8}</a:tableStyleId>
              </a:tblPr>
              <a:tblGrid>
                <a:gridCol w="1106125">
                  <a:extLst>
                    <a:ext uri="{9D8B030D-6E8A-4147-A177-3AD203B41FA5}">
                      <a16:colId xmlns:a16="http://schemas.microsoft.com/office/drawing/2014/main" val="20000"/>
                    </a:ext>
                  </a:extLst>
                </a:gridCol>
                <a:gridCol w="1892225">
                  <a:extLst>
                    <a:ext uri="{9D8B030D-6E8A-4147-A177-3AD203B41FA5}">
                      <a16:colId xmlns:a16="http://schemas.microsoft.com/office/drawing/2014/main" val="20001"/>
                    </a:ext>
                  </a:extLst>
                </a:gridCol>
                <a:gridCol w="4518750">
                  <a:extLst>
                    <a:ext uri="{9D8B030D-6E8A-4147-A177-3AD203B41FA5}">
                      <a16:colId xmlns:a16="http://schemas.microsoft.com/office/drawing/2014/main" val="20002"/>
                    </a:ext>
                  </a:extLst>
                </a:gridCol>
              </a:tblGrid>
              <a:tr h="487650">
                <a:tc>
                  <a:txBody>
                    <a:bodyPr/>
                    <a:lstStyle/>
                    <a:p>
                      <a:pPr marL="0" lvl="0" indent="0" algn="ctr" rtl="0">
                        <a:spcBef>
                          <a:spcPts val="0"/>
                        </a:spcBef>
                        <a:spcAft>
                          <a:spcPts val="0"/>
                        </a:spcAft>
                        <a:buNone/>
                      </a:pPr>
                      <a:r>
                        <a:rPr lang="en" sz="1800">
                          <a:solidFill>
                            <a:srgbClr val="FFFFFF"/>
                          </a:solidFill>
                          <a:latin typeface="Inconsolata"/>
                          <a:ea typeface="Inconsolata"/>
                          <a:cs typeface="Inconsolata"/>
                          <a:sym typeface="Inconsolata"/>
                        </a:rPr>
                        <a:t>else</a:t>
                      </a:r>
                      <a:endParaRPr sz="1800">
                        <a:solidFill>
                          <a:srgbClr val="FFFFFF"/>
                        </a:solidFill>
                        <a:latin typeface="Inconsolata"/>
                        <a:ea typeface="Inconsolata"/>
                        <a:cs typeface="Inconsolata"/>
                        <a:sym typeface="Inconsolata"/>
                      </a:endParaRPr>
                    </a:p>
                  </a:txBody>
                  <a:tcPr marL="91425" marR="91425" marT="0" marB="0" anchor="ctr">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212940"/>
                    </a:solidFill>
                  </a:tcPr>
                </a:tc>
                <a:tc>
                  <a:txBody>
                    <a:bodyPr/>
                    <a:lstStyle/>
                    <a:p>
                      <a:pPr marL="0" lvl="0" indent="0" algn="ctr" rtl="0">
                        <a:spcBef>
                          <a:spcPts val="0"/>
                        </a:spcBef>
                        <a:spcAft>
                          <a:spcPts val="0"/>
                        </a:spcAft>
                        <a:buNone/>
                      </a:pPr>
                      <a:endParaRPr sz="2000">
                        <a:solidFill>
                          <a:srgbClr val="FFFFFF"/>
                        </a:solidFill>
                        <a:latin typeface="Inconsolata"/>
                        <a:ea typeface="Inconsolata"/>
                        <a:cs typeface="Inconsolata"/>
                        <a:sym typeface="Inconsolata"/>
                      </a:endParaRPr>
                    </a:p>
                  </a:txBody>
                  <a:tcPr marL="91425" marR="91425" marT="0" marB="0" anchor="ctr">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None/>
                      </a:pPr>
                      <a:endParaRPr sz="2000">
                        <a:solidFill>
                          <a:schemeClr val="dk1"/>
                        </a:solidFill>
                      </a:endParaRPr>
                    </a:p>
                  </a:txBody>
                  <a:tcPr marL="91425" marR="91425" marT="91425" marB="91425" anchor="b">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tcPr>
                </a:tc>
                <a:extLst>
                  <a:ext uri="{0D108BD9-81ED-4DB2-BD59-A6C34878D82A}">
                    <a16:rowId xmlns:a16="http://schemas.microsoft.com/office/drawing/2014/main" val="10000"/>
                  </a:ext>
                </a:extLst>
              </a:tr>
              <a:tr h="487650">
                <a:tc>
                  <a:txBody>
                    <a:bodyPr/>
                    <a:lstStyle/>
                    <a:p>
                      <a:pPr marL="0" lvl="0" indent="0" algn="ctr" rtl="0">
                        <a:spcBef>
                          <a:spcPts val="0"/>
                        </a:spcBef>
                        <a:spcAft>
                          <a:spcPts val="0"/>
                        </a:spcAft>
                        <a:buNone/>
                      </a:pPr>
                      <a:endParaRPr sz="2000">
                        <a:solidFill>
                          <a:srgbClr val="FFFFFF"/>
                        </a:solidFill>
                        <a:latin typeface="Inconsolata"/>
                        <a:ea typeface="Inconsolata"/>
                        <a:cs typeface="Inconsolata"/>
                        <a:sym typeface="Inconsolata"/>
                      </a:endParaRPr>
                    </a:p>
                  </a:txBody>
                  <a:tcPr marL="91425" marR="91425" marT="0" marB="0" anchor="ctr">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tcPr>
                </a:tc>
                <a:tc gridSpan="2">
                  <a:txBody>
                    <a:bodyPr/>
                    <a:lstStyle/>
                    <a:p>
                      <a:pPr marL="0" lvl="0" indent="0" algn="ctr" rtl="0">
                        <a:spcBef>
                          <a:spcPts val="0"/>
                        </a:spcBef>
                        <a:spcAft>
                          <a:spcPts val="0"/>
                        </a:spcAft>
                        <a:buNone/>
                      </a:pPr>
                      <a:r>
                        <a:rPr lang="en" sz="1800">
                          <a:solidFill>
                            <a:srgbClr val="FFFFFF"/>
                          </a:solidFill>
                          <a:latin typeface="Inconsolata"/>
                          <a:ea typeface="Inconsolata"/>
                          <a:cs typeface="Inconsolata"/>
                          <a:sym typeface="Inconsolata"/>
                        </a:rPr>
                        <a:t># code to run when none of the above conditions are true</a:t>
                      </a:r>
                      <a:endParaRPr sz="2000">
                        <a:solidFill>
                          <a:srgbClr val="FFFFFF"/>
                        </a:solidFill>
                        <a:latin typeface="Inconsolata"/>
                        <a:ea typeface="Inconsolata"/>
                        <a:cs typeface="Inconsolata"/>
                        <a:sym typeface="Inconsolata"/>
                      </a:endParaRPr>
                    </a:p>
                  </a:txBody>
                  <a:tcPr marL="91425" marR="91425" marT="0" marB="0" anchor="ctr">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212940"/>
                    </a:solidFill>
                  </a:tcPr>
                </a:tc>
                <a:tc hMerge="1">
                  <a:txBody>
                    <a:bodyPr/>
                    <a:lstStyle/>
                    <a:p>
                      <a:endParaRPr lang="en-US"/>
                    </a:p>
                  </a:txBody>
                  <a:tcPr/>
                </a:tc>
                <a:extLst>
                  <a:ext uri="{0D108BD9-81ED-4DB2-BD59-A6C34878D82A}">
                    <a16:rowId xmlns:a16="http://schemas.microsoft.com/office/drawing/2014/main" val="10001"/>
                  </a:ext>
                </a:extLst>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183"/>
        <p:cNvGrpSpPr/>
        <p:nvPr/>
      </p:nvGrpSpPr>
      <p:grpSpPr>
        <a:xfrm>
          <a:off x="0" y="0"/>
          <a:ext cx="0" cy="0"/>
          <a:chOff x="0" y="0"/>
          <a:chExt cx="0" cy="0"/>
        </a:xfrm>
      </p:grpSpPr>
      <p:sp>
        <p:nvSpPr>
          <p:cNvPr id="1184" name="Google Shape;1184;p6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Conditionals</a:t>
            </a:r>
            <a:endParaRPr>
              <a:solidFill>
                <a:schemeClr val="dk1"/>
              </a:solidFill>
            </a:endParaRPr>
          </a:p>
          <a:p>
            <a:pPr marL="0" lvl="0" indent="0" algn="l" rtl="0">
              <a:spcBef>
                <a:spcPts val="0"/>
              </a:spcBef>
              <a:spcAft>
                <a:spcPts val="0"/>
              </a:spcAft>
              <a:buNone/>
            </a:pPr>
            <a:endParaRPr/>
          </a:p>
        </p:txBody>
      </p:sp>
      <p:sp>
        <p:nvSpPr>
          <p:cNvPr id="1185" name="Google Shape;1185;p6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16</a:t>
            </a:fld>
            <a:endParaRPr/>
          </a:p>
        </p:txBody>
      </p:sp>
      <p:sp>
        <p:nvSpPr>
          <p:cNvPr id="1186" name="Google Shape;1186;p67"/>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pic>
        <p:nvPicPr>
          <p:cNvPr id="1187" name="Google Shape;1187;p67"/>
          <p:cNvPicPr preferRelativeResize="0"/>
          <p:nvPr/>
        </p:nvPicPr>
        <p:blipFill>
          <a:blip r:embed="rId3">
            <a:alphaModFix/>
          </a:blip>
          <a:stretch>
            <a:fillRect/>
          </a:stretch>
        </p:blipFill>
        <p:spPr>
          <a:xfrm>
            <a:off x="2455028" y="686100"/>
            <a:ext cx="4233945" cy="4078150"/>
          </a:xfrm>
          <a:prstGeom prst="rect">
            <a:avLst/>
          </a:prstGeom>
          <a:noFill/>
          <a:ln w="19050" cap="flat" cmpd="sng">
            <a:solidFill>
              <a:srgbClr val="F1C232"/>
            </a:solidFill>
            <a:prstDash val="solid"/>
            <a:round/>
            <a:headEnd type="none" w="sm" len="sm"/>
            <a:tailEnd type="none" w="sm" len="sm"/>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191"/>
        <p:cNvGrpSpPr/>
        <p:nvPr/>
      </p:nvGrpSpPr>
      <p:grpSpPr>
        <a:xfrm>
          <a:off x="0" y="0"/>
          <a:ext cx="0" cy="0"/>
          <a:chOff x="0" y="0"/>
          <a:chExt cx="0" cy="0"/>
        </a:xfrm>
      </p:grpSpPr>
      <p:sp>
        <p:nvSpPr>
          <p:cNvPr id="1192" name="Google Shape;1192;p6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17</a:t>
            </a:fld>
            <a:endParaRPr/>
          </a:p>
        </p:txBody>
      </p:sp>
      <p:sp>
        <p:nvSpPr>
          <p:cNvPr id="1193" name="Google Shape;1193;p68"/>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194" name="Google Shape;1194;p68"/>
          <p:cNvSpPr txBox="1">
            <a:spLocks noGrp="1"/>
          </p:cNvSpPr>
          <p:nvPr>
            <p:ph type="title"/>
          </p:nvPr>
        </p:nvSpPr>
        <p:spPr>
          <a:xfrm>
            <a:off x="-101100" y="4387000"/>
            <a:ext cx="9251400" cy="482100"/>
          </a:xfrm>
          <a:prstGeom prst="rect">
            <a:avLst/>
          </a:prstGeom>
        </p:spPr>
        <p:txBody>
          <a:bodyPr spcFirstLastPara="1" wrap="square" lIns="457200" tIns="9125" rIns="914400" bIns="0" anchor="t" anchorCtr="0">
            <a:noAutofit/>
          </a:bodyPr>
          <a:lstStyle/>
          <a:p>
            <a:pPr marL="0" lvl="0" indent="0" algn="r" rtl="0">
              <a:spcBef>
                <a:spcPts val="0"/>
              </a:spcBef>
              <a:spcAft>
                <a:spcPts val="0"/>
              </a:spcAft>
              <a:buNone/>
            </a:pPr>
            <a:r>
              <a:rPr lang="en"/>
              <a:t>Simple Conditionals</a:t>
            </a:r>
            <a:endParaRPr/>
          </a:p>
        </p:txBody>
      </p:sp>
      <p:sp>
        <p:nvSpPr>
          <p:cNvPr id="1195" name="Google Shape;1195;p68"/>
          <p:cNvSpPr txBox="1"/>
          <p:nvPr/>
        </p:nvSpPr>
        <p:spPr>
          <a:xfrm>
            <a:off x="2479250" y="1275700"/>
            <a:ext cx="2867700" cy="482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rgbClr val="660000"/>
                </a:solidFill>
                <a:latin typeface="Roboto Mono"/>
                <a:ea typeface="Roboto Mono"/>
                <a:cs typeface="Roboto Mono"/>
                <a:sym typeface="Roboto Mono"/>
              </a:rPr>
              <a:t>Simple Conditionals</a:t>
            </a:r>
            <a:endParaRPr sz="1800">
              <a:solidFill>
                <a:srgbClr val="660000"/>
              </a:solidFill>
              <a:latin typeface="Roboto Mono"/>
              <a:ea typeface="Roboto Mono"/>
              <a:cs typeface="Roboto Mono"/>
              <a:sym typeface="Roboto Mono"/>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199"/>
        <p:cNvGrpSpPr/>
        <p:nvPr/>
      </p:nvGrpSpPr>
      <p:grpSpPr>
        <a:xfrm>
          <a:off x="0" y="0"/>
          <a:ext cx="0" cy="0"/>
          <a:chOff x="0" y="0"/>
          <a:chExt cx="0" cy="0"/>
        </a:xfrm>
      </p:grpSpPr>
      <p:sp>
        <p:nvSpPr>
          <p:cNvPr id="1200" name="Google Shape;1200;p6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18</a:t>
            </a:fld>
            <a:endParaRPr/>
          </a:p>
        </p:txBody>
      </p:sp>
      <p:sp>
        <p:nvSpPr>
          <p:cNvPr id="1201" name="Google Shape;1201;p69"/>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202" name="Google Shape;1202;p69"/>
          <p:cNvSpPr txBox="1">
            <a:spLocks noGrp="1"/>
          </p:cNvSpPr>
          <p:nvPr>
            <p:ph type="title"/>
          </p:nvPr>
        </p:nvSpPr>
        <p:spPr>
          <a:xfrm>
            <a:off x="-101100" y="4234600"/>
            <a:ext cx="8970300" cy="634500"/>
          </a:xfrm>
          <a:prstGeom prst="rect">
            <a:avLst/>
          </a:prstGeom>
        </p:spPr>
        <p:txBody>
          <a:bodyPr spcFirstLastPara="1" wrap="square" lIns="457200" tIns="9125" rIns="1005825" bIns="0" anchor="t" anchorCtr="0">
            <a:noAutofit/>
          </a:bodyPr>
          <a:lstStyle/>
          <a:p>
            <a:pPr marL="0" lvl="0" indent="0" algn="r" rtl="0">
              <a:spcBef>
                <a:spcPts val="0"/>
              </a:spcBef>
              <a:spcAft>
                <a:spcPts val="0"/>
              </a:spcAft>
              <a:buNone/>
            </a:pPr>
            <a:r>
              <a:rPr lang="en"/>
              <a:t>7 minutes</a:t>
            </a:r>
            <a:endParaRPr/>
          </a:p>
        </p:txBody>
      </p:sp>
      <p:sp>
        <p:nvSpPr>
          <p:cNvPr id="1203" name="Google Shape;1203;p69"/>
          <p:cNvSpPr txBox="1">
            <a:spLocks noGrp="1"/>
          </p:cNvSpPr>
          <p:nvPr>
            <p:ph type="title" idx="2"/>
          </p:nvPr>
        </p:nvSpPr>
        <p:spPr>
          <a:xfrm>
            <a:off x="273900" y="1042875"/>
            <a:ext cx="8595300" cy="2764200"/>
          </a:xfrm>
          <a:prstGeom prst="rect">
            <a:avLst/>
          </a:prstGeom>
        </p:spPr>
        <p:txBody>
          <a:bodyPr spcFirstLastPara="1" wrap="square" lIns="2560300" tIns="0" rIns="457200" bIns="457200" anchor="t" anchorCtr="0">
            <a:noAutofit/>
          </a:bodyPr>
          <a:lstStyle/>
          <a:p>
            <a:pPr marL="0" lvl="0" indent="0" algn="l" rtl="0">
              <a:spcBef>
                <a:spcPts val="0"/>
              </a:spcBef>
              <a:spcAft>
                <a:spcPts val="0"/>
              </a:spcAft>
              <a:buNone/>
            </a:pPr>
            <a:r>
              <a:rPr lang="en" sz="3000" b="1"/>
              <a:t>Activity:</a:t>
            </a:r>
            <a:r>
              <a:rPr lang="en" sz="3000">
                <a:latin typeface="Roboto Light"/>
                <a:ea typeface="Roboto Light"/>
                <a:cs typeface="Roboto Light"/>
                <a:sym typeface="Roboto Light"/>
              </a:rPr>
              <a:t> Password Check</a:t>
            </a:r>
            <a:endParaRPr sz="3000">
              <a:latin typeface="Roboto Light"/>
              <a:ea typeface="Roboto Light"/>
              <a:cs typeface="Roboto Light"/>
              <a:sym typeface="Roboto Light"/>
            </a:endParaRPr>
          </a:p>
          <a:p>
            <a:pPr marL="0" lvl="0" indent="0" algn="l" rtl="0">
              <a:spcBef>
                <a:spcPts val="800"/>
              </a:spcBef>
              <a:spcAft>
                <a:spcPts val="0"/>
              </a:spcAft>
              <a:buNone/>
            </a:pPr>
            <a:r>
              <a:rPr lang="en" sz="1800">
                <a:latin typeface="Roboto Light"/>
                <a:ea typeface="Roboto Light"/>
                <a:cs typeface="Roboto Light"/>
                <a:sym typeface="Roboto Light"/>
              </a:rPr>
              <a:t>In this activity, you will create a command-line application that will ask users for their password </a:t>
            </a:r>
            <a:br>
              <a:rPr lang="en" sz="1800">
                <a:latin typeface="Roboto Light"/>
                <a:ea typeface="Roboto Light"/>
                <a:cs typeface="Roboto Light"/>
                <a:sym typeface="Roboto Light"/>
              </a:rPr>
            </a:br>
            <a:r>
              <a:rPr lang="en" sz="1800">
                <a:latin typeface="Roboto Light"/>
                <a:ea typeface="Roboto Light"/>
                <a:cs typeface="Roboto Light"/>
                <a:sym typeface="Roboto Light"/>
              </a:rPr>
              <a:t>and will check it against the correct one. </a:t>
            </a:r>
            <a:endParaRPr sz="1800">
              <a:latin typeface="Roboto Light"/>
              <a:ea typeface="Roboto Light"/>
              <a:cs typeface="Roboto Light"/>
              <a:sym typeface="Roboto Light"/>
            </a:endParaRPr>
          </a:p>
          <a:p>
            <a:pPr marL="0" lvl="0" indent="0" algn="l" rtl="0">
              <a:spcBef>
                <a:spcPts val="800"/>
              </a:spcBef>
              <a:spcAft>
                <a:spcPts val="0"/>
              </a:spcAft>
              <a:buNone/>
            </a:pPr>
            <a:endParaRPr sz="1800" b="1"/>
          </a:p>
          <a:p>
            <a:pPr marL="0" lvl="0" indent="0" algn="l" rtl="0">
              <a:spcBef>
                <a:spcPts val="800"/>
              </a:spcBef>
              <a:spcAft>
                <a:spcPts val="800"/>
              </a:spcAft>
              <a:buNone/>
            </a:pPr>
            <a:r>
              <a:rPr lang="en" sz="1800" b="1"/>
              <a:t>Instructions sent via Slack.</a:t>
            </a:r>
            <a:endParaRPr sz="1800" b="1"/>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207"/>
        <p:cNvGrpSpPr/>
        <p:nvPr/>
      </p:nvGrpSpPr>
      <p:grpSpPr>
        <a:xfrm>
          <a:off x="0" y="0"/>
          <a:ext cx="0" cy="0"/>
          <a:chOff x="0" y="0"/>
          <a:chExt cx="0" cy="0"/>
        </a:xfrm>
      </p:grpSpPr>
      <p:sp>
        <p:nvSpPr>
          <p:cNvPr id="1208" name="Google Shape;1208;p7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Your Turn: Password Check</a:t>
            </a:r>
            <a:endParaRPr/>
          </a:p>
        </p:txBody>
      </p:sp>
      <p:sp>
        <p:nvSpPr>
          <p:cNvPr id="1209" name="Google Shape;1209;p70"/>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Instructions: </a:t>
            </a:r>
            <a:endParaRPr/>
          </a:p>
        </p:txBody>
      </p:sp>
      <p:sp>
        <p:nvSpPr>
          <p:cNvPr id="1210" name="Google Shape;1210;p7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19</a:t>
            </a:fld>
            <a:endParaRPr/>
          </a:p>
        </p:txBody>
      </p:sp>
      <p:sp>
        <p:nvSpPr>
          <p:cNvPr id="1211" name="Google Shape;1211;p70"/>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212" name="Google Shape;1212;p70"/>
          <p:cNvSpPr txBox="1">
            <a:spLocks noGrp="1"/>
          </p:cNvSpPr>
          <p:nvPr>
            <p:ph type="body" idx="3"/>
          </p:nvPr>
        </p:nvSpPr>
        <p:spPr>
          <a:xfrm>
            <a:off x="175" y="1284250"/>
            <a:ext cx="9144000" cy="3622200"/>
          </a:xfrm>
          <a:prstGeom prst="rect">
            <a:avLst/>
          </a:prstGeom>
        </p:spPr>
        <p:txBody>
          <a:bodyPr spcFirstLastPara="1" wrap="square" lIns="457200" tIns="0" rIns="457200" bIns="914400" anchor="t" anchorCtr="0">
            <a:noAutofit/>
          </a:bodyPr>
          <a:lstStyle/>
          <a:p>
            <a:pPr marL="0" lvl="0" indent="0" algn="l" rtl="0">
              <a:lnSpc>
                <a:spcPct val="115000"/>
              </a:lnSpc>
              <a:spcBef>
                <a:spcPts val="1200"/>
              </a:spcBef>
              <a:spcAft>
                <a:spcPts val="0"/>
              </a:spcAft>
              <a:buNone/>
            </a:pPr>
            <a:r>
              <a:rPr lang="en" sz="1800">
                <a:solidFill>
                  <a:srgbClr val="24292E"/>
                </a:solidFill>
              </a:rPr>
              <a:t>Use the </a:t>
            </a:r>
            <a:r>
              <a:rPr lang="en" sz="1800" b="1">
                <a:solidFill>
                  <a:srgbClr val="24292E"/>
                </a:solidFill>
              </a:rPr>
              <a:t>PasswordCheck.py</a:t>
            </a:r>
            <a:r>
              <a:rPr lang="en" sz="1800">
                <a:solidFill>
                  <a:srgbClr val="24292E"/>
                </a:solidFill>
              </a:rPr>
              <a:t> file to create a command-line application that asks users for their password.</a:t>
            </a:r>
            <a:endParaRPr sz="1800">
              <a:solidFill>
                <a:srgbClr val="24292E"/>
              </a:solidFill>
            </a:endParaRPr>
          </a:p>
          <a:p>
            <a:pPr marL="457200" lvl="0" indent="-342900" algn="l" rtl="0">
              <a:lnSpc>
                <a:spcPct val="115000"/>
              </a:lnSpc>
              <a:spcBef>
                <a:spcPts val="1200"/>
              </a:spcBef>
              <a:spcAft>
                <a:spcPts val="0"/>
              </a:spcAft>
              <a:buClr>
                <a:srgbClr val="24292E"/>
              </a:buClr>
              <a:buSzPts val="1800"/>
              <a:buChar char="-"/>
            </a:pPr>
            <a:r>
              <a:rPr lang="en" sz="1800">
                <a:solidFill>
                  <a:srgbClr val="24292E"/>
                </a:solidFill>
              </a:rPr>
              <a:t>If the password matches the value stored within the master_password variable, alert the user with a message stating: "You have been granted access!"</a:t>
            </a:r>
            <a:endParaRPr sz="1800">
              <a:solidFill>
                <a:srgbClr val="24292E"/>
              </a:solidFill>
            </a:endParaRPr>
          </a:p>
          <a:p>
            <a:pPr marL="457200" lvl="0" indent="-342900" algn="l" rtl="0">
              <a:lnSpc>
                <a:spcPct val="115000"/>
              </a:lnSpc>
              <a:spcBef>
                <a:spcPts val="0"/>
              </a:spcBef>
              <a:spcAft>
                <a:spcPts val="0"/>
              </a:spcAft>
              <a:buClr>
                <a:srgbClr val="24292E"/>
              </a:buClr>
              <a:buSzPts val="1800"/>
              <a:buChar char="-"/>
            </a:pPr>
            <a:r>
              <a:rPr lang="en" sz="1800">
                <a:solidFill>
                  <a:srgbClr val="24292E"/>
                </a:solidFill>
              </a:rPr>
              <a:t>If the password does not match the value stored within the master_password, alert the user with a message stating: "You have been denied access!"</a:t>
            </a:r>
            <a:endParaRPr sz="1800">
              <a:solidFill>
                <a:srgbClr val="24292E"/>
              </a:solidFill>
            </a:endParaRPr>
          </a:p>
          <a:p>
            <a:pPr marL="0" lvl="0" indent="0" algn="l" rtl="0">
              <a:spcBef>
                <a:spcPts val="1200"/>
              </a:spcBef>
              <a:spcAft>
                <a:spcPts val="800"/>
              </a:spcAft>
              <a:buNone/>
            </a:pP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24"/>
        <p:cNvGrpSpPr/>
        <p:nvPr/>
      </p:nvGrpSpPr>
      <p:grpSpPr>
        <a:xfrm>
          <a:off x="0" y="0"/>
          <a:ext cx="0" cy="0"/>
          <a:chOff x="0" y="0"/>
          <a:chExt cx="0" cy="0"/>
        </a:xfrm>
      </p:grpSpPr>
      <p:sp>
        <p:nvSpPr>
          <p:cNvPr id="1025" name="Google Shape;1025;p53"/>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Python: </a:t>
            </a:r>
            <a:r>
              <a:rPr lang="en">
                <a:latin typeface="Roboto Light"/>
                <a:ea typeface="Roboto Light"/>
                <a:cs typeface="Roboto Light"/>
                <a:sym typeface="Roboto Light"/>
              </a:rPr>
              <a:t>Conditionals and Loops </a:t>
            </a:r>
            <a:endParaRPr>
              <a:latin typeface="Roboto Light"/>
              <a:ea typeface="Roboto Light"/>
              <a:cs typeface="Roboto Light"/>
              <a:sym typeface="Roboto Light"/>
            </a:endParaRPr>
          </a:p>
        </p:txBody>
      </p:sp>
      <p:sp>
        <p:nvSpPr>
          <p:cNvPr id="1026" name="Google Shape;1026;p53"/>
          <p:cNvSpPr txBox="1">
            <a:spLocks noGrp="1"/>
          </p:cNvSpPr>
          <p:nvPr>
            <p:ph type="subTitle" idx="1"/>
          </p:nvPr>
        </p:nvSpPr>
        <p:spPr>
          <a:xfrm>
            <a:off x="0" y="675975"/>
            <a:ext cx="4727100" cy="22071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sz="2700">
                <a:latin typeface="Roboto Light"/>
                <a:ea typeface="Roboto Light"/>
                <a:cs typeface="Roboto Light"/>
                <a:sym typeface="Roboto Light"/>
              </a:rPr>
              <a:t>Today we will pick up the Python programming pace by introducing conditionals and loops.</a:t>
            </a:r>
            <a:endParaRPr sz="2700">
              <a:latin typeface="Roboto Light"/>
              <a:ea typeface="Roboto Light"/>
              <a:cs typeface="Roboto Light"/>
              <a:sym typeface="Roboto Light"/>
            </a:endParaRPr>
          </a:p>
        </p:txBody>
      </p:sp>
      <p:sp>
        <p:nvSpPr>
          <p:cNvPr id="1027" name="Google Shape;1027;p5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2</a:t>
            </a:fld>
            <a:endParaRPr/>
          </a:p>
        </p:txBody>
      </p:sp>
      <p:sp>
        <p:nvSpPr>
          <p:cNvPr id="1028" name="Google Shape;1028;p53"/>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pic>
        <p:nvPicPr>
          <p:cNvPr id="1029" name="Google Shape;1029;p53"/>
          <p:cNvPicPr preferRelativeResize="0"/>
          <p:nvPr/>
        </p:nvPicPr>
        <p:blipFill>
          <a:blip r:embed="rId3">
            <a:alphaModFix/>
          </a:blip>
          <a:stretch>
            <a:fillRect/>
          </a:stretch>
        </p:blipFill>
        <p:spPr>
          <a:xfrm>
            <a:off x="4363000" y="791189"/>
            <a:ext cx="3997723" cy="3867963"/>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216"/>
        <p:cNvGrpSpPr/>
        <p:nvPr/>
      </p:nvGrpSpPr>
      <p:grpSpPr>
        <a:xfrm>
          <a:off x="0" y="0"/>
          <a:ext cx="0" cy="0"/>
          <a:chOff x="0" y="0"/>
          <a:chExt cx="0" cy="0"/>
        </a:xfrm>
      </p:grpSpPr>
      <p:sp>
        <p:nvSpPr>
          <p:cNvPr id="1217" name="Google Shape;1217;p7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20</a:t>
            </a:fld>
            <a:endParaRPr/>
          </a:p>
        </p:txBody>
      </p:sp>
      <p:sp>
        <p:nvSpPr>
          <p:cNvPr id="1218" name="Google Shape;1218;p71"/>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219" name="Google Shape;1219;p71"/>
          <p:cNvSpPr txBox="1">
            <a:spLocks noGrp="1"/>
          </p:cNvSpPr>
          <p:nvPr>
            <p:ph type="title"/>
          </p:nvPr>
        </p:nvSpPr>
        <p:spPr>
          <a:xfrm>
            <a:off x="-101100" y="4387000"/>
            <a:ext cx="9251400" cy="482100"/>
          </a:xfrm>
          <a:prstGeom prst="rect">
            <a:avLst/>
          </a:prstGeom>
        </p:spPr>
        <p:txBody>
          <a:bodyPr spcFirstLastPara="1" wrap="square" lIns="457200" tIns="9125" rIns="914400" bIns="0" anchor="t" anchorCtr="0">
            <a:noAutofit/>
          </a:bodyPr>
          <a:lstStyle/>
          <a:p>
            <a:pPr marL="0" lvl="0" indent="0" algn="r" rtl="0">
              <a:spcBef>
                <a:spcPts val="0"/>
              </a:spcBef>
              <a:spcAft>
                <a:spcPts val="0"/>
              </a:spcAft>
              <a:buNone/>
            </a:pPr>
            <a:r>
              <a:rPr lang="en"/>
              <a:t>Password Check Review</a:t>
            </a:r>
            <a:endParaRPr/>
          </a:p>
        </p:txBody>
      </p:sp>
      <p:sp>
        <p:nvSpPr>
          <p:cNvPr id="1220" name="Google Shape;1220;p71"/>
          <p:cNvSpPr txBox="1"/>
          <p:nvPr/>
        </p:nvSpPr>
        <p:spPr>
          <a:xfrm>
            <a:off x="2837550" y="1285875"/>
            <a:ext cx="2272200" cy="482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rgbClr val="660000"/>
                </a:solidFill>
                <a:latin typeface="Roboto Mono"/>
                <a:ea typeface="Roboto Mono"/>
                <a:cs typeface="Roboto Mono"/>
                <a:sym typeface="Roboto Mono"/>
              </a:rPr>
              <a:t>Password Check</a:t>
            </a:r>
            <a:endParaRPr sz="1800">
              <a:solidFill>
                <a:srgbClr val="660000"/>
              </a:solidFill>
              <a:latin typeface="Roboto Mono"/>
              <a:ea typeface="Roboto Mono"/>
              <a:cs typeface="Roboto Mono"/>
              <a:sym typeface="Roboto Mono"/>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224"/>
        <p:cNvGrpSpPr/>
        <p:nvPr/>
      </p:nvGrpSpPr>
      <p:grpSpPr>
        <a:xfrm>
          <a:off x="0" y="0"/>
          <a:ext cx="0" cy="0"/>
          <a:chOff x="0" y="0"/>
          <a:chExt cx="0" cy="0"/>
        </a:xfrm>
      </p:grpSpPr>
      <p:sp>
        <p:nvSpPr>
          <p:cNvPr id="1225" name="Google Shape;1225;p72"/>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Complex Conditionals </a:t>
            </a:r>
            <a:endParaRPr/>
          </a:p>
        </p:txBody>
      </p:sp>
      <p:sp>
        <p:nvSpPr>
          <p:cNvPr id="1226" name="Google Shape;1226;p7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21</a:t>
            </a:fld>
            <a:endParaRPr/>
          </a:p>
        </p:txBody>
      </p:sp>
      <p:sp>
        <p:nvSpPr>
          <p:cNvPr id="1227" name="Google Shape;1227;p72"/>
          <p:cNvSpPr txBox="1">
            <a:spLocks noGrp="1"/>
          </p:cNvSpPr>
          <p:nvPr>
            <p:ph type="sldNum" idx="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21</a:t>
            </a:fld>
            <a:endParaRPr/>
          </a:p>
        </p:txBody>
      </p:sp>
      <p:sp>
        <p:nvSpPr>
          <p:cNvPr id="1228" name="Google Shape;1228;p72"/>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232"/>
        <p:cNvGrpSpPr/>
        <p:nvPr/>
      </p:nvGrpSpPr>
      <p:grpSpPr>
        <a:xfrm>
          <a:off x="0" y="0"/>
          <a:ext cx="0" cy="0"/>
          <a:chOff x="0" y="0"/>
          <a:chExt cx="0" cy="0"/>
        </a:xfrm>
      </p:grpSpPr>
      <p:sp>
        <p:nvSpPr>
          <p:cNvPr id="1233" name="Google Shape;1233;p73"/>
          <p:cNvSpPr txBox="1">
            <a:spLocks noGrp="1"/>
          </p:cNvSpPr>
          <p:nvPr>
            <p:ph type="title"/>
          </p:nvPr>
        </p:nvSpPr>
        <p:spPr>
          <a:xfrm>
            <a:off x="2525550" y="1356300"/>
            <a:ext cx="5770200" cy="243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While we can make plenty of applications that run on simple if...else conditionals, there will be times we want our programs to run more </a:t>
            </a:r>
            <a:r>
              <a:rPr lang="en" sz="3000" b="1"/>
              <a:t>complex</a:t>
            </a:r>
            <a:r>
              <a:rPr lang="en" sz="3000"/>
              <a:t> behavior. </a:t>
            </a:r>
            <a:endParaRPr sz="3000"/>
          </a:p>
        </p:txBody>
      </p:sp>
      <p:sp>
        <p:nvSpPr>
          <p:cNvPr id="1234" name="Google Shape;1234;p7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22</a:t>
            </a:fld>
            <a:endParaRPr/>
          </a:p>
        </p:txBody>
      </p:sp>
      <p:sp>
        <p:nvSpPr>
          <p:cNvPr id="1235" name="Google Shape;1235;p73"/>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239"/>
        <p:cNvGrpSpPr/>
        <p:nvPr/>
      </p:nvGrpSpPr>
      <p:grpSpPr>
        <a:xfrm>
          <a:off x="0" y="0"/>
          <a:ext cx="0" cy="0"/>
          <a:chOff x="0" y="0"/>
          <a:chExt cx="0" cy="0"/>
        </a:xfrm>
      </p:grpSpPr>
      <p:sp>
        <p:nvSpPr>
          <p:cNvPr id="1240" name="Google Shape;1240;p7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23</a:t>
            </a:fld>
            <a:endParaRPr/>
          </a:p>
        </p:txBody>
      </p:sp>
      <p:sp>
        <p:nvSpPr>
          <p:cNvPr id="1241" name="Google Shape;1241;p74"/>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242" name="Google Shape;1242;p74"/>
          <p:cNvSpPr txBox="1">
            <a:spLocks noGrp="1"/>
          </p:cNvSpPr>
          <p:nvPr>
            <p:ph type="title"/>
          </p:nvPr>
        </p:nvSpPr>
        <p:spPr>
          <a:xfrm>
            <a:off x="-101100" y="4387000"/>
            <a:ext cx="9251400" cy="482100"/>
          </a:xfrm>
          <a:prstGeom prst="rect">
            <a:avLst/>
          </a:prstGeom>
        </p:spPr>
        <p:txBody>
          <a:bodyPr spcFirstLastPara="1" wrap="square" lIns="457200" tIns="9125" rIns="914400" bIns="0" anchor="t" anchorCtr="0">
            <a:noAutofit/>
          </a:bodyPr>
          <a:lstStyle/>
          <a:p>
            <a:pPr marL="0" lvl="0" indent="0" algn="r" rtl="0">
              <a:spcBef>
                <a:spcPts val="0"/>
              </a:spcBef>
              <a:spcAft>
                <a:spcPts val="0"/>
              </a:spcAft>
              <a:buNone/>
            </a:pPr>
            <a:r>
              <a:rPr lang="en"/>
              <a:t>Complex Conditionals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246"/>
        <p:cNvGrpSpPr/>
        <p:nvPr/>
      </p:nvGrpSpPr>
      <p:grpSpPr>
        <a:xfrm>
          <a:off x="0" y="0"/>
          <a:ext cx="0" cy="0"/>
          <a:chOff x="0" y="0"/>
          <a:chExt cx="0" cy="0"/>
        </a:xfrm>
      </p:grpSpPr>
      <p:sp>
        <p:nvSpPr>
          <p:cNvPr id="1247" name="Google Shape;1247;p7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24</a:t>
            </a:fld>
            <a:endParaRPr/>
          </a:p>
        </p:txBody>
      </p:sp>
      <p:sp>
        <p:nvSpPr>
          <p:cNvPr id="1248" name="Google Shape;1248;p75"/>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249" name="Google Shape;1249;p75"/>
          <p:cNvSpPr txBox="1">
            <a:spLocks noGrp="1"/>
          </p:cNvSpPr>
          <p:nvPr>
            <p:ph type="title"/>
          </p:nvPr>
        </p:nvSpPr>
        <p:spPr>
          <a:xfrm>
            <a:off x="-101100" y="4234600"/>
            <a:ext cx="8970300" cy="634500"/>
          </a:xfrm>
          <a:prstGeom prst="rect">
            <a:avLst/>
          </a:prstGeom>
        </p:spPr>
        <p:txBody>
          <a:bodyPr spcFirstLastPara="1" wrap="square" lIns="457200" tIns="9125" rIns="1005825" bIns="0" anchor="t" anchorCtr="0">
            <a:noAutofit/>
          </a:bodyPr>
          <a:lstStyle/>
          <a:p>
            <a:pPr marL="0" lvl="0" indent="0" algn="r" rtl="0">
              <a:spcBef>
                <a:spcPts val="0"/>
              </a:spcBef>
              <a:spcAft>
                <a:spcPts val="0"/>
              </a:spcAft>
              <a:buNone/>
            </a:pPr>
            <a:r>
              <a:rPr lang="en"/>
              <a:t>15 minutes</a:t>
            </a:r>
            <a:endParaRPr/>
          </a:p>
        </p:txBody>
      </p:sp>
      <p:sp>
        <p:nvSpPr>
          <p:cNvPr id="1250" name="Google Shape;1250;p75"/>
          <p:cNvSpPr txBox="1">
            <a:spLocks noGrp="1"/>
          </p:cNvSpPr>
          <p:nvPr>
            <p:ph type="title" idx="2"/>
          </p:nvPr>
        </p:nvSpPr>
        <p:spPr>
          <a:xfrm>
            <a:off x="273900" y="1042875"/>
            <a:ext cx="8595300" cy="2764200"/>
          </a:xfrm>
          <a:prstGeom prst="rect">
            <a:avLst/>
          </a:prstGeom>
        </p:spPr>
        <p:txBody>
          <a:bodyPr spcFirstLastPara="1" wrap="square" lIns="2560300" tIns="0" rIns="457200" bIns="457200" anchor="t" anchorCtr="0">
            <a:noAutofit/>
          </a:bodyPr>
          <a:lstStyle/>
          <a:p>
            <a:pPr marL="0" lvl="0" indent="0" algn="l" rtl="0">
              <a:spcBef>
                <a:spcPts val="0"/>
              </a:spcBef>
              <a:spcAft>
                <a:spcPts val="0"/>
              </a:spcAft>
              <a:buNone/>
            </a:pPr>
            <a:r>
              <a:rPr lang="en" sz="3000" b="1"/>
              <a:t>Activity:</a:t>
            </a:r>
            <a:r>
              <a:rPr lang="en" sz="3000">
                <a:latin typeface="Roboto Light"/>
                <a:ea typeface="Roboto Light"/>
                <a:cs typeface="Roboto Light"/>
                <a:sym typeface="Roboto Light"/>
              </a:rPr>
              <a:t> Bad Bartending</a:t>
            </a:r>
            <a:endParaRPr sz="3000">
              <a:latin typeface="Roboto Light"/>
              <a:ea typeface="Roboto Light"/>
              <a:cs typeface="Roboto Light"/>
              <a:sym typeface="Roboto Light"/>
            </a:endParaRPr>
          </a:p>
          <a:p>
            <a:pPr marL="0" lvl="0" indent="0" algn="l" rtl="0">
              <a:spcBef>
                <a:spcPts val="800"/>
              </a:spcBef>
              <a:spcAft>
                <a:spcPts val="0"/>
              </a:spcAft>
              <a:buNone/>
            </a:pPr>
            <a:r>
              <a:rPr lang="en" sz="1800">
                <a:latin typeface="Roboto Light"/>
                <a:ea typeface="Roboto Light"/>
                <a:cs typeface="Roboto Light"/>
                <a:sym typeface="Roboto Light"/>
              </a:rPr>
              <a:t>In this activity, you will create a digital bartender. </a:t>
            </a:r>
            <a:endParaRPr sz="1800">
              <a:latin typeface="Roboto Light"/>
              <a:ea typeface="Roboto Light"/>
              <a:cs typeface="Roboto Light"/>
              <a:sym typeface="Roboto Light"/>
            </a:endParaRPr>
          </a:p>
          <a:p>
            <a:pPr marL="0" lvl="0" indent="0" algn="l" rtl="0">
              <a:spcBef>
                <a:spcPts val="800"/>
              </a:spcBef>
              <a:spcAft>
                <a:spcPts val="0"/>
              </a:spcAft>
              <a:buNone/>
            </a:pPr>
            <a:endParaRPr sz="1800" b="1"/>
          </a:p>
          <a:p>
            <a:pPr marL="0" lvl="0" indent="0" algn="l" rtl="0">
              <a:spcBef>
                <a:spcPts val="800"/>
              </a:spcBef>
              <a:spcAft>
                <a:spcPts val="800"/>
              </a:spcAft>
              <a:buNone/>
            </a:pPr>
            <a:r>
              <a:rPr lang="en" sz="1800" b="1"/>
              <a:t>Instructions sent via Slack</a:t>
            </a:r>
            <a:endParaRPr sz="1800" b="1"/>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254"/>
        <p:cNvGrpSpPr/>
        <p:nvPr/>
      </p:nvGrpSpPr>
      <p:grpSpPr>
        <a:xfrm>
          <a:off x="0" y="0"/>
          <a:ext cx="0" cy="0"/>
          <a:chOff x="0" y="0"/>
          <a:chExt cx="0" cy="0"/>
        </a:xfrm>
      </p:grpSpPr>
      <p:sp>
        <p:nvSpPr>
          <p:cNvPr id="1255" name="Google Shape;1255;p76"/>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Your Turn: Bad Bartending </a:t>
            </a:r>
            <a:endParaRPr b="1">
              <a:latin typeface="Roboto"/>
              <a:ea typeface="Roboto"/>
              <a:cs typeface="Roboto"/>
              <a:sym typeface="Roboto"/>
            </a:endParaRPr>
          </a:p>
        </p:txBody>
      </p:sp>
      <p:sp>
        <p:nvSpPr>
          <p:cNvPr id="1256" name="Google Shape;1256;p76"/>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b="1"/>
              <a:t>Instructions: </a:t>
            </a:r>
            <a:endParaRPr b="1"/>
          </a:p>
        </p:txBody>
      </p:sp>
      <p:sp>
        <p:nvSpPr>
          <p:cNvPr id="1257" name="Google Shape;1257;p7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25</a:t>
            </a:fld>
            <a:endParaRPr/>
          </a:p>
        </p:txBody>
      </p:sp>
      <p:sp>
        <p:nvSpPr>
          <p:cNvPr id="1258" name="Google Shape;1258;p76"/>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259" name="Google Shape;1259;p76"/>
          <p:cNvSpPr txBox="1">
            <a:spLocks noGrp="1"/>
          </p:cNvSpPr>
          <p:nvPr>
            <p:ph type="body" idx="3"/>
          </p:nvPr>
        </p:nvSpPr>
        <p:spPr>
          <a:xfrm>
            <a:off x="175" y="1284250"/>
            <a:ext cx="9144000" cy="3622200"/>
          </a:xfrm>
          <a:prstGeom prst="rect">
            <a:avLst/>
          </a:prstGeom>
        </p:spPr>
        <p:txBody>
          <a:bodyPr spcFirstLastPara="1" wrap="square" lIns="457200" tIns="0" rIns="457200" bIns="914400" anchor="t" anchorCtr="0">
            <a:noAutofit/>
          </a:bodyPr>
          <a:lstStyle/>
          <a:p>
            <a:pPr marL="0" lvl="0" indent="0" algn="l" rtl="0">
              <a:lnSpc>
                <a:spcPct val="115000"/>
              </a:lnSpc>
              <a:spcBef>
                <a:spcPts val="1200"/>
              </a:spcBef>
              <a:spcAft>
                <a:spcPts val="0"/>
              </a:spcAft>
              <a:buNone/>
            </a:pPr>
            <a:r>
              <a:rPr lang="en" sz="1600">
                <a:solidFill>
                  <a:srgbClr val="24292E"/>
                </a:solidFill>
              </a:rPr>
              <a:t>Set a variable called drinking_age to 21.</a:t>
            </a:r>
            <a:endParaRPr sz="1600">
              <a:solidFill>
                <a:srgbClr val="24292E"/>
              </a:solidFill>
            </a:endParaRPr>
          </a:p>
          <a:p>
            <a:pPr marL="0" lvl="0" indent="0" algn="l" rtl="0">
              <a:lnSpc>
                <a:spcPct val="115000"/>
              </a:lnSpc>
              <a:spcBef>
                <a:spcPts val="1500"/>
              </a:spcBef>
              <a:spcAft>
                <a:spcPts val="0"/>
              </a:spcAft>
              <a:buNone/>
            </a:pPr>
            <a:r>
              <a:rPr lang="en" sz="1600">
                <a:solidFill>
                  <a:srgbClr val="24292E"/>
                </a:solidFill>
              </a:rPr>
              <a:t>Prompt the user for their age in years and then check if the user is 21 or older.</a:t>
            </a:r>
            <a:endParaRPr sz="1600">
              <a:solidFill>
                <a:srgbClr val="24292E"/>
              </a:solidFill>
            </a:endParaRPr>
          </a:p>
          <a:p>
            <a:pPr marL="457200" lvl="0" indent="-330200" algn="l" rtl="0">
              <a:lnSpc>
                <a:spcPct val="115000"/>
              </a:lnSpc>
              <a:spcBef>
                <a:spcPts val="1500"/>
              </a:spcBef>
              <a:spcAft>
                <a:spcPts val="0"/>
              </a:spcAft>
              <a:buClr>
                <a:srgbClr val="24292E"/>
              </a:buClr>
              <a:buSzPts val="1600"/>
              <a:buChar char="-"/>
            </a:pPr>
            <a:r>
              <a:rPr lang="en" sz="1600">
                <a:solidFill>
                  <a:srgbClr val="24292E"/>
                </a:solidFill>
              </a:rPr>
              <a:t>If the user is 21 or older, create a list called drinks and store the names of 4 cocktails inside of it. Then prompt the user for the drink they want, check if the user's selection is in the drinks list, and print "Cheers!" to the terminal if it is.</a:t>
            </a:r>
            <a:endParaRPr sz="1600">
              <a:solidFill>
                <a:srgbClr val="24292E"/>
              </a:solidFill>
            </a:endParaRPr>
          </a:p>
          <a:p>
            <a:pPr marL="457200" lvl="0" indent="-330200" algn="l" rtl="0">
              <a:lnSpc>
                <a:spcPct val="115000"/>
              </a:lnSpc>
              <a:spcBef>
                <a:spcPts val="0"/>
              </a:spcBef>
              <a:spcAft>
                <a:spcPts val="0"/>
              </a:spcAft>
              <a:buClr>
                <a:srgbClr val="24292E"/>
              </a:buClr>
              <a:buSzPts val="1600"/>
              <a:buChar char="-"/>
            </a:pPr>
            <a:r>
              <a:rPr lang="en" sz="1600">
                <a:solidFill>
                  <a:srgbClr val="24292E"/>
                </a:solidFill>
              </a:rPr>
              <a:t>If the user is not 21 or older, print "your fake looks really fake" to the terminal instead.</a:t>
            </a:r>
            <a:endParaRPr sz="1600">
              <a:solidFill>
                <a:srgbClr val="24292E"/>
              </a:solidFill>
            </a:endParaRPr>
          </a:p>
          <a:p>
            <a:pPr marL="0" lvl="0" indent="0" algn="l" rtl="0">
              <a:lnSpc>
                <a:spcPct val="115000"/>
              </a:lnSpc>
              <a:spcBef>
                <a:spcPts val="1500"/>
              </a:spcBef>
              <a:spcAft>
                <a:spcPts val="0"/>
              </a:spcAft>
              <a:buNone/>
            </a:pPr>
            <a:r>
              <a:rPr lang="en" sz="1600">
                <a:solidFill>
                  <a:srgbClr val="24292E"/>
                </a:solidFill>
              </a:rPr>
              <a:t>Use the script file provided to get started. We have provided you with the initial code as well as some important pieces throughout. Use the comments to help you with the rest of the code.</a:t>
            </a:r>
            <a:endParaRPr sz="1600">
              <a:solidFill>
                <a:srgbClr val="24292E"/>
              </a:solidFill>
            </a:endParaRPr>
          </a:p>
          <a:p>
            <a:pPr marL="0" lvl="0" indent="0" algn="l" rtl="0">
              <a:spcBef>
                <a:spcPts val="1200"/>
              </a:spcBef>
              <a:spcAft>
                <a:spcPts val="800"/>
              </a:spcAft>
              <a:buNone/>
            </a:pP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263"/>
        <p:cNvGrpSpPr/>
        <p:nvPr/>
      </p:nvGrpSpPr>
      <p:grpSpPr>
        <a:xfrm>
          <a:off x="0" y="0"/>
          <a:ext cx="0" cy="0"/>
          <a:chOff x="0" y="0"/>
          <a:chExt cx="0" cy="0"/>
        </a:xfrm>
      </p:grpSpPr>
      <p:sp>
        <p:nvSpPr>
          <p:cNvPr id="1264" name="Google Shape;1264;p7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26</a:t>
            </a:fld>
            <a:endParaRPr/>
          </a:p>
        </p:txBody>
      </p:sp>
      <p:sp>
        <p:nvSpPr>
          <p:cNvPr id="1265" name="Google Shape;1265;p77"/>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266" name="Google Shape;1266;p77"/>
          <p:cNvSpPr txBox="1">
            <a:spLocks noGrp="1"/>
          </p:cNvSpPr>
          <p:nvPr>
            <p:ph type="title"/>
          </p:nvPr>
        </p:nvSpPr>
        <p:spPr>
          <a:xfrm>
            <a:off x="-101100" y="4387000"/>
            <a:ext cx="9251400" cy="482100"/>
          </a:xfrm>
          <a:prstGeom prst="rect">
            <a:avLst/>
          </a:prstGeom>
        </p:spPr>
        <p:txBody>
          <a:bodyPr spcFirstLastPara="1" wrap="square" lIns="457200" tIns="9125" rIns="914400" bIns="0" anchor="t" anchorCtr="0">
            <a:noAutofit/>
          </a:bodyPr>
          <a:lstStyle/>
          <a:p>
            <a:pPr marL="0" lvl="0" indent="0" algn="r" rtl="0">
              <a:spcBef>
                <a:spcPts val="0"/>
              </a:spcBef>
              <a:spcAft>
                <a:spcPts val="0"/>
              </a:spcAft>
              <a:buNone/>
            </a:pPr>
            <a:r>
              <a:rPr lang="en"/>
              <a:t>Bad Bartending Review</a:t>
            </a:r>
            <a:endParaRPr/>
          </a:p>
        </p:txBody>
      </p:sp>
      <p:sp>
        <p:nvSpPr>
          <p:cNvPr id="1267" name="Google Shape;1267;p77"/>
          <p:cNvSpPr txBox="1"/>
          <p:nvPr/>
        </p:nvSpPr>
        <p:spPr>
          <a:xfrm>
            <a:off x="3148325" y="960975"/>
            <a:ext cx="2132400" cy="695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rgbClr val="990000"/>
                </a:solidFill>
                <a:latin typeface="Roboto Mono"/>
                <a:ea typeface="Roboto Mono"/>
                <a:cs typeface="Roboto Mono"/>
                <a:sym typeface="Roboto Mono"/>
              </a:rPr>
              <a:t>Bad Bartending</a:t>
            </a:r>
            <a:endParaRPr sz="1800">
              <a:solidFill>
                <a:srgbClr val="990000"/>
              </a:solidFill>
              <a:latin typeface="Roboto Mono"/>
              <a:ea typeface="Roboto Mono"/>
              <a:cs typeface="Roboto Mono"/>
              <a:sym typeface="Roboto Mono"/>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271"/>
        <p:cNvGrpSpPr/>
        <p:nvPr/>
      </p:nvGrpSpPr>
      <p:grpSpPr>
        <a:xfrm>
          <a:off x="0" y="0"/>
          <a:ext cx="0" cy="0"/>
          <a:chOff x="0" y="0"/>
          <a:chExt cx="0" cy="0"/>
        </a:xfrm>
      </p:grpSpPr>
      <p:sp>
        <p:nvSpPr>
          <p:cNvPr id="1272" name="Google Shape;1272;p7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solidFill>
                  <a:srgbClr val="FFFFFF"/>
                </a:solidFill>
              </a:rPr>
              <a:t>27</a:t>
            </a:fld>
            <a:endParaRPr>
              <a:solidFill>
                <a:srgbClr val="FFFFFF"/>
              </a:solidFill>
            </a:endParaRPr>
          </a:p>
        </p:txBody>
      </p:sp>
      <p:sp>
        <p:nvSpPr>
          <p:cNvPr id="1273" name="Google Shape;1273;p78"/>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Loops</a:t>
            </a:r>
            <a:endParaRPr/>
          </a:p>
        </p:txBody>
      </p:sp>
      <p:sp>
        <p:nvSpPr>
          <p:cNvPr id="1274" name="Google Shape;1274;p78"/>
          <p:cNvSpPr txBox="1">
            <a:spLocks noGrp="1"/>
          </p:cNvSpPr>
          <p:nvPr>
            <p:ph type="sldNum" idx="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27</a:t>
            </a:fld>
            <a:endParaRPr/>
          </a:p>
        </p:txBody>
      </p:sp>
      <p:sp>
        <p:nvSpPr>
          <p:cNvPr id="1275" name="Google Shape;1275;p78"/>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279"/>
        <p:cNvGrpSpPr/>
        <p:nvPr/>
      </p:nvGrpSpPr>
      <p:grpSpPr>
        <a:xfrm>
          <a:off x="0" y="0"/>
          <a:ext cx="0" cy="0"/>
          <a:chOff x="0" y="0"/>
          <a:chExt cx="0" cy="0"/>
        </a:xfrm>
      </p:grpSpPr>
      <p:sp>
        <p:nvSpPr>
          <p:cNvPr id="1280" name="Google Shape;1280;p79"/>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Loops</a:t>
            </a:r>
            <a:endParaRPr/>
          </a:p>
        </p:txBody>
      </p:sp>
      <p:sp>
        <p:nvSpPr>
          <p:cNvPr id="1281" name="Google Shape;1281;p7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28</a:t>
            </a:fld>
            <a:endParaRPr/>
          </a:p>
        </p:txBody>
      </p:sp>
      <p:sp>
        <p:nvSpPr>
          <p:cNvPr id="1282" name="Google Shape;1282;p79"/>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pic>
        <p:nvPicPr>
          <p:cNvPr id="1283" name="Google Shape;1283;p79"/>
          <p:cNvPicPr preferRelativeResize="0"/>
          <p:nvPr/>
        </p:nvPicPr>
        <p:blipFill>
          <a:blip r:embed="rId3">
            <a:alphaModFix/>
          </a:blip>
          <a:stretch>
            <a:fillRect/>
          </a:stretch>
        </p:blipFill>
        <p:spPr>
          <a:xfrm>
            <a:off x="728550" y="1527725"/>
            <a:ext cx="1095201" cy="1602276"/>
          </a:xfrm>
          <a:prstGeom prst="rect">
            <a:avLst/>
          </a:prstGeom>
          <a:noFill/>
          <a:ln>
            <a:noFill/>
          </a:ln>
        </p:spPr>
      </p:pic>
      <p:sp>
        <p:nvSpPr>
          <p:cNvPr id="1284" name="Google Shape;1284;p79"/>
          <p:cNvSpPr txBox="1"/>
          <p:nvPr/>
        </p:nvSpPr>
        <p:spPr>
          <a:xfrm>
            <a:off x="2015850" y="1446425"/>
            <a:ext cx="4654200" cy="285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b="1">
                <a:solidFill>
                  <a:srgbClr val="24292E"/>
                </a:solidFill>
                <a:highlight>
                  <a:srgbClr val="FFFFFF"/>
                </a:highlight>
              </a:rPr>
              <a:t>Loops</a:t>
            </a:r>
            <a:r>
              <a:rPr lang="en" sz="2400">
                <a:solidFill>
                  <a:srgbClr val="24292E"/>
                </a:solidFill>
                <a:highlight>
                  <a:srgbClr val="FFFFFF"/>
                </a:highlight>
              </a:rPr>
              <a:t> allow programmers to run a block of code multiple times without having to repeatedly type that block of code.</a:t>
            </a:r>
            <a:endParaRPr sz="2400">
              <a:latin typeface="Roboto Light"/>
              <a:ea typeface="Roboto Light"/>
              <a:cs typeface="Roboto Light"/>
              <a:sym typeface="Roboto Light"/>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288"/>
        <p:cNvGrpSpPr/>
        <p:nvPr/>
      </p:nvGrpSpPr>
      <p:grpSpPr>
        <a:xfrm>
          <a:off x="0" y="0"/>
          <a:ext cx="0" cy="0"/>
          <a:chOff x="0" y="0"/>
          <a:chExt cx="0" cy="0"/>
        </a:xfrm>
      </p:grpSpPr>
      <p:sp>
        <p:nvSpPr>
          <p:cNvPr id="1289" name="Google Shape;1289;p8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Why use loops?</a:t>
            </a:r>
            <a:endParaRPr/>
          </a:p>
        </p:txBody>
      </p:sp>
      <p:sp>
        <p:nvSpPr>
          <p:cNvPr id="1290" name="Google Shape;1290;p80"/>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i="1"/>
              <a:t>For example, let’s say...</a:t>
            </a:r>
            <a:endParaRPr i="1"/>
          </a:p>
        </p:txBody>
      </p:sp>
      <p:sp>
        <p:nvSpPr>
          <p:cNvPr id="1291" name="Google Shape;1291;p8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29</a:t>
            </a:fld>
            <a:endParaRPr/>
          </a:p>
        </p:txBody>
      </p:sp>
      <p:sp>
        <p:nvSpPr>
          <p:cNvPr id="1292" name="Google Shape;1292;p80"/>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293" name="Google Shape;1293;p80"/>
          <p:cNvSpPr txBox="1">
            <a:spLocks noGrp="1"/>
          </p:cNvSpPr>
          <p:nvPr>
            <p:ph type="body" idx="3"/>
          </p:nvPr>
        </p:nvSpPr>
        <p:spPr>
          <a:xfrm>
            <a:off x="175" y="1284250"/>
            <a:ext cx="9144000" cy="3622200"/>
          </a:xfrm>
          <a:prstGeom prst="rect">
            <a:avLst/>
          </a:prstGeom>
        </p:spPr>
        <p:txBody>
          <a:bodyPr spcFirstLastPara="1" wrap="square" lIns="457200" tIns="0" rIns="457200" bIns="914400" anchor="t" anchorCtr="0">
            <a:noAutofit/>
          </a:bodyPr>
          <a:lstStyle/>
          <a:p>
            <a:pPr marL="0" lvl="0" indent="0" algn="l" rtl="0">
              <a:spcBef>
                <a:spcPts val="0"/>
              </a:spcBef>
              <a:spcAft>
                <a:spcPts val="0"/>
              </a:spcAft>
              <a:buNone/>
            </a:pPr>
            <a:r>
              <a:rPr lang="en" sz="2000" i="1">
                <a:solidFill>
                  <a:srgbClr val="24292E"/>
                </a:solidFill>
              </a:rPr>
              <a:t>We have a list of zoo animals and want to print them to the terminal one at a time. </a:t>
            </a:r>
            <a:endParaRPr sz="2000" i="1">
              <a:solidFill>
                <a:srgbClr val="24292E"/>
              </a:solidFill>
            </a:endParaRPr>
          </a:p>
          <a:p>
            <a:pPr marL="0" lvl="0" indent="0" algn="l" rtl="0">
              <a:spcBef>
                <a:spcPts val="800"/>
              </a:spcBef>
              <a:spcAft>
                <a:spcPts val="0"/>
              </a:spcAft>
              <a:buNone/>
            </a:pPr>
            <a:endParaRPr sz="2000">
              <a:solidFill>
                <a:srgbClr val="24292E"/>
              </a:solidFill>
            </a:endParaRPr>
          </a:p>
          <a:p>
            <a:pPr marL="0" lvl="0" indent="0" algn="l" rtl="0">
              <a:spcBef>
                <a:spcPts val="800"/>
              </a:spcBef>
              <a:spcAft>
                <a:spcPts val="0"/>
              </a:spcAft>
              <a:buNone/>
            </a:pPr>
            <a:r>
              <a:rPr lang="en" sz="2000">
                <a:solidFill>
                  <a:srgbClr val="990000"/>
                </a:solidFill>
              </a:rPr>
              <a:t>We could write out individual print statements for each element in the list, but that would take up a lot of space and be inefficient. </a:t>
            </a:r>
            <a:endParaRPr sz="2000">
              <a:solidFill>
                <a:srgbClr val="990000"/>
              </a:solidFill>
            </a:endParaRPr>
          </a:p>
          <a:p>
            <a:pPr marL="0" lvl="0" indent="0" algn="l" rtl="0">
              <a:spcBef>
                <a:spcPts val="800"/>
              </a:spcBef>
              <a:spcAft>
                <a:spcPts val="0"/>
              </a:spcAft>
              <a:buNone/>
            </a:pPr>
            <a:endParaRPr sz="2000">
              <a:solidFill>
                <a:srgbClr val="990000"/>
              </a:solidFill>
            </a:endParaRPr>
          </a:p>
          <a:p>
            <a:pPr marL="0" lvl="0" indent="0" algn="l" rtl="0">
              <a:spcBef>
                <a:spcPts val="800"/>
              </a:spcBef>
              <a:spcAft>
                <a:spcPts val="0"/>
              </a:spcAft>
              <a:buNone/>
            </a:pPr>
            <a:r>
              <a:rPr lang="en" sz="2000"/>
              <a:t>The next three slides indicate this inefficiency… </a:t>
            </a:r>
            <a:endParaRPr sz="2000">
              <a:solidFill>
                <a:srgbClr val="990000"/>
              </a:solidFill>
            </a:endParaRPr>
          </a:p>
          <a:p>
            <a:pPr marL="0" lvl="0" indent="0" algn="l" rtl="0">
              <a:spcBef>
                <a:spcPts val="800"/>
              </a:spcBef>
              <a:spcAft>
                <a:spcPts val="0"/>
              </a:spcAft>
              <a:buNone/>
            </a:pPr>
            <a:endParaRPr sz="2000">
              <a:solidFill>
                <a:srgbClr val="990000"/>
              </a:solidFill>
            </a:endParaRPr>
          </a:p>
          <a:p>
            <a:pPr marL="0" lvl="0" indent="0" algn="l" rtl="0">
              <a:spcBef>
                <a:spcPts val="800"/>
              </a:spcBef>
              <a:spcAft>
                <a:spcPts val="0"/>
              </a:spcAft>
              <a:buNone/>
            </a:pPr>
            <a:endParaRPr sz="2000">
              <a:solidFill>
                <a:srgbClr val="24292E"/>
              </a:solidFill>
            </a:endParaRPr>
          </a:p>
          <a:p>
            <a:pPr marL="0" lvl="0" indent="0" algn="l" rtl="0">
              <a:spcBef>
                <a:spcPts val="800"/>
              </a:spcBef>
              <a:spcAft>
                <a:spcPts val="800"/>
              </a:spcAft>
              <a:buNone/>
            </a:pPr>
            <a:endParaRPr sz="2000">
              <a:solidFill>
                <a:srgbClr val="274E13"/>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33"/>
        <p:cNvGrpSpPr/>
        <p:nvPr/>
      </p:nvGrpSpPr>
      <p:grpSpPr>
        <a:xfrm>
          <a:off x="0" y="0"/>
          <a:ext cx="0" cy="0"/>
          <a:chOff x="0" y="0"/>
          <a:chExt cx="0" cy="0"/>
        </a:xfrm>
      </p:grpSpPr>
      <p:sp>
        <p:nvSpPr>
          <p:cNvPr id="1034" name="Google Shape;1034;p54"/>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Class Objectives</a:t>
            </a:r>
            <a:endParaRPr/>
          </a:p>
        </p:txBody>
      </p:sp>
      <p:sp>
        <p:nvSpPr>
          <p:cNvPr id="1035" name="Google Shape;1035;p54"/>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By the end of class today, you will be able to:</a:t>
            </a:r>
            <a:endParaRPr/>
          </a:p>
        </p:txBody>
      </p:sp>
      <p:sp>
        <p:nvSpPr>
          <p:cNvPr id="1036" name="Google Shape;1036;p5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3</a:t>
            </a:fld>
            <a:endParaRPr/>
          </a:p>
        </p:txBody>
      </p:sp>
      <p:sp>
        <p:nvSpPr>
          <p:cNvPr id="1037" name="Google Shape;1037;p54"/>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038" name="Google Shape;1038;p54"/>
          <p:cNvSpPr txBox="1">
            <a:spLocks noGrp="1"/>
          </p:cNvSpPr>
          <p:nvPr>
            <p:ph type="body" idx="3"/>
          </p:nvPr>
        </p:nvSpPr>
        <p:spPr>
          <a:xfrm>
            <a:off x="175" y="1284250"/>
            <a:ext cx="9144000" cy="3622200"/>
          </a:xfrm>
          <a:prstGeom prst="rect">
            <a:avLst/>
          </a:prstGeom>
        </p:spPr>
        <p:txBody>
          <a:bodyPr spcFirstLastPara="1" wrap="square" lIns="457200" tIns="0" rIns="457200" bIns="914400" anchor="t" anchorCtr="0">
            <a:noAutofit/>
          </a:bodyPr>
          <a:lstStyle/>
          <a:p>
            <a:pPr marL="320040" lvl="0" indent="-193040" algn="l" rtl="0">
              <a:lnSpc>
                <a:spcPct val="112000"/>
              </a:lnSpc>
              <a:spcBef>
                <a:spcPts val="0"/>
              </a:spcBef>
              <a:spcAft>
                <a:spcPts val="0"/>
              </a:spcAft>
              <a:buClr>
                <a:srgbClr val="24292E"/>
              </a:buClr>
              <a:buSzPts val="1600"/>
              <a:buFont typeface="Roboto"/>
              <a:buChar char="❏"/>
            </a:pPr>
            <a:r>
              <a:rPr lang="en" sz="1600">
                <a:solidFill>
                  <a:srgbClr val="24292E"/>
                </a:solidFill>
              </a:rPr>
              <a:t>Use simple and complex conditionals to create branching paths for programs to execute.</a:t>
            </a:r>
            <a:endParaRPr sz="1600">
              <a:solidFill>
                <a:srgbClr val="24292E"/>
              </a:solidFill>
            </a:endParaRPr>
          </a:p>
          <a:p>
            <a:pPr marL="320040" lvl="0" indent="-193040" algn="l" rtl="0">
              <a:lnSpc>
                <a:spcPct val="112000"/>
              </a:lnSpc>
              <a:spcBef>
                <a:spcPts val="1200"/>
              </a:spcBef>
              <a:spcAft>
                <a:spcPts val="0"/>
              </a:spcAft>
              <a:buClr>
                <a:srgbClr val="24292E"/>
              </a:buClr>
              <a:buSzPts val="1600"/>
              <a:buFont typeface="Roboto"/>
              <a:buChar char="❏"/>
            </a:pPr>
            <a:r>
              <a:rPr lang="en" sz="1600">
                <a:solidFill>
                  <a:srgbClr val="24292E"/>
                </a:solidFill>
              </a:rPr>
              <a:t>Build a command-line application using conditionals and user input.</a:t>
            </a:r>
            <a:endParaRPr sz="1600">
              <a:solidFill>
                <a:srgbClr val="24292E"/>
              </a:solidFill>
            </a:endParaRPr>
          </a:p>
          <a:p>
            <a:pPr marL="320040" lvl="0" indent="-193040" algn="l" rtl="0">
              <a:lnSpc>
                <a:spcPct val="112000"/>
              </a:lnSpc>
              <a:spcBef>
                <a:spcPts val="1200"/>
              </a:spcBef>
              <a:spcAft>
                <a:spcPts val="0"/>
              </a:spcAft>
              <a:buClr>
                <a:srgbClr val="24292E"/>
              </a:buClr>
              <a:buSzPts val="1600"/>
              <a:buFont typeface="Roboto"/>
              <a:buChar char="❏"/>
            </a:pPr>
            <a:r>
              <a:rPr lang="en" sz="1600">
                <a:solidFill>
                  <a:srgbClr val="24292E"/>
                </a:solidFill>
              </a:rPr>
              <a:t>Use </a:t>
            </a:r>
            <a:r>
              <a:rPr lang="en" sz="1600">
                <a:solidFill>
                  <a:srgbClr val="24292E"/>
                </a:solidFill>
                <a:highlight>
                  <a:schemeClr val="lt2"/>
                </a:highlight>
                <a:latin typeface="Inconsolata"/>
                <a:ea typeface="Inconsolata"/>
                <a:cs typeface="Inconsolata"/>
                <a:sym typeface="Inconsolata"/>
              </a:rPr>
              <a:t>for</a:t>
            </a:r>
            <a:r>
              <a:rPr lang="en" sz="1600">
                <a:solidFill>
                  <a:srgbClr val="24292E"/>
                </a:solidFill>
              </a:rPr>
              <a:t> and </a:t>
            </a:r>
            <a:r>
              <a:rPr lang="en" sz="1600">
                <a:solidFill>
                  <a:srgbClr val="24292E"/>
                </a:solidFill>
                <a:highlight>
                  <a:schemeClr val="lt2"/>
                </a:highlight>
                <a:latin typeface="Inconsolata"/>
                <a:ea typeface="Inconsolata"/>
                <a:cs typeface="Inconsolata"/>
                <a:sym typeface="Inconsolata"/>
              </a:rPr>
              <a:t>while</a:t>
            </a:r>
            <a:r>
              <a:rPr lang="en" sz="1600">
                <a:solidFill>
                  <a:srgbClr val="24292E"/>
                </a:solidFill>
              </a:rPr>
              <a:t> loops to iterate through lists and dictionaries to perform basic operations on collections of data.</a:t>
            </a:r>
            <a:endParaRPr sz="1600">
              <a:solidFill>
                <a:srgbClr val="24292E"/>
              </a:solidFill>
            </a:endParaRPr>
          </a:p>
          <a:p>
            <a:pPr marL="320040" lvl="0" indent="-193040" algn="l" rtl="0">
              <a:lnSpc>
                <a:spcPct val="112000"/>
              </a:lnSpc>
              <a:spcBef>
                <a:spcPts val="1200"/>
              </a:spcBef>
              <a:spcAft>
                <a:spcPts val="0"/>
              </a:spcAft>
              <a:buClr>
                <a:srgbClr val="24292E"/>
              </a:buClr>
              <a:buSzPts val="1600"/>
              <a:buFont typeface="Roboto"/>
              <a:buChar char="❏"/>
            </a:pPr>
            <a:r>
              <a:rPr lang="en" sz="1600">
                <a:solidFill>
                  <a:srgbClr val="24292E"/>
                </a:solidFill>
              </a:rPr>
              <a:t>Use the </a:t>
            </a:r>
            <a:r>
              <a:rPr lang="en" sz="1600">
                <a:solidFill>
                  <a:srgbClr val="24292E"/>
                </a:solidFill>
                <a:highlight>
                  <a:schemeClr val="lt2"/>
                </a:highlight>
                <a:latin typeface="Inconsolata"/>
                <a:ea typeface="Inconsolata"/>
                <a:cs typeface="Inconsolata"/>
                <a:sym typeface="Inconsolata"/>
              </a:rPr>
              <a:t>range</a:t>
            </a:r>
            <a:r>
              <a:rPr lang="en" sz="1600">
                <a:solidFill>
                  <a:srgbClr val="24292E"/>
                </a:solidFill>
              </a:rPr>
              <a:t> function to loop through a list with defined ranges.</a:t>
            </a:r>
            <a:endParaRPr sz="1600">
              <a:solidFill>
                <a:srgbClr val="24292E"/>
              </a:solidFill>
            </a:endParaRPr>
          </a:p>
          <a:p>
            <a:pPr marL="320040" lvl="0" indent="-193040" algn="l" rtl="0">
              <a:lnSpc>
                <a:spcPct val="112000"/>
              </a:lnSpc>
              <a:spcBef>
                <a:spcPts val="1200"/>
              </a:spcBef>
              <a:spcAft>
                <a:spcPts val="0"/>
              </a:spcAft>
              <a:buClr>
                <a:srgbClr val="24292E"/>
              </a:buClr>
              <a:buSzPts val="1600"/>
              <a:buFont typeface="Roboto"/>
              <a:buChar char="❏"/>
            </a:pPr>
            <a:r>
              <a:rPr lang="en" sz="1600">
                <a:solidFill>
                  <a:srgbClr val="24292E"/>
                </a:solidFill>
              </a:rPr>
              <a:t>Use the </a:t>
            </a:r>
            <a:r>
              <a:rPr lang="en" sz="1600">
                <a:solidFill>
                  <a:srgbClr val="24292E"/>
                </a:solidFill>
                <a:highlight>
                  <a:schemeClr val="lt2"/>
                </a:highlight>
                <a:latin typeface="Inconsolata"/>
                <a:ea typeface="Inconsolata"/>
                <a:cs typeface="Inconsolata"/>
                <a:sym typeface="Inconsolata"/>
              </a:rPr>
              <a:t>enumerate</a:t>
            </a:r>
            <a:r>
              <a:rPr lang="en" sz="1600">
                <a:solidFill>
                  <a:srgbClr val="24292E"/>
                </a:solidFill>
              </a:rPr>
              <a:t> function to loop through a list with a built-in counter.</a:t>
            </a:r>
            <a:endParaRPr sz="1600">
              <a:solidFill>
                <a:srgbClr val="24292E"/>
              </a:solidFill>
            </a:endParaRPr>
          </a:p>
          <a:p>
            <a:pPr marL="320040" lvl="0" indent="-193040" algn="l" rtl="0">
              <a:lnSpc>
                <a:spcPct val="112000"/>
              </a:lnSpc>
              <a:spcBef>
                <a:spcPts val="1200"/>
              </a:spcBef>
              <a:spcAft>
                <a:spcPts val="1200"/>
              </a:spcAft>
              <a:buClr>
                <a:srgbClr val="24292E"/>
              </a:buClr>
              <a:buSzPts val="1600"/>
              <a:buFont typeface="Roboto"/>
              <a:buChar char="❏"/>
            </a:pPr>
            <a:r>
              <a:rPr lang="en" sz="1600">
                <a:solidFill>
                  <a:srgbClr val="24292E"/>
                </a:solidFill>
              </a:rPr>
              <a:t>Use </a:t>
            </a:r>
            <a:r>
              <a:rPr lang="en" sz="1600">
                <a:solidFill>
                  <a:srgbClr val="24292E"/>
                </a:solidFill>
                <a:highlight>
                  <a:schemeClr val="lt2"/>
                </a:highlight>
                <a:latin typeface="Inconsolata"/>
                <a:ea typeface="Inconsolata"/>
                <a:cs typeface="Inconsolata"/>
                <a:sym typeface="Inconsolata"/>
              </a:rPr>
              <a:t>key</a:t>
            </a:r>
            <a:r>
              <a:rPr lang="en" sz="1600">
                <a:solidFill>
                  <a:srgbClr val="24292E"/>
                </a:solidFill>
              </a:rPr>
              <a:t>, </a:t>
            </a:r>
            <a:r>
              <a:rPr lang="en" sz="1600">
                <a:solidFill>
                  <a:srgbClr val="24292E"/>
                </a:solidFill>
                <a:highlight>
                  <a:schemeClr val="lt2"/>
                </a:highlight>
                <a:latin typeface="Inconsolata"/>
                <a:ea typeface="Inconsolata"/>
                <a:cs typeface="Inconsolata"/>
                <a:sym typeface="Inconsolata"/>
              </a:rPr>
              <a:t>value</a:t>
            </a:r>
            <a:r>
              <a:rPr lang="en" sz="1600">
                <a:solidFill>
                  <a:srgbClr val="24292E"/>
                </a:solidFill>
              </a:rPr>
              <a:t>, and </a:t>
            </a:r>
            <a:r>
              <a:rPr lang="en" sz="1600">
                <a:solidFill>
                  <a:srgbClr val="24292E"/>
                </a:solidFill>
                <a:highlight>
                  <a:schemeClr val="lt2"/>
                </a:highlight>
                <a:latin typeface="Inconsolata"/>
                <a:ea typeface="Inconsolata"/>
                <a:cs typeface="Inconsolata"/>
                <a:sym typeface="Inconsolata"/>
              </a:rPr>
              <a:t>item</a:t>
            </a:r>
            <a:r>
              <a:rPr lang="en" sz="1600">
                <a:solidFill>
                  <a:srgbClr val="24292E"/>
                </a:solidFill>
              </a:rPr>
              <a:t> methods with loops to convert data from dictionaries into lists.</a:t>
            </a:r>
            <a:endParaRPr sz="1600">
              <a:solidFill>
                <a:srgbClr val="24292E"/>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297"/>
        <p:cNvGrpSpPr/>
        <p:nvPr/>
      </p:nvGrpSpPr>
      <p:grpSpPr>
        <a:xfrm>
          <a:off x="0" y="0"/>
          <a:ext cx="0" cy="0"/>
          <a:chOff x="0" y="0"/>
          <a:chExt cx="0" cy="0"/>
        </a:xfrm>
      </p:grpSpPr>
      <p:sp>
        <p:nvSpPr>
          <p:cNvPr id="1298" name="Google Shape;1298;p81"/>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Back to The Zoo Pen</a:t>
            </a:r>
            <a:endParaRPr/>
          </a:p>
        </p:txBody>
      </p:sp>
      <p:sp>
        <p:nvSpPr>
          <p:cNvPr id="1299" name="Google Shape;1299;p81"/>
          <p:cNvSpPr txBox="1">
            <a:spLocks noGrp="1"/>
          </p:cNvSpPr>
          <p:nvPr>
            <p:ph type="subTitle" idx="1"/>
          </p:nvPr>
        </p:nvSpPr>
        <p:spPr>
          <a:xfrm>
            <a:off x="0" y="675975"/>
            <a:ext cx="9144000" cy="29583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b="1"/>
              <a:t>List Name:</a:t>
            </a:r>
            <a:r>
              <a:rPr lang="en"/>
              <a:t>  zoo_animals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b="1"/>
              <a:t>Coded in Python using a </a:t>
            </a:r>
            <a:r>
              <a:rPr lang="en" b="1">
                <a:highlight>
                  <a:srgbClr val="FFFF00"/>
                </a:highlight>
              </a:rPr>
              <a:t>List</a:t>
            </a:r>
            <a:r>
              <a:rPr lang="en" b="1"/>
              <a:t>:</a:t>
            </a:r>
            <a:endParaRPr b="1"/>
          </a:p>
        </p:txBody>
      </p:sp>
      <p:sp>
        <p:nvSpPr>
          <p:cNvPr id="1300" name="Google Shape;1300;p8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30</a:t>
            </a:fld>
            <a:endParaRPr/>
          </a:p>
        </p:txBody>
      </p:sp>
      <p:sp>
        <p:nvSpPr>
          <p:cNvPr id="1301" name="Google Shape;1301;p81"/>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graphicFrame>
        <p:nvGraphicFramePr>
          <p:cNvPr id="1302" name="Google Shape;1302;p81"/>
          <p:cNvGraphicFramePr/>
          <p:nvPr/>
        </p:nvGraphicFramePr>
        <p:xfrm>
          <a:off x="472850" y="1229950"/>
          <a:ext cx="8198300" cy="1616800"/>
        </p:xfrm>
        <a:graphic>
          <a:graphicData uri="http://schemas.openxmlformats.org/drawingml/2006/table">
            <a:tbl>
              <a:tblPr>
                <a:noFill/>
                <a:tableStyleId>{9675CA7D-D893-4B12-878C-924B40C036C8}</a:tableStyleId>
              </a:tblPr>
              <a:tblGrid>
                <a:gridCol w="2049575">
                  <a:extLst>
                    <a:ext uri="{9D8B030D-6E8A-4147-A177-3AD203B41FA5}">
                      <a16:colId xmlns:a16="http://schemas.microsoft.com/office/drawing/2014/main" val="20000"/>
                    </a:ext>
                  </a:extLst>
                </a:gridCol>
                <a:gridCol w="2049575">
                  <a:extLst>
                    <a:ext uri="{9D8B030D-6E8A-4147-A177-3AD203B41FA5}">
                      <a16:colId xmlns:a16="http://schemas.microsoft.com/office/drawing/2014/main" val="20001"/>
                    </a:ext>
                  </a:extLst>
                </a:gridCol>
                <a:gridCol w="2049575">
                  <a:extLst>
                    <a:ext uri="{9D8B030D-6E8A-4147-A177-3AD203B41FA5}">
                      <a16:colId xmlns:a16="http://schemas.microsoft.com/office/drawing/2014/main" val="20002"/>
                    </a:ext>
                  </a:extLst>
                </a:gridCol>
                <a:gridCol w="2049575">
                  <a:extLst>
                    <a:ext uri="{9D8B030D-6E8A-4147-A177-3AD203B41FA5}">
                      <a16:colId xmlns:a16="http://schemas.microsoft.com/office/drawing/2014/main" val="20003"/>
                    </a:ext>
                  </a:extLst>
                </a:gridCol>
              </a:tblGrid>
              <a:tr h="808400">
                <a:tc>
                  <a:txBody>
                    <a:bodyPr/>
                    <a:lstStyle/>
                    <a:p>
                      <a:pPr marL="0" lvl="0" indent="0" algn="ctr" rtl="0">
                        <a:spcBef>
                          <a:spcPts val="0"/>
                        </a:spcBef>
                        <a:spcAft>
                          <a:spcPts val="0"/>
                        </a:spcAft>
                        <a:buNone/>
                      </a:pPr>
                      <a:r>
                        <a:rPr lang="en" sz="2400">
                          <a:solidFill>
                            <a:srgbClr val="00FF00"/>
                          </a:solidFill>
                          <a:latin typeface="Inconsolata"/>
                          <a:ea typeface="Inconsolata"/>
                          <a:cs typeface="Inconsolata"/>
                          <a:sym typeface="Inconsolata"/>
                        </a:rPr>
                        <a:t>Zebra</a:t>
                      </a:r>
                      <a:endParaRPr sz="2400">
                        <a:solidFill>
                          <a:srgbClr val="00FF00"/>
                        </a:solidFill>
                        <a:latin typeface="Inconsolata"/>
                        <a:ea typeface="Inconsolata"/>
                        <a:cs typeface="Inconsolata"/>
                        <a:sym typeface="Inconsolata"/>
                      </a:endParaRPr>
                    </a:p>
                  </a:txBody>
                  <a:tcPr marL="91425" marR="91425" marT="0" marB="0" anchor="ctr">
                    <a:lnL w="9525" cap="flat" cmpd="sng">
                      <a:solidFill>
                        <a:srgbClr val="FFFFFF"/>
                      </a:solidFill>
                      <a:prstDash val="solid"/>
                      <a:round/>
                      <a:headEnd type="none" w="sm" len="sm"/>
                      <a:tailEnd type="none" w="sm" len="sm"/>
                    </a:lnL>
                    <a:lnR w="76200"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212940"/>
                    </a:solidFill>
                  </a:tcPr>
                </a:tc>
                <a:tc>
                  <a:txBody>
                    <a:bodyPr/>
                    <a:lstStyle/>
                    <a:p>
                      <a:pPr marL="0" lvl="0" indent="0" algn="ctr" rtl="0">
                        <a:spcBef>
                          <a:spcPts val="0"/>
                        </a:spcBef>
                        <a:spcAft>
                          <a:spcPts val="0"/>
                        </a:spcAft>
                        <a:buNone/>
                      </a:pPr>
                      <a:r>
                        <a:rPr lang="en" sz="2400">
                          <a:solidFill>
                            <a:srgbClr val="00FF00"/>
                          </a:solidFill>
                          <a:latin typeface="Inconsolata"/>
                          <a:ea typeface="Inconsolata"/>
                          <a:cs typeface="Inconsolata"/>
                          <a:sym typeface="Inconsolata"/>
                        </a:rPr>
                        <a:t>Rhino</a:t>
                      </a:r>
                      <a:endParaRPr sz="2400">
                        <a:solidFill>
                          <a:srgbClr val="00FF00"/>
                        </a:solidFill>
                        <a:latin typeface="Inconsolata"/>
                        <a:ea typeface="Inconsolata"/>
                        <a:cs typeface="Inconsolata"/>
                        <a:sym typeface="Inconsolata"/>
                      </a:endParaRPr>
                    </a:p>
                  </a:txBody>
                  <a:tcPr marL="91425" marR="91425" marT="0" marB="0" anchor="ctr">
                    <a:lnL w="76200" cap="flat" cmpd="sng">
                      <a:solidFill>
                        <a:srgbClr val="FFFFFF"/>
                      </a:solidFill>
                      <a:prstDash val="solid"/>
                      <a:round/>
                      <a:headEnd type="none" w="sm" len="sm"/>
                      <a:tailEnd type="none" w="sm" len="sm"/>
                    </a:lnL>
                    <a:lnR w="76200"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212940"/>
                    </a:solidFill>
                  </a:tcPr>
                </a:tc>
                <a:tc>
                  <a:txBody>
                    <a:bodyPr/>
                    <a:lstStyle/>
                    <a:p>
                      <a:pPr marL="0" lvl="0" indent="0" algn="ctr" rtl="0">
                        <a:spcBef>
                          <a:spcPts val="0"/>
                        </a:spcBef>
                        <a:spcAft>
                          <a:spcPts val="0"/>
                        </a:spcAft>
                        <a:buNone/>
                      </a:pPr>
                      <a:r>
                        <a:rPr lang="en" sz="2400">
                          <a:solidFill>
                            <a:srgbClr val="00FF00"/>
                          </a:solidFill>
                          <a:latin typeface="Inconsolata"/>
                          <a:ea typeface="Inconsolata"/>
                          <a:cs typeface="Inconsolata"/>
                          <a:sym typeface="Inconsolata"/>
                        </a:rPr>
                        <a:t>Giraffe</a:t>
                      </a:r>
                      <a:endParaRPr sz="2400">
                        <a:solidFill>
                          <a:srgbClr val="00FF00"/>
                        </a:solidFill>
                        <a:latin typeface="Inconsolata"/>
                        <a:ea typeface="Inconsolata"/>
                        <a:cs typeface="Inconsolata"/>
                        <a:sym typeface="Inconsolata"/>
                      </a:endParaRPr>
                    </a:p>
                  </a:txBody>
                  <a:tcPr marL="91425" marR="91425" marT="0" marB="0" anchor="ctr">
                    <a:lnL w="76200" cap="flat" cmpd="sng">
                      <a:solidFill>
                        <a:srgbClr val="FFFFFF"/>
                      </a:solidFill>
                      <a:prstDash val="solid"/>
                      <a:round/>
                      <a:headEnd type="none" w="sm" len="sm"/>
                      <a:tailEnd type="none" w="sm" len="sm"/>
                    </a:lnL>
                    <a:lnR w="76200"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212940"/>
                    </a:solidFill>
                  </a:tcPr>
                </a:tc>
                <a:tc>
                  <a:txBody>
                    <a:bodyPr/>
                    <a:lstStyle/>
                    <a:p>
                      <a:pPr marL="0" lvl="0" indent="0" algn="ctr" rtl="0">
                        <a:spcBef>
                          <a:spcPts val="0"/>
                        </a:spcBef>
                        <a:spcAft>
                          <a:spcPts val="0"/>
                        </a:spcAft>
                        <a:buNone/>
                      </a:pPr>
                      <a:r>
                        <a:rPr lang="en" sz="2400">
                          <a:solidFill>
                            <a:srgbClr val="00FF00"/>
                          </a:solidFill>
                          <a:latin typeface="Inconsolata"/>
                          <a:ea typeface="Inconsolata"/>
                          <a:cs typeface="Inconsolata"/>
                          <a:sym typeface="Inconsolata"/>
                        </a:rPr>
                        <a:t>Owl</a:t>
                      </a:r>
                      <a:endParaRPr sz="2400">
                        <a:solidFill>
                          <a:srgbClr val="00FF00"/>
                        </a:solidFill>
                        <a:latin typeface="Inconsolata"/>
                        <a:ea typeface="Inconsolata"/>
                        <a:cs typeface="Inconsolata"/>
                        <a:sym typeface="Inconsolata"/>
                      </a:endParaRPr>
                    </a:p>
                  </a:txBody>
                  <a:tcPr marL="91425" marR="91425" marT="0" marB="0" anchor="ctr">
                    <a:lnL w="76200"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212940"/>
                    </a:solidFill>
                  </a:tcPr>
                </a:tc>
                <a:extLst>
                  <a:ext uri="{0D108BD9-81ED-4DB2-BD59-A6C34878D82A}">
                    <a16:rowId xmlns:a16="http://schemas.microsoft.com/office/drawing/2014/main" val="10000"/>
                  </a:ext>
                </a:extLst>
              </a:tr>
              <a:tr h="808400">
                <a:tc>
                  <a:txBody>
                    <a:bodyPr/>
                    <a:lstStyle/>
                    <a:p>
                      <a:pPr marL="0" lvl="0" indent="0" algn="ctr" rtl="0">
                        <a:spcBef>
                          <a:spcPts val="0"/>
                        </a:spcBef>
                        <a:spcAft>
                          <a:spcPts val="0"/>
                        </a:spcAft>
                        <a:buNone/>
                      </a:pPr>
                      <a:r>
                        <a:rPr lang="en" sz="2400">
                          <a:latin typeface="Roboto Light"/>
                          <a:ea typeface="Roboto Light"/>
                          <a:cs typeface="Roboto Light"/>
                          <a:sym typeface="Roboto Light"/>
                        </a:rPr>
                        <a:t>Index 0 </a:t>
                      </a:r>
                      <a:endParaRPr sz="2400">
                        <a:latin typeface="Roboto Light"/>
                        <a:ea typeface="Roboto Light"/>
                        <a:cs typeface="Roboto Light"/>
                        <a:sym typeface="Roboto Light"/>
                      </a:endParaRPr>
                    </a:p>
                  </a:txBody>
                  <a:tcPr marL="91425" marR="91425" marT="0" marB="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2400">
                          <a:solidFill>
                            <a:schemeClr val="dk1"/>
                          </a:solidFill>
                          <a:latin typeface="Roboto Light"/>
                          <a:ea typeface="Roboto Light"/>
                          <a:cs typeface="Roboto Light"/>
                          <a:sym typeface="Roboto Light"/>
                        </a:rPr>
                        <a:t>Index 1</a:t>
                      </a:r>
                      <a:endParaRPr sz="2400">
                        <a:latin typeface="Roboto Light"/>
                        <a:ea typeface="Roboto Light"/>
                        <a:cs typeface="Roboto Light"/>
                        <a:sym typeface="Roboto Light"/>
                      </a:endParaRPr>
                    </a:p>
                  </a:txBody>
                  <a:tcPr marL="91425" marR="91425" marT="0" marB="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2400">
                          <a:solidFill>
                            <a:schemeClr val="dk1"/>
                          </a:solidFill>
                          <a:latin typeface="Roboto Light"/>
                          <a:ea typeface="Roboto Light"/>
                          <a:cs typeface="Roboto Light"/>
                          <a:sym typeface="Roboto Light"/>
                        </a:rPr>
                        <a:t>Index 2</a:t>
                      </a:r>
                      <a:endParaRPr sz="2400">
                        <a:latin typeface="Roboto Light"/>
                        <a:ea typeface="Roboto Light"/>
                        <a:cs typeface="Roboto Light"/>
                        <a:sym typeface="Roboto Light"/>
                      </a:endParaRPr>
                    </a:p>
                  </a:txBody>
                  <a:tcPr marL="91425" marR="91425" marT="0" marB="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2400">
                          <a:solidFill>
                            <a:schemeClr val="dk1"/>
                          </a:solidFill>
                          <a:latin typeface="Roboto Light"/>
                          <a:ea typeface="Roboto Light"/>
                          <a:cs typeface="Roboto Light"/>
                          <a:sym typeface="Roboto Light"/>
                        </a:rPr>
                        <a:t>Index 3</a:t>
                      </a:r>
                      <a:endParaRPr sz="2400">
                        <a:latin typeface="Roboto Light"/>
                        <a:ea typeface="Roboto Light"/>
                        <a:cs typeface="Roboto Light"/>
                        <a:sym typeface="Roboto Light"/>
                      </a:endParaRPr>
                    </a:p>
                  </a:txBody>
                  <a:tcPr marL="91425" marR="91425" marT="0" marB="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graphicFrame>
        <p:nvGraphicFramePr>
          <p:cNvPr id="1303" name="Google Shape;1303;p81"/>
          <p:cNvGraphicFramePr/>
          <p:nvPr/>
        </p:nvGraphicFramePr>
        <p:xfrm>
          <a:off x="472850" y="3299850"/>
          <a:ext cx="8198300" cy="808400"/>
        </p:xfrm>
        <a:graphic>
          <a:graphicData uri="http://schemas.openxmlformats.org/drawingml/2006/table">
            <a:tbl>
              <a:tblPr>
                <a:noFill/>
                <a:tableStyleId>{9675CA7D-D893-4B12-878C-924B40C036C8}</a:tableStyleId>
              </a:tblPr>
              <a:tblGrid>
                <a:gridCol w="8198300">
                  <a:extLst>
                    <a:ext uri="{9D8B030D-6E8A-4147-A177-3AD203B41FA5}">
                      <a16:colId xmlns:a16="http://schemas.microsoft.com/office/drawing/2014/main" val="20000"/>
                    </a:ext>
                  </a:extLst>
                </a:gridCol>
              </a:tblGrid>
              <a:tr h="808400">
                <a:tc>
                  <a:txBody>
                    <a:bodyPr/>
                    <a:lstStyle/>
                    <a:p>
                      <a:pPr marL="0" lvl="0" indent="0" algn="ctr" rtl="0">
                        <a:spcBef>
                          <a:spcPts val="0"/>
                        </a:spcBef>
                        <a:spcAft>
                          <a:spcPts val="0"/>
                        </a:spcAft>
                        <a:buNone/>
                      </a:pPr>
                      <a:r>
                        <a:rPr lang="en" sz="2400">
                          <a:solidFill>
                            <a:srgbClr val="FFFFFF"/>
                          </a:solidFill>
                          <a:latin typeface="Inconsolata"/>
                          <a:ea typeface="Inconsolata"/>
                          <a:cs typeface="Inconsolata"/>
                          <a:sym typeface="Inconsolata"/>
                        </a:rPr>
                        <a:t>zoo_animals </a:t>
                      </a:r>
                      <a:r>
                        <a:rPr lang="en" sz="2400">
                          <a:solidFill>
                            <a:schemeClr val="accent1"/>
                          </a:solidFill>
                          <a:latin typeface="Inconsolata"/>
                          <a:ea typeface="Inconsolata"/>
                          <a:cs typeface="Inconsolata"/>
                          <a:sym typeface="Inconsolata"/>
                        </a:rPr>
                        <a:t>=</a:t>
                      </a:r>
                      <a:r>
                        <a:rPr lang="en" sz="2400">
                          <a:solidFill>
                            <a:srgbClr val="FFFFFF"/>
                          </a:solidFill>
                          <a:latin typeface="Inconsolata"/>
                          <a:ea typeface="Inconsolata"/>
                          <a:cs typeface="Inconsolata"/>
                          <a:sym typeface="Inconsolata"/>
                        </a:rPr>
                        <a:t> [</a:t>
                      </a:r>
                      <a:r>
                        <a:rPr lang="en" sz="2400">
                          <a:solidFill>
                            <a:srgbClr val="00FF00"/>
                          </a:solidFill>
                          <a:latin typeface="Inconsolata"/>
                          <a:ea typeface="Inconsolata"/>
                          <a:cs typeface="Inconsolata"/>
                          <a:sym typeface="Inconsolata"/>
                        </a:rPr>
                        <a:t>"Zebra"</a:t>
                      </a:r>
                      <a:r>
                        <a:rPr lang="en" sz="2400">
                          <a:solidFill>
                            <a:srgbClr val="FFFFFF"/>
                          </a:solidFill>
                          <a:latin typeface="Inconsolata"/>
                          <a:ea typeface="Inconsolata"/>
                          <a:cs typeface="Inconsolata"/>
                          <a:sym typeface="Inconsolata"/>
                        </a:rPr>
                        <a:t>, </a:t>
                      </a:r>
                      <a:r>
                        <a:rPr lang="en" sz="2400">
                          <a:solidFill>
                            <a:srgbClr val="00FF00"/>
                          </a:solidFill>
                          <a:latin typeface="Inconsolata"/>
                          <a:ea typeface="Inconsolata"/>
                          <a:cs typeface="Inconsolata"/>
                          <a:sym typeface="Inconsolata"/>
                        </a:rPr>
                        <a:t>"Rhino"</a:t>
                      </a:r>
                      <a:r>
                        <a:rPr lang="en" sz="2400">
                          <a:solidFill>
                            <a:srgbClr val="FFFFFF"/>
                          </a:solidFill>
                          <a:latin typeface="Inconsolata"/>
                          <a:ea typeface="Inconsolata"/>
                          <a:cs typeface="Inconsolata"/>
                          <a:sym typeface="Inconsolata"/>
                        </a:rPr>
                        <a:t>, </a:t>
                      </a:r>
                      <a:r>
                        <a:rPr lang="en" sz="2400">
                          <a:solidFill>
                            <a:srgbClr val="00FF00"/>
                          </a:solidFill>
                          <a:latin typeface="Inconsolata"/>
                          <a:ea typeface="Inconsolata"/>
                          <a:cs typeface="Inconsolata"/>
                          <a:sym typeface="Inconsolata"/>
                        </a:rPr>
                        <a:t>"Giraffe"</a:t>
                      </a:r>
                      <a:r>
                        <a:rPr lang="en" sz="2400">
                          <a:solidFill>
                            <a:srgbClr val="FFFFFF"/>
                          </a:solidFill>
                          <a:latin typeface="Inconsolata"/>
                          <a:ea typeface="Inconsolata"/>
                          <a:cs typeface="Inconsolata"/>
                          <a:sym typeface="Inconsolata"/>
                        </a:rPr>
                        <a:t>, </a:t>
                      </a:r>
                      <a:r>
                        <a:rPr lang="en" sz="2400">
                          <a:solidFill>
                            <a:srgbClr val="00FF00"/>
                          </a:solidFill>
                          <a:latin typeface="Inconsolata"/>
                          <a:ea typeface="Inconsolata"/>
                          <a:cs typeface="Inconsolata"/>
                          <a:sym typeface="Inconsolata"/>
                        </a:rPr>
                        <a:t>"Owl"</a:t>
                      </a:r>
                      <a:r>
                        <a:rPr lang="en" sz="2400">
                          <a:solidFill>
                            <a:srgbClr val="FFFFFF"/>
                          </a:solidFill>
                          <a:latin typeface="Inconsolata"/>
                          <a:ea typeface="Inconsolata"/>
                          <a:cs typeface="Inconsolata"/>
                          <a:sym typeface="Inconsolata"/>
                        </a:rPr>
                        <a:t>]</a:t>
                      </a:r>
                      <a:endParaRPr sz="2400">
                        <a:solidFill>
                          <a:srgbClr val="FFFFFF"/>
                        </a:solidFill>
                        <a:latin typeface="Inconsolata"/>
                        <a:ea typeface="Inconsolata"/>
                        <a:cs typeface="Inconsolata"/>
                        <a:sym typeface="Inconsolata"/>
                      </a:endParaRPr>
                    </a:p>
                  </a:txBody>
                  <a:tcPr marL="91425" marR="91425" marT="0" marB="0" anchor="ctr">
                    <a:lnL w="9525" cap="flat" cmpd="sng">
                      <a:solidFill>
                        <a:srgbClr val="FFFFFF"/>
                      </a:solidFill>
                      <a:prstDash val="solid"/>
                      <a:round/>
                      <a:headEnd type="none" w="sm" len="sm"/>
                      <a:tailEnd type="none" w="sm" len="sm"/>
                    </a:lnL>
                    <a:lnR w="76200"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212940"/>
                    </a:solid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307"/>
        <p:cNvGrpSpPr/>
        <p:nvPr/>
      </p:nvGrpSpPr>
      <p:grpSpPr>
        <a:xfrm>
          <a:off x="0" y="0"/>
          <a:ext cx="0" cy="0"/>
          <a:chOff x="0" y="0"/>
          <a:chExt cx="0" cy="0"/>
        </a:xfrm>
      </p:grpSpPr>
      <p:sp>
        <p:nvSpPr>
          <p:cNvPr id="1308" name="Google Shape;1308;p82"/>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Back to The Zoo Pen (Logging)</a:t>
            </a:r>
            <a:endParaRPr/>
          </a:p>
        </p:txBody>
      </p:sp>
      <p:sp>
        <p:nvSpPr>
          <p:cNvPr id="1309" name="Google Shape;1309;p82"/>
          <p:cNvSpPr txBox="1">
            <a:spLocks noGrp="1"/>
          </p:cNvSpPr>
          <p:nvPr>
            <p:ph type="subTitle" idx="1"/>
          </p:nvPr>
        </p:nvSpPr>
        <p:spPr>
          <a:xfrm>
            <a:off x="0" y="675975"/>
            <a:ext cx="9144000" cy="3903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b="1"/>
              <a:t>List Name:</a:t>
            </a:r>
            <a:r>
              <a:rPr lang="en"/>
              <a:t>  zoo_animals</a:t>
            </a:r>
            <a:endParaRPr b="1"/>
          </a:p>
        </p:txBody>
      </p:sp>
      <p:sp>
        <p:nvSpPr>
          <p:cNvPr id="1310" name="Google Shape;1310;p8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31</a:t>
            </a:fld>
            <a:endParaRPr/>
          </a:p>
        </p:txBody>
      </p:sp>
      <p:sp>
        <p:nvSpPr>
          <p:cNvPr id="1311" name="Google Shape;1311;p82"/>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graphicFrame>
        <p:nvGraphicFramePr>
          <p:cNvPr id="1312" name="Google Shape;1312;p82"/>
          <p:cNvGraphicFramePr/>
          <p:nvPr/>
        </p:nvGraphicFramePr>
        <p:xfrm>
          <a:off x="472850" y="1229950"/>
          <a:ext cx="8198300" cy="1616800"/>
        </p:xfrm>
        <a:graphic>
          <a:graphicData uri="http://schemas.openxmlformats.org/drawingml/2006/table">
            <a:tbl>
              <a:tblPr>
                <a:noFill/>
                <a:tableStyleId>{9675CA7D-D893-4B12-878C-924B40C036C8}</a:tableStyleId>
              </a:tblPr>
              <a:tblGrid>
                <a:gridCol w="2049575">
                  <a:extLst>
                    <a:ext uri="{9D8B030D-6E8A-4147-A177-3AD203B41FA5}">
                      <a16:colId xmlns:a16="http://schemas.microsoft.com/office/drawing/2014/main" val="20000"/>
                    </a:ext>
                  </a:extLst>
                </a:gridCol>
                <a:gridCol w="2049575">
                  <a:extLst>
                    <a:ext uri="{9D8B030D-6E8A-4147-A177-3AD203B41FA5}">
                      <a16:colId xmlns:a16="http://schemas.microsoft.com/office/drawing/2014/main" val="20001"/>
                    </a:ext>
                  </a:extLst>
                </a:gridCol>
                <a:gridCol w="2049575">
                  <a:extLst>
                    <a:ext uri="{9D8B030D-6E8A-4147-A177-3AD203B41FA5}">
                      <a16:colId xmlns:a16="http://schemas.microsoft.com/office/drawing/2014/main" val="20002"/>
                    </a:ext>
                  </a:extLst>
                </a:gridCol>
                <a:gridCol w="2049575">
                  <a:extLst>
                    <a:ext uri="{9D8B030D-6E8A-4147-A177-3AD203B41FA5}">
                      <a16:colId xmlns:a16="http://schemas.microsoft.com/office/drawing/2014/main" val="20003"/>
                    </a:ext>
                  </a:extLst>
                </a:gridCol>
              </a:tblGrid>
              <a:tr h="808400">
                <a:tc>
                  <a:txBody>
                    <a:bodyPr/>
                    <a:lstStyle/>
                    <a:p>
                      <a:pPr marL="0" lvl="0" indent="0" algn="ctr" rtl="0">
                        <a:spcBef>
                          <a:spcPts val="0"/>
                        </a:spcBef>
                        <a:spcAft>
                          <a:spcPts val="0"/>
                        </a:spcAft>
                        <a:buNone/>
                      </a:pPr>
                      <a:r>
                        <a:rPr lang="en" sz="2400">
                          <a:solidFill>
                            <a:srgbClr val="00FF00"/>
                          </a:solidFill>
                          <a:latin typeface="Inconsolata"/>
                          <a:ea typeface="Inconsolata"/>
                          <a:cs typeface="Inconsolata"/>
                          <a:sym typeface="Inconsolata"/>
                        </a:rPr>
                        <a:t>Zebra</a:t>
                      </a:r>
                      <a:endParaRPr sz="2400">
                        <a:solidFill>
                          <a:srgbClr val="00FF00"/>
                        </a:solidFill>
                        <a:latin typeface="Inconsolata"/>
                        <a:ea typeface="Inconsolata"/>
                        <a:cs typeface="Inconsolata"/>
                        <a:sym typeface="Inconsolata"/>
                      </a:endParaRPr>
                    </a:p>
                  </a:txBody>
                  <a:tcPr marL="91425" marR="91425" marT="0" marB="0" anchor="ctr">
                    <a:lnL w="9525" cap="flat" cmpd="sng">
                      <a:solidFill>
                        <a:srgbClr val="FFFFFF"/>
                      </a:solidFill>
                      <a:prstDash val="solid"/>
                      <a:round/>
                      <a:headEnd type="none" w="sm" len="sm"/>
                      <a:tailEnd type="none" w="sm" len="sm"/>
                    </a:lnL>
                    <a:lnR w="76200"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212940"/>
                    </a:solidFill>
                  </a:tcPr>
                </a:tc>
                <a:tc>
                  <a:txBody>
                    <a:bodyPr/>
                    <a:lstStyle/>
                    <a:p>
                      <a:pPr marL="0" lvl="0" indent="0" algn="ctr" rtl="0">
                        <a:spcBef>
                          <a:spcPts val="0"/>
                        </a:spcBef>
                        <a:spcAft>
                          <a:spcPts val="0"/>
                        </a:spcAft>
                        <a:buNone/>
                      </a:pPr>
                      <a:r>
                        <a:rPr lang="en" sz="2400">
                          <a:solidFill>
                            <a:srgbClr val="00FF00"/>
                          </a:solidFill>
                          <a:latin typeface="Inconsolata"/>
                          <a:ea typeface="Inconsolata"/>
                          <a:cs typeface="Inconsolata"/>
                          <a:sym typeface="Inconsolata"/>
                        </a:rPr>
                        <a:t>Rhino</a:t>
                      </a:r>
                      <a:endParaRPr sz="2400">
                        <a:solidFill>
                          <a:srgbClr val="00FF00"/>
                        </a:solidFill>
                        <a:latin typeface="Inconsolata"/>
                        <a:ea typeface="Inconsolata"/>
                        <a:cs typeface="Inconsolata"/>
                        <a:sym typeface="Inconsolata"/>
                      </a:endParaRPr>
                    </a:p>
                  </a:txBody>
                  <a:tcPr marL="91425" marR="91425" marT="0" marB="0" anchor="ctr">
                    <a:lnL w="76200" cap="flat" cmpd="sng">
                      <a:solidFill>
                        <a:srgbClr val="FFFFFF"/>
                      </a:solidFill>
                      <a:prstDash val="solid"/>
                      <a:round/>
                      <a:headEnd type="none" w="sm" len="sm"/>
                      <a:tailEnd type="none" w="sm" len="sm"/>
                    </a:lnL>
                    <a:lnR w="76200"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212940"/>
                    </a:solidFill>
                  </a:tcPr>
                </a:tc>
                <a:tc>
                  <a:txBody>
                    <a:bodyPr/>
                    <a:lstStyle/>
                    <a:p>
                      <a:pPr marL="0" lvl="0" indent="0" algn="ctr" rtl="0">
                        <a:spcBef>
                          <a:spcPts val="0"/>
                        </a:spcBef>
                        <a:spcAft>
                          <a:spcPts val="0"/>
                        </a:spcAft>
                        <a:buNone/>
                      </a:pPr>
                      <a:r>
                        <a:rPr lang="en" sz="2400">
                          <a:solidFill>
                            <a:srgbClr val="00FF00"/>
                          </a:solidFill>
                          <a:latin typeface="Inconsolata"/>
                          <a:ea typeface="Inconsolata"/>
                          <a:cs typeface="Inconsolata"/>
                          <a:sym typeface="Inconsolata"/>
                        </a:rPr>
                        <a:t>Giraffe</a:t>
                      </a:r>
                      <a:endParaRPr sz="2400">
                        <a:solidFill>
                          <a:srgbClr val="00FF00"/>
                        </a:solidFill>
                        <a:latin typeface="Inconsolata"/>
                        <a:ea typeface="Inconsolata"/>
                        <a:cs typeface="Inconsolata"/>
                        <a:sym typeface="Inconsolata"/>
                      </a:endParaRPr>
                    </a:p>
                  </a:txBody>
                  <a:tcPr marL="91425" marR="91425" marT="0" marB="0" anchor="ctr">
                    <a:lnL w="76200" cap="flat" cmpd="sng">
                      <a:solidFill>
                        <a:srgbClr val="FFFFFF"/>
                      </a:solidFill>
                      <a:prstDash val="solid"/>
                      <a:round/>
                      <a:headEnd type="none" w="sm" len="sm"/>
                      <a:tailEnd type="none" w="sm" len="sm"/>
                    </a:lnL>
                    <a:lnR w="76200"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212940"/>
                    </a:solidFill>
                  </a:tcPr>
                </a:tc>
                <a:tc>
                  <a:txBody>
                    <a:bodyPr/>
                    <a:lstStyle/>
                    <a:p>
                      <a:pPr marL="0" lvl="0" indent="0" algn="ctr" rtl="0">
                        <a:spcBef>
                          <a:spcPts val="0"/>
                        </a:spcBef>
                        <a:spcAft>
                          <a:spcPts val="0"/>
                        </a:spcAft>
                        <a:buNone/>
                      </a:pPr>
                      <a:r>
                        <a:rPr lang="en" sz="2400">
                          <a:solidFill>
                            <a:srgbClr val="00FF00"/>
                          </a:solidFill>
                          <a:latin typeface="Inconsolata"/>
                          <a:ea typeface="Inconsolata"/>
                          <a:cs typeface="Inconsolata"/>
                          <a:sym typeface="Inconsolata"/>
                        </a:rPr>
                        <a:t>Owl</a:t>
                      </a:r>
                      <a:endParaRPr sz="2400">
                        <a:solidFill>
                          <a:srgbClr val="00FF00"/>
                        </a:solidFill>
                        <a:latin typeface="Inconsolata"/>
                        <a:ea typeface="Inconsolata"/>
                        <a:cs typeface="Inconsolata"/>
                        <a:sym typeface="Inconsolata"/>
                      </a:endParaRPr>
                    </a:p>
                  </a:txBody>
                  <a:tcPr marL="91425" marR="91425" marT="0" marB="0" anchor="ctr">
                    <a:lnL w="76200"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212940"/>
                    </a:solidFill>
                  </a:tcPr>
                </a:tc>
                <a:extLst>
                  <a:ext uri="{0D108BD9-81ED-4DB2-BD59-A6C34878D82A}">
                    <a16:rowId xmlns:a16="http://schemas.microsoft.com/office/drawing/2014/main" val="10000"/>
                  </a:ext>
                </a:extLst>
              </a:tr>
              <a:tr h="808400">
                <a:tc>
                  <a:txBody>
                    <a:bodyPr/>
                    <a:lstStyle/>
                    <a:p>
                      <a:pPr marL="0" lvl="0" indent="0" algn="ctr" rtl="0">
                        <a:spcBef>
                          <a:spcPts val="0"/>
                        </a:spcBef>
                        <a:spcAft>
                          <a:spcPts val="0"/>
                        </a:spcAft>
                        <a:buNone/>
                      </a:pPr>
                      <a:r>
                        <a:rPr lang="en" sz="2400">
                          <a:latin typeface="Roboto Light"/>
                          <a:ea typeface="Roboto Light"/>
                          <a:cs typeface="Roboto Light"/>
                          <a:sym typeface="Roboto Light"/>
                        </a:rPr>
                        <a:t>Index 0 </a:t>
                      </a:r>
                      <a:endParaRPr sz="2400">
                        <a:latin typeface="Roboto Light"/>
                        <a:ea typeface="Roboto Light"/>
                        <a:cs typeface="Roboto Light"/>
                        <a:sym typeface="Roboto Light"/>
                      </a:endParaRPr>
                    </a:p>
                  </a:txBody>
                  <a:tcPr marL="91425" marR="91425" marT="0" marB="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2400">
                          <a:solidFill>
                            <a:schemeClr val="dk1"/>
                          </a:solidFill>
                          <a:latin typeface="Roboto Light"/>
                          <a:ea typeface="Roboto Light"/>
                          <a:cs typeface="Roboto Light"/>
                          <a:sym typeface="Roboto Light"/>
                        </a:rPr>
                        <a:t>Index 1</a:t>
                      </a:r>
                      <a:endParaRPr sz="2400">
                        <a:latin typeface="Roboto Light"/>
                        <a:ea typeface="Roboto Light"/>
                        <a:cs typeface="Roboto Light"/>
                        <a:sym typeface="Roboto Light"/>
                      </a:endParaRPr>
                    </a:p>
                  </a:txBody>
                  <a:tcPr marL="91425" marR="91425" marT="0" marB="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2400">
                          <a:solidFill>
                            <a:schemeClr val="dk1"/>
                          </a:solidFill>
                          <a:latin typeface="Roboto Light"/>
                          <a:ea typeface="Roboto Light"/>
                          <a:cs typeface="Roboto Light"/>
                          <a:sym typeface="Roboto Light"/>
                        </a:rPr>
                        <a:t>Index 2</a:t>
                      </a:r>
                      <a:endParaRPr sz="2400">
                        <a:latin typeface="Roboto Light"/>
                        <a:ea typeface="Roboto Light"/>
                        <a:cs typeface="Roboto Light"/>
                        <a:sym typeface="Roboto Light"/>
                      </a:endParaRPr>
                    </a:p>
                  </a:txBody>
                  <a:tcPr marL="91425" marR="91425" marT="0" marB="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2400">
                          <a:solidFill>
                            <a:schemeClr val="dk1"/>
                          </a:solidFill>
                          <a:latin typeface="Roboto Light"/>
                          <a:ea typeface="Roboto Light"/>
                          <a:cs typeface="Roboto Light"/>
                          <a:sym typeface="Roboto Light"/>
                        </a:rPr>
                        <a:t>Index 3</a:t>
                      </a:r>
                      <a:endParaRPr sz="2400">
                        <a:latin typeface="Roboto Light"/>
                        <a:ea typeface="Roboto Light"/>
                        <a:cs typeface="Roboto Light"/>
                        <a:sym typeface="Roboto Light"/>
                      </a:endParaRPr>
                    </a:p>
                  </a:txBody>
                  <a:tcPr marL="91425" marR="91425" marT="0" marB="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graphicFrame>
        <p:nvGraphicFramePr>
          <p:cNvPr id="1313" name="Google Shape;1313;p82"/>
          <p:cNvGraphicFramePr/>
          <p:nvPr/>
        </p:nvGraphicFramePr>
        <p:xfrm>
          <a:off x="472850" y="3015025"/>
          <a:ext cx="8285400" cy="1589475"/>
        </p:xfrm>
        <a:graphic>
          <a:graphicData uri="http://schemas.openxmlformats.org/drawingml/2006/table">
            <a:tbl>
              <a:tblPr>
                <a:noFill/>
                <a:tableStyleId>{9675CA7D-D893-4B12-878C-924B40C036C8}</a:tableStyleId>
              </a:tblPr>
              <a:tblGrid>
                <a:gridCol w="5276950">
                  <a:extLst>
                    <a:ext uri="{9D8B030D-6E8A-4147-A177-3AD203B41FA5}">
                      <a16:colId xmlns:a16="http://schemas.microsoft.com/office/drawing/2014/main" val="20000"/>
                    </a:ext>
                  </a:extLst>
                </a:gridCol>
                <a:gridCol w="3008450">
                  <a:extLst>
                    <a:ext uri="{9D8B030D-6E8A-4147-A177-3AD203B41FA5}">
                      <a16:colId xmlns:a16="http://schemas.microsoft.com/office/drawing/2014/main" val="20001"/>
                    </a:ext>
                  </a:extLst>
                </a:gridCol>
              </a:tblGrid>
              <a:tr h="1589475">
                <a:tc>
                  <a:txBody>
                    <a:bodyPr/>
                    <a:lstStyle/>
                    <a:p>
                      <a:pPr marL="0" lvl="0" indent="0" algn="l" rtl="0">
                        <a:spcBef>
                          <a:spcPts val="0"/>
                        </a:spcBef>
                        <a:spcAft>
                          <a:spcPts val="0"/>
                        </a:spcAft>
                        <a:buNone/>
                      </a:pPr>
                      <a:r>
                        <a:rPr lang="en" sz="1600">
                          <a:solidFill>
                            <a:srgbClr val="FFFFFF"/>
                          </a:solidFill>
                          <a:latin typeface="Inconsolata"/>
                          <a:ea typeface="Inconsolata"/>
                          <a:cs typeface="Inconsolata"/>
                          <a:sym typeface="Inconsolata"/>
                        </a:rPr>
                        <a:t>zoo_animals </a:t>
                      </a:r>
                      <a:r>
                        <a:rPr lang="en" sz="1600">
                          <a:solidFill>
                            <a:schemeClr val="accent1"/>
                          </a:solidFill>
                          <a:latin typeface="Inconsolata"/>
                          <a:ea typeface="Inconsolata"/>
                          <a:cs typeface="Inconsolata"/>
                          <a:sym typeface="Inconsolata"/>
                        </a:rPr>
                        <a:t>=</a:t>
                      </a:r>
                      <a:r>
                        <a:rPr lang="en" sz="1600">
                          <a:solidFill>
                            <a:srgbClr val="FFFFFF"/>
                          </a:solidFill>
                          <a:latin typeface="Inconsolata"/>
                          <a:ea typeface="Inconsolata"/>
                          <a:cs typeface="Inconsolata"/>
                          <a:sym typeface="Inconsolata"/>
                        </a:rPr>
                        <a:t> [</a:t>
                      </a:r>
                      <a:r>
                        <a:rPr lang="en" sz="1600">
                          <a:solidFill>
                            <a:srgbClr val="00FF00"/>
                          </a:solidFill>
                          <a:latin typeface="Inconsolata"/>
                          <a:ea typeface="Inconsolata"/>
                          <a:cs typeface="Inconsolata"/>
                          <a:sym typeface="Inconsolata"/>
                        </a:rPr>
                        <a:t>"Zebra"</a:t>
                      </a:r>
                      <a:r>
                        <a:rPr lang="en" sz="1600">
                          <a:solidFill>
                            <a:srgbClr val="FFFFFF"/>
                          </a:solidFill>
                          <a:latin typeface="Inconsolata"/>
                          <a:ea typeface="Inconsolata"/>
                          <a:cs typeface="Inconsolata"/>
                          <a:sym typeface="Inconsolata"/>
                        </a:rPr>
                        <a:t>, </a:t>
                      </a:r>
                      <a:r>
                        <a:rPr lang="en" sz="1600">
                          <a:solidFill>
                            <a:srgbClr val="00FF00"/>
                          </a:solidFill>
                          <a:latin typeface="Inconsolata"/>
                          <a:ea typeface="Inconsolata"/>
                          <a:cs typeface="Inconsolata"/>
                          <a:sym typeface="Inconsolata"/>
                        </a:rPr>
                        <a:t>"Rhino"</a:t>
                      </a:r>
                      <a:r>
                        <a:rPr lang="en" sz="1600">
                          <a:solidFill>
                            <a:srgbClr val="FFFFFF"/>
                          </a:solidFill>
                          <a:latin typeface="Inconsolata"/>
                          <a:ea typeface="Inconsolata"/>
                          <a:cs typeface="Inconsolata"/>
                          <a:sym typeface="Inconsolata"/>
                        </a:rPr>
                        <a:t>, </a:t>
                      </a:r>
                      <a:r>
                        <a:rPr lang="en" sz="1600">
                          <a:solidFill>
                            <a:srgbClr val="00FF00"/>
                          </a:solidFill>
                          <a:latin typeface="Inconsolata"/>
                          <a:ea typeface="Inconsolata"/>
                          <a:cs typeface="Inconsolata"/>
                          <a:sym typeface="Inconsolata"/>
                        </a:rPr>
                        <a:t>"Giraffe"</a:t>
                      </a:r>
                      <a:r>
                        <a:rPr lang="en" sz="1600">
                          <a:solidFill>
                            <a:srgbClr val="FFFFFF"/>
                          </a:solidFill>
                          <a:latin typeface="Inconsolata"/>
                          <a:ea typeface="Inconsolata"/>
                          <a:cs typeface="Inconsolata"/>
                          <a:sym typeface="Inconsolata"/>
                        </a:rPr>
                        <a:t>, </a:t>
                      </a:r>
                      <a:r>
                        <a:rPr lang="en" sz="1600">
                          <a:solidFill>
                            <a:srgbClr val="00FF00"/>
                          </a:solidFill>
                          <a:latin typeface="Inconsolata"/>
                          <a:ea typeface="Inconsolata"/>
                          <a:cs typeface="Inconsolata"/>
                          <a:sym typeface="Inconsolata"/>
                        </a:rPr>
                        <a:t>"Owl"</a:t>
                      </a:r>
                      <a:r>
                        <a:rPr lang="en" sz="1600">
                          <a:solidFill>
                            <a:srgbClr val="FFFFFF"/>
                          </a:solidFill>
                          <a:latin typeface="Inconsolata"/>
                          <a:ea typeface="Inconsolata"/>
                          <a:cs typeface="Inconsolata"/>
                          <a:sym typeface="Inconsolata"/>
                        </a:rPr>
                        <a:t>]</a:t>
                      </a:r>
                      <a:endParaRPr sz="1600">
                        <a:solidFill>
                          <a:srgbClr val="FFFFFF"/>
                        </a:solidFill>
                        <a:latin typeface="Inconsolata"/>
                        <a:ea typeface="Inconsolata"/>
                        <a:cs typeface="Inconsolata"/>
                        <a:sym typeface="Inconsolata"/>
                      </a:endParaRPr>
                    </a:p>
                    <a:p>
                      <a:pPr marL="0" lvl="0" indent="0" algn="l" rtl="0">
                        <a:spcBef>
                          <a:spcPts val="0"/>
                        </a:spcBef>
                        <a:spcAft>
                          <a:spcPts val="0"/>
                        </a:spcAft>
                        <a:buNone/>
                      </a:pPr>
                      <a:endParaRPr sz="1600">
                        <a:solidFill>
                          <a:srgbClr val="FFFFFF"/>
                        </a:solidFill>
                        <a:latin typeface="Inconsolata"/>
                        <a:ea typeface="Inconsolata"/>
                        <a:cs typeface="Inconsolata"/>
                        <a:sym typeface="Inconsolata"/>
                      </a:endParaRPr>
                    </a:p>
                    <a:p>
                      <a:pPr marL="0" lvl="0" indent="0" algn="l" rtl="0">
                        <a:spcBef>
                          <a:spcPts val="0"/>
                        </a:spcBef>
                        <a:spcAft>
                          <a:spcPts val="0"/>
                        </a:spcAft>
                        <a:buNone/>
                      </a:pPr>
                      <a:r>
                        <a:rPr lang="en" sz="1600">
                          <a:solidFill>
                            <a:schemeClr val="accent1"/>
                          </a:solidFill>
                          <a:latin typeface="Inconsolata"/>
                          <a:ea typeface="Inconsolata"/>
                          <a:cs typeface="Inconsolata"/>
                          <a:sym typeface="Inconsolata"/>
                        </a:rPr>
                        <a:t>print</a:t>
                      </a:r>
                      <a:r>
                        <a:rPr lang="en" sz="1600">
                          <a:solidFill>
                            <a:srgbClr val="FFFFFF"/>
                          </a:solidFill>
                          <a:latin typeface="Inconsolata"/>
                          <a:ea typeface="Inconsolata"/>
                          <a:cs typeface="Inconsolata"/>
                          <a:sym typeface="Inconsolata"/>
                        </a:rPr>
                        <a:t>(</a:t>
                      </a:r>
                      <a:r>
                        <a:rPr lang="en" sz="1600">
                          <a:solidFill>
                            <a:srgbClr val="00FFFF"/>
                          </a:solidFill>
                          <a:latin typeface="Inconsolata"/>
                          <a:ea typeface="Inconsolata"/>
                          <a:cs typeface="Inconsolata"/>
                          <a:sym typeface="Inconsolata"/>
                        </a:rPr>
                        <a:t>zoo_animals</a:t>
                      </a:r>
                      <a:r>
                        <a:rPr lang="en" sz="1600">
                          <a:solidFill>
                            <a:srgbClr val="FFFFFF"/>
                          </a:solidFill>
                          <a:latin typeface="Inconsolata"/>
                          <a:ea typeface="Inconsolata"/>
                          <a:cs typeface="Inconsolata"/>
                          <a:sym typeface="Inconsolata"/>
                        </a:rPr>
                        <a:t>[</a:t>
                      </a:r>
                      <a:r>
                        <a:rPr lang="en" sz="1600">
                          <a:solidFill>
                            <a:srgbClr val="FF00FF"/>
                          </a:solidFill>
                          <a:latin typeface="Inconsolata"/>
                          <a:ea typeface="Inconsolata"/>
                          <a:cs typeface="Inconsolata"/>
                          <a:sym typeface="Inconsolata"/>
                        </a:rPr>
                        <a:t>0</a:t>
                      </a:r>
                      <a:r>
                        <a:rPr lang="en" sz="1600">
                          <a:solidFill>
                            <a:srgbClr val="FFFFFF"/>
                          </a:solidFill>
                          <a:latin typeface="Inconsolata"/>
                          <a:ea typeface="Inconsolata"/>
                          <a:cs typeface="Inconsolata"/>
                          <a:sym typeface="Inconsolata"/>
                        </a:rPr>
                        <a:t>])</a:t>
                      </a:r>
                      <a:endParaRPr sz="1600">
                        <a:solidFill>
                          <a:srgbClr val="FFFFFF"/>
                        </a:solidFill>
                        <a:latin typeface="Inconsolata"/>
                        <a:ea typeface="Inconsolata"/>
                        <a:cs typeface="Inconsolata"/>
                        <a:sym typeface="Inconsolata"/>
                      </a:endParaRPr>
                    </a:p>
                    <a:p>
                      <a:pPr marL="0" lvl="0" indent="0" algn="l" rtl="0">
                        <a:spcBef>
                          <a:spcPts val="0"/>
                        </a:spcBef>
                        <a:spcAft>
                          <a:spcPts val="0"/>
                        </a:spcAft>
                        <a:buNone/>
                      </a:pPr>
                      <a:r>
                        <a:rPr lang="en" sz="1600">
                          <a:solidFill>
                            <a:schemeClr val="accent1"/>
                          </a:solidFill>
                          <a:latin typeface="Inconsolata"/>
                          <a:ea typeface="Inconsolata"/>
                          <a:cs typeface="Inconsolata"/>
                          <a:sym typeface="Inconsolata"/>
                        </a:rPr>
                        <a:t>print</a:t>
                      </a:r>
                      <a:r>
                        <a:rPr lang="en" sz="1600">
                          <a:solidFill>
                            <a:schemeClr val="lt1"/>
                          </a:solidFill>
                          <a:latin typeface="Inconsolata"/>
                          <a:ea typeface="Inconsolata"/>
                          <a:cs typeface="Inconsolata"/>
                          <a:sym typeface="Inconsolata"/>
                        </a:rPr>
                        <a:t>(</a:t>
                      </a:r>
                      <a:r>
                        <a:rPr lang="en" sz="1600">
                          <a:solidFill>
                            <a:srgbClr val="00FFFF"/>
                          </a:solidFill>
                          <a:latin typeface="Inconsolata"/>
                          <a:ea typeface="Inconsolata"/>
                          <a:cs typeface="Inconsolata"/>
                          <a:sym typeface="Inconsolata"/>
                        </a:rPr>
                        <a:t>zoo_animals</a:t>
                      </a:r>
                      <a:r>
                        <a:rPr lang="en" sz="1600">
                          <a:solidFill>
                            <a:schemeClr val="lt1"/>
                          </a:solidFill>
                          <a:latin typeface="Inconsolata"/>
                          <a:ea typeface="Inconsolata"/>
                          <a:cs typeface="Inconsolata"/>
                          <a:sym typeface="Inconsolata"/>
                        </a:rPr>
                        <a:t>[</a:t>
                      </a:r>
                      <a:r>
                        <a:rPr lang="en" sz="1600">
                          <a:solidFill>
                            <a:srgbClr val="FF00FF"/>
                          </a:solidFill>
                          <a:latin typeface="Inconsolata"/>
                          <a:ea typeface="Inconsolata"/>
                          <a:cs typeface="Inconsolata"/>
                          <a:sym typeface="Inconsolata"/>
                        </a:rPr>
                        <a:t>1</a:t>
                      </a:r>
                      <a:r>
                        <a:rPr lang="en" sz="1600">
                          <a:solidFill>
                            <a:schemeClr val="lt1"/>
                          </a:solidFill>
                          <a:latin typeface="Inconsolata"/>
                          <a:ea typeface="Inconsolata"/>
                          <a:cs typeface="Inconsolata"/>
                          <a:sym typeface="Inconsolata"/>
                        </a:rPr>
                        <a:t>])</a:t>
                      </a:r>
                      <a:endParaRPr sz="1600">
                        <a:solidFill>
                          <a:schemeClr val="lt1"/>
                        </a:solidFill>
                        <a:latin typeface="Inconsolata"/>
                        <a:ea typeface="Inconsolata"/>
                        <a:cs typeface="Inconsolata"/>
                        <a:sym typeface="Inconsolata"/>
                      </a:endParaRPr>
                    </a:p>
                    <a:p>
                      <a:pPr marL="0" lvl="0" indent="0" algn="l" rtl="0">
                        <a:spcBef>
                          <a:spcPts val="0"/>
                        </a:spcBef>
                        <a:spcAft>
                          <a:spcPts val="0"/>
                        </a:spcAft>
                        <a:buNone/>
                      </a:pPr>
                      <a:r>
                        <a:rPr lang="en" sz="1600">
                          <a:solidFill>
                            <a:schemeClr val="accent1"/>
                          </a:solidFill>
                          <a:latin typeface="Inconsolata"/>
                          <a:ea typeface="Inconsolata"/>
                          <a:cs typeface="Inconsolata"/>
                          <a:sym typeface="Inconsolata"/>
                        </a:rPr>
                        <a:t>print</a:t>
                      </a:r>
                      <a:r>
                        <a:rPr lang="en" sz="1600">
                          <a:solidFill>
                            <a:schemeClr val="lt1"/>
                          </a:solidFill>
                          <a:latin typeface="Inconsolata"/>
                          <a:ea typeface="Inconsolata"/>
                          <a:cs typeface="Inconsolata"/>
                          <a:sym typeface="Inconsolata"/>
                        </a:rPr>
                        <a:t>(</a:t>
                      </a:r>
                      <a:r>
                        <a:rPr lang="en" sz="1600">
                          <a:solidFill>
                            <a:srgbClr val="00FFFF"/>
                          </a:solidFill>
                          <a:latin typeface="Inconsolata"/>
                          <a:ea typeface="Inconsolata"/>
                          <a:cs typeface="Inconsolata"/>
                          <a:sym typeface="Inconsolata"/>
                        </a:rPr>
                        <a:t>zoo_animals</a:t>
                      </a:r>
                      <a:r>
                        <a:rPr lang="en" sz="1600">
                          <a:solidFill>
                            <a:schemeClr val="lt1"/>
                          </a:solidFill>
                          <a:latin typeface="Inconsolata"/>
                          <a:ea typeface="Inconsolata"/>
                          <a:cs typeface="Inconsolata"/>
                          <a:sym typeface="Inconsolata"/>
                        </a:rPr>
                        <a:t>[</a:t>
                      </a:r>
                      <a:r>
                        <a:rPr lang="en" sz="1600">
                          <a:solidFill>
                            <a:srgbClr val="FF00FF"/>
                          </a:solidFill>
                          <a:latin typeface="Inconsolata"/>
                          <a:ea typeface="Inconsolata"/>
                          <a:cs typeface="Inconsolata"/>
                          <a:sym typeface="Inconsolata"/>
                        </a:rPr>
                        <a:t>2</a:t>
                      </a:r>
                      <a:r>
                        <a:rPr lang="en" sz="1600">
                          <a:solidFill>
                            <a:schemeClr val="lt1"/>
                          </a:solidFill>
                          <a:latin typeface="Inconsolata"/>
                          <a:ea typeface="Inconsolata"/>
                          <a:cs typeface="Inconsolata"/>
                          <a:sym typeface="Inconsolata"/>
                        </a:rPr>
                        <a:t>])</a:t>
                      </a:r>
                      <a:endParaRPr sz="1600">
                        <a:solidFill>
                          <a:schemeClr val="lt1"/>
                        </a:solidFill>
                        <a:latin typeface="Inconsolata"/>
                        <a:ea typeface="Inconsolata"/>
                        <a:cs typeface="Inconsolata"/>
                        <a:sym typeface="Inconsolata"/>
                      </a:endParaRPr>
                    </a:p>
                    <a:p>
                      <a:pPr marL="0" lvl="0" indent="0" algn="l" rtl="0">
                        <a:spcBef>
                          <a:spcPts val="0"/>
                        </a:spcBef>
                        <a:spcAft>
                          <a:spcPts val="0"/>
                        </a:spcAft>
                        <a:buClr>
                          <a:schemeClr val="dk1"/>
                        </a:buClr>
                        <a:buSzPts val="1100"/>
                        <a:buFont typeface="Arial"/>
                        <a:buNone/>
                      </a:pPr>
                      <a:r>
                        <a:rPr lang="en" sz="1600">
                          <a:solidFill>
                            <a:schemeClr val="accent1"/>
                          </a:solidFill>
                          <a:latin typeface="Inconsolata"/>
                          <a:ea typeface="Inconsolata"/>
                          <a:cs typeface="Inconsolata"/>
                          <a:sym typeface="Inconsolata"/>
                        </a:rPr>
                        <a:t>print</a:t>
                      </a:r>
                      <a:r>
                        <a:rPr lang="en" sz="1600">
                          <a:solidFill>
                            <a:schemeClr val="lt1"/>
                          </a:solidFill>
                          <a:latin typeface="Inconsolata"/>
                          <a:ea typeface="Inconsolata"/>
                          <a:cs typeface="Inconsolata"/>
                          <a:sym typeface="Inconsolata"/>
                        </a:rPr>
                        <a:t>(</a:t>
                      </a:r>
                      <a:r>
                        <a:rPr lang="en" sz="1600">
                          <a:solidFill>
                            <a:srgbClr val="00FFFF"/>
                          </a:solidFill>
                          <a:latin typeface="Inconsolata"/>
                          <a:ea typeface="Inconsolata"/>
                          <a:cs typeface="Inconsolata"/>
                          <a:sym typeface="Inconsolata"/>
                        </a:rPr>
                        <a:t>zoo_animals</a:t>
                      </a:r>
                      <a:r>
                        <a:rPr lang="en" sz="1600">
                          <a:solidFill>
                            <a:schemeClr val="lt1"/>
                          </a:solidFill>
                          <a:latin typeface="Inconsolata"/>
                          <a:ea typeface="Inconsolata"/>
                          <a:cs typeface="Inconsolata"/>
                          <a:sym typeface="Inconsolata"/>
                        </a:rPr>
                        <a:t>[</a:t>
                      </a:r>
                      <a:r>
                        <a:rPr lang="en" sz="1600">
                          <a:solidFill>
                            <a:srgbClr val="FF00FF"/>
                          </a:solidFill>
                          <a:latin typeface="Inconsolata"/>
                          <a:ea typeface="Inconsolata"/>
                          <a:cs typeface="Inconsolata"/>
                          <a:sym typeface="Inconsolata"/>
                        </a:rPr>
                        <a:t>3</a:t>
                      </a:r>
                      <a:r>
                        <a:rPr lang="en" sz="1600">
                          <a:solidFill>
                            <a:schemeClr val="lt1"/>
                          </a:solidFill>
                          <a:latin typeface="Inconsolata"/>
                          <a:ea typeface="Inconsolata"/>
                          <a:cs typeface="Inconsolata"/>
                          <a:sym typeface="Inconsolata"/>
                        </a:rPr>
                        <a:t>])</a:t>
                      </a:r>
                      <a:endParaRPr sz="1600">
                        <a:solidFill>
                          <a:schemeClr val="lt1"/>
                        </a:solidFill>
                        <a:latin typeface="Inconsolata"/>
                        <a:ea typeface="Inconsolata"/>
                        <a:cs typeface="Inconsolata"/>
                        <a:sym typeface="Inconsolata"/>
                      </a:endParaRPr>
                    </a:p>
                  </a:txBody>
                  <a:tcPr marL="91425" marR="91425" marT="0" marB="0">
                    <a:lnL w="28575" cap="flat" cmpd="sng">
                      <a:solidFill>
                        <a:srgbClr val="FFFFFF"/>
                      </a:solidFill>
                      <a:prstDash val="solid"/>
                      <a:round/>
                      <a:headEnd type="none" w="sm" len="sm"/>
                      <a:tailEnd type="none" w="sm" len="sm"/>
                    </a:lnL>
                    <a:lnR w="28575" cap="flat" cmpd="sng">
                      <a:solidFill>
                        <a:srgbClr val="FFFFFF"/>
                      </a:solidFill>
                      <a:prstDash val="solid"/>
                      <a:round/>
                      <a:headEnd type="none" w="sm" len="sm"/>
                      <a:tailEnd type="none" w="sm" len="sm"/>
                    </a:lnR>
                    <a:lnT w="28575" cap="flat" cmpd="sng">
                      <a:solidFill>
                        <a:srgbClr val="FFFFFF"/>
                      </a:solidFill>
                      <a:prstDash val="solid"/>
                      <a:round/>
                      <a:headEnd type="none" w="sm" len="sm"/>
                      <a:tailEnd type="none" w="sm" len="sm"/>
                    </a:lnT>
                    <a:lnB w="28575" cap="flat" cmpd="sng">
                      <a:solidFill>
                        <a:srgbClr val="FFFFFF"/>
                      </a:solidFill>
                      <a:prstDash val="solid"/>
                      <a:round/>
                      <a:headEnd type="none" w="sm" len="sm"/>
                      <a:tailEnd type="none" w="sm" len="sm"/>
                    </a:lnB>
                    <a:solidFill>
                      <a:srgbClr val="212940"/>
                    </a:solidFill>
                  </a:tcPr>
                </a:tc>
                <a:tc>
                  <a:txBody>
                    <a:bodyPr/>
                    <a:lstStyle/>
                    <a:p>
                      <a:pPr marL="0" lvl="0" indent="0" algn="l" rtl="0">
                        <a:spcBef>
                          <a:spcPts val="0"/>
                        </a:spcBef>
                        <a:spcAft>
                          <a:spcPts val="0"/>
                        </a:spcAft>
                        <a:buNone/>
                      </a:pPr>
                      <a:r>
                        <a:rPr lang="en" sz="1600">
                          <a:solidFill>
                            <a:srgbClr val="FFFFFF"/>
                          </a:solidFill>
                          <a:latin typeface="Inconsolata"/>
                          <a:ea typeface="Inconsolata"/>
                          <a:cs typeface="Inconsolata"/>
                          <a:sym typeface="Inconsolata"/>
                        </a:rPr>
                        <a:t>nbart:</a:t>
                      </a:r>
                      <a:r>
                        <a:rPr lang="en" sz="1600">
                          <a:solidFill>
                            <a:srgbClr val="00FFFF"/>
                          </a:solidFill>
                          <a:latin typeface="Inconsolata"/>
                          <a:ea typeface="Inconsolata"/>
                          <a:cs typeface="Inconsolata"/>
                          <a:sym typeface="Inconsolata"/>
                        </a:rPr>
                        <a:t>Unit 3$</a:t>
                      </a:r>
                      <a:r>
                        <a:rPr lang="en" sz="1600">
                          <a:solidFill>
                            <a:srgbClr val="FFFFFF"/>
                          </a:solidFill>
                          <a:latin typeface="Inconsolata"/>
                          <a:ea typeface="Inconsolata"/>
                          <a:cs typeface="Inconsolata"/>
                          <a:sym typeface="Inconsolata"/>
                        </a:rPr>
                        <a:t> python zoo.py</a:t>
                      </a:r>
                      <a:endParaRPr sz="1600">
                        <a:solidFill>
                          <a:srgbClr val="FFFFFF"/>
                        </a:solidFill>
                        <a:latin typeface="Inconsolata"/>
                        <a:ea typeface="Inconsolata"/>
                        <a:cs typeface="Inconsolata"/>
                        <a:sym typeface="Inconsolata"/>
                      </a:endParaRPr>
                    </a:p>
                    <a:p>
                      <a:pPr marL="0" lvl="0" indent="0" algn="l" rtl="0">
                        <a:spcBef>
                          <a:spcPts val="0"/>
                        </a:spcBef>
                        <a:spcAft>
                          <a:spcPts val="0"/>
                        </a:spcAft>
                        <a:buNone/>
                      </a:pPr>
                      <a:r>
                        <a:rPr lang="en" sz="1600">
                          <a:solidFill>
                            <a:srgbClr val="FFFFFF"/>
                          </a:solidFill>
                          <a:latin typeface="Inconsolata"/>
                          <a:ea typeface="Inconsolata"/>
                          <a:cs typeface="Inconsolata"/>
                          <a:sym typeface="Inconsolata"/>
                        </a:rPr>
                        <a:t>Zebra</a:t>
                      </a:r>
                      <a:endParaRPr sz="1600">
                        <a:solidFill>
                          <a:srgbClr val="FFFFFF"/>
                        </a:solidFill>
                        <a:latin typeface="Inconsolata"/>
                        <a:ea typeface="Inconsolata"/>
                        <a:cs typeface="Inconsolata"/>
                        <a:sym typeface="Inconsolata"/>
                      </a:endParaRPr>
                    </a:p>
                    <a:p>
                      <a:pPr marL="0" lvl="0" indent="0" algn="l" rtl="0">
                        <a:spcBef>
                          <a:spcPts val="0"/>
                        </a:spcBef>
                        <a:spcAft>
                          <a:spcPts val="0"/>
                        </a:spcAft>
                        <a:buNone/>
                      </a:pPr>
                      <a:r>
                        <a:rPr lang="en" sz="1600">
                          <a:solidFill>
                            <a:srgbClr val="FFFFFF"/>
                          </a:solidFill>
                          <a:latin typeface="Inconsolata"/>
                          <a:ea typeface="Inconsolata"/>
                          <a:cs typeface="Inconsolata"/>
                          <a:sym typeface="Inconsolata"/>
                        </a:rPr>
                        <a:t>Rhino</a:t>
                      </a:r>
                      <a:endParaRPr sz="1600">
                        <a:solidFill>
                          <a:srgbClr val="FFFFFF"/>
                        </a:solidFill>
                        <a:latin typeface="Inconsolata"/>
                        <a:ea typeface="Inconsolata"/>
                        <a:cs typeface="Inconsolata"/>
                        <a:sym typeface="Inconsolata"/>
                      </a:endParaRPr>
                    </a:p>
                    <a:p>
                      <a:pPr marL="0" lvl="0" indent="0" algn="l" rtl="0">
                        <a:spcBef>
                          <a:spcPts val="0"/>
                        </a:spcBef>
                        <a:spcAft>
                          <a:spcPts val="0"/>
                        </a:spcAft>
                        <a:buNone/>
                      </a:pPr>
                      <a:r>
                        <a:rPr lang="en" sz="1600">
                          <a:solidFill>
                            <a:srgbClr val="FFFFFF"/>
                          </a:solidFill>
                          <a:latin typeface="Inconsolata"/>
                          <a:ea typeface="Inconsolata"/>
                          <a:cs typeface="Inconsolata"/>
                          <a:sym typeface="Inconsolata"/>
                        </a:rPr>
                        <a:t>Giraffe</a:t>
                      </a:r>
                      <a:endParaRPr sz="1600">
                        <a:solidFill>
                          <a:srgbClr val="FFFFFF"/>
                        </a:solidFill>
                        <a:latin typeface="Inconsolata"/>
                        <a:ea typeface="Inconsolata"/>
                        <a:cs typeface="Inconsolata"/>
                        <a:sym typeface="Inconsolata"/>
                      </a:endParaRPr>
                    </a:p>
                    <a:p>
                      <a:pPr marL="0" lvl="0" indent="0" algn="l" rtl="0">
                        <a:spcBef>
                          <a:spcPts val="0"/>
                        </a:spcBef>
                        <a:spcAft>
                          <a:spcPts val="0"/>
                        </a:spcAft>
                        <a:buNone/>
                      </a:pPr>
                      <a:r>
                        <a:rPr lang="en" sz="1600">
                          <a:solidFill>
                            <a:srgbClr val="FFFFFF"/>
                          </a:solidFill>
                          <a:latin typeface="Inconsolata"/>
                          <a:ea typeface="Inconsolata"/>
                          <a:cs typeface="Inconsolata"/>
                          <a:sym typeface="Inconsolata"/>
                        </a:rPr>
                        <a:t>Owl</a:t>
                      </a:r>
                      <a:endParaRPr sz="1600">
                        <a:solidFill>
                          <a:srgbClr val="FFFFFF"/>
                        </a:solidFill>
                        <a:latin typeface="Inconsolata"/>
                        <a:ea typeface="Inconsolata"/>
                        <a:cs typeface="Inconsolata"/>
                        <a:sym typeface="Inconsolata"/>
                      </a:endParaRPr>
                    </a:p>
                  </a:txBody>
                  <a:tcPr marL="91425" marR="91425" marT="0" marB="0" anchor="ctr">
                    <a:lnL w="28575" cap="flat" cmpd="sng">
                      <a:solidFill>
                        <a:srgbClr val="FFFFFF"/>
                      </a:solidFill>
                      <a:prstDash val="solid"/>
                      <a:round/>
                      <a:headEnd type="none" w="sm" len="sm"/>
                      <a:tailEnd type="none" w="sm" len="sm"/>
                    </a:lnL>
                    <a:lnR w="28575" cap="flat" cmpd="sng">
                      <a:solidFill>
                        <a:srgbClr val="FFFFFF"/>
                      </a:solidFill>
                      <a:prstDash val="solid"/>
                      <a:round/>
                      <a:headEnd type="none" w="sm" len="sm"/>
                      <a:tailEnd type="none" w="sm" len="sm"/>
                    </a:lnR>
                    <a:lnT w="28575" cap="flat" cmpd="sng">
                      <a:solidFill>
                        <a:srgbClr val="FFFFFF"/>
                      </a:solidFill>
                      <a:prstDash val="solid"/>
                      <a:round/>
                      <a:headEnd type="none" w="sm" len="sm"/>
                      <a:tailEnd type="none" w="sm" len="sm"/>
                    </a:lnT>
                    <a:lnB w="28575" cap="flat" cmpd="sng">
                      <a:solidFill>
                        <a:srgbClr val="FFFFFF"/>
                      </a:solidFill>
                      <a:prstDash val="solid"/>
                      <a:round/>
                      <a:headEnd type="none" w="sm" len="sm"/>
                      <a:tailEnd type="none" w="sm" len="sm"/>
                    </a:lnB>
                    <a:solidFill>
                      <a:srgbClr val="212940"/>
                    </a:solidFill>
                  </a:tcPr>
                </a:tc>
                <a:extLst>
                  <a:ext uri="{0D108BD9-81ED-4DB2-BD59-A6C34878D82A}">
                    <a16:rowId xmlns:a16="http://schemas.microsoft.com/office/drawing/2014/main" val="10000"/>
                  </a:ext>
                </a:extLst>
              </a:tr>
            </a:tbl>
          </a:graphicData>
        </a:graphic>
      </p:graphicFrame>
      <p:sp>
        <p:nvSpPr>
          <p:cNvPr id="1314" name="Google Shape;1314;p82"/>
          <p:cNvSpPr/>
          <p:nvPr/>
        </p:nvSpPr>
        <p:spPr>
          <a:xfrm rot="5400000" flipH="1">
            <a:off x="4841925" y="3365846"/>
            <a:ext cx="405600" cy="1031700"/>
          </a:xfrm>
          <a:prstGeom prst="upArrow">
            <a:avLst>
              <a:gd name="adj1" fmla="val 50000"/>
              <a:gd name="adj2" fmla="val 50000"/>
            </a:avLst>
          </a:prstGeom>
          <a:solidFill>
            <a:srgbClr val="FFFF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318"/>
        <p:cNvGrpSpPr/>
        <p:nvPr/>
      </p:nvGrpSpPr>
      <p:grpSpPr>
        <a:xfrm>
          <a:off x="0" y="0"/>
          <a:ext cx="0" cy="0"/>
          <a:chOff x="0" y="0"/>
          <a:chExt cx="0" cy="0"/>
        </a:xfrm>
      </p:grpSpPr>
      <p:sp>
        <p:nvSpPr>
          <p:cNvPr id="1319" name="Google Shape;1319;p83"/>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99 Loop Problems</a:t>
            </a:r>
            <a:endParaRPr/>
          </a:p>
        </p:txBody>
      </p:sp>
      <p:sp>
        <p:nvSpPr>
          <p:cNvPr id="1320" name="Google Shape;1320;p83"/>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highlight>
                  <a:srgbClr val="FFFF00"/>
                </a:highlight>
              </a:rPr>
              <a:t>What’s wrong here?</a:t>
            </a:r>
            <a:endParaRPr>
              <a:highlight>
                <a:srgbClr val="FFFF00"/>
              </a:highlight>
            </a:endParaRPr>
          </a:p>
        </p:txBody>
      </p:sp>
      <p:sp>
        <p:nvSpPr>
          <p:cNvPr id="1321" name="Google Shape;1321;p8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32</a:t>
            </a:fld>
            <a:endParaRPr/>
          </a:p>
        </p:txBody>
      </p:sp>
      <p:sp>
        <p:nvSpPr>
          <p:cNvPr id="1322" name="Google Shape;1322;p83"/>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graphicFrame>
        <p:nvGraphicFramePr>
          <p:cNvPr id="1323" name="Google Shape;1323;p83"/>
          <p:cNvGraphicFramePr/>
          <p:nvPr/>
        </p:nvGraphicFramePr>
        <p:xfrm>
          <a:off x="429300" y="1777013"/>
          <a:ext cx="8285400" cy="1589475"/>
        </p:xfrm>
        <a:graphic>
          <a:graphicData uri="http://schemas.openxmlformats.org/drawingml/2006/table">
            <a:tbl>
              <a:tblPr>
                <a:noFill/>
                <a:tableStyleId>{9675CA7D-D893-4B12-878C-924B40C036C8}</a:tableStyleId>
              </a:tblPr>
              <a:tblGrid>
                <a:gridCol w="5276950">
                  <a:extLst>
                    <a:ext uri="{9D8B030D-6E8A-4147-A177-3AD203B41FA5}">
                      <a16:colId xmlns:a16="http://schemas.microsoft.com/office/drawing/2014/main" val="20000"/>
                    </a:ext>
                  </a:extLst>
                </a:gridCol>
                <a:gridCol w="3008450">
                  <a:extLst>
                    <a:ext uri="{9D8B030D-6E8A-4147-A177-3AD203B41FA5}">
                      <a16:colId xmlns:a16="http://schemas.microsoft.com/office/drawing/2014/main" val="20001"/>
                    </a:ext>
                  </a:extLst>
                </a:gridCol>
              </a:tblGrid>
              <a:tr h="1589475">
                <a:tc>
                  <a:txBody>
                    <a:bodyPr/>
                    <a:lstStyle/>
                    <a:p>
                      <a:pPr marL="0" lvl="0" indent="0" algn="l" rtl="0">
                        <a:spcBef>
                          <a:spcPts val="0"/>
                        </a:spcBef>
                        <a:spcAft>
                          <a:spcPts val="0"/>
                        </a:spcAft>
                        <a:buNone/>
                      </a:pPr>
                      <a:r>
                        <a:rPr lang="en" sz="1600">
                          <a:solidFill>
                            <a:srgbClr val="FFFFFF"/>
                          </a:solidFill>
                          <a:latin typeface="Inconsolata"/>
                          <a:ea typeface="Inconsolata"/>
                          <a:cs typeface="Inconsolata"/>
                          <a:sym typeface="Inconsolata"/>
                        </a:rPr>
                        <a:t>zoo_animals </a:t>
                      </a:r>
                      <a:r>
                        <a:rPr lang="en" sz="1600">
                          <a:solidFill>
                            <a:schemeClr val="accent1"/>
                          </a:solidFill>
                          <a:latin typeface="Inconsolata"/>
                          <a:ea typeface="Inconsolata"/>
                          <a:cs typeface="Inconsolata"/>
                          <a:sym typeface="Inconsolata"/>
                        </a:rPr>
                        <a:t>=</a:t>
                      </a:r>
                      <a:r>
                        <a:rPr lang="en" sz="1600">
                          <a:solidFill>
                            <a:srgbClr val="FFFFFF"/>
                          </a:solidFill>
                          <a:latin typeface="Inconsolata"/>
                          <a:ea typeface="Inconsolata"/>
                          <a:cs typeface="Inconsolata"/>
                          <a:sym typeface="Inconsolata"/>
                        </a:rPr>
                        <a:t> [</a:t>
                      </a:r>
                      <a:r>
                        <a:rPr lang="en" sz="1600">
                          <a:solidFill>
                            <a:srgbClr val="00FF00"/>
                          </a:solidFill>
                          <a:latin typeface="Inconsolata"/>
                          <a:ea typeface="Inconsolata"/>
                          <a:cs typeface="Inconsolata"/>
                          <a:sym typeface="Inconsolata"/>
                        </a:rPr>
                        <a:t>"Zebra"</a:t>
                      </a:r>
                      <a:r>
                        <a:rPr lang="en" sz="1600">
                          <a:solidFill>
                            <a:srgbClr val="FFFFFF"/>
                          </a:solidFill>
                          <a:latin typeface="Inconsolata"/>
                          <a:ea typeface="Inconsolata"/>
                          <a:cs typeface="Inconsolata"/>
                          <a:sym typeface="Inconsolata"/>
                        </a:rPr>
                        <a:t>, </a:t>
                      </a:r>
                      <a:r>
                        <a:rPr lang="en" sz="1600">
                          <a:solidFill>
                            <a:srgbClr val="00FF00"/>
                          </a:solidFill>
                          <a:latin typeface="Inconsolata"/>
                          <a:ea typeface="Inconsolata"/>
                          <a:cs typeface="Inconsolata"/>
                          <a:sym typeface="Inconsolata"/>
                        </a:rPr>
                        <a:t>"Rhino"</a:t>
                      </a:r>
                      <a:r>
                        <a:rPr lang="en" sz="1600">
                          <a:solidFill>
                            <a:srgbClr val="FFFFFF"/>
                          </a:solidFill>
                          <a:latin typeface="Inconsolata"/>
                          <a:ea typeface="Inconsolata"/>
                          <a:cs typeface="Inconsolata"/>
                          <a:sym typeface="Inconsolata"/>
                        </a:rPr>
                        <a:t>, </a:t>
                      </a:r>
                      <a:r>
                        <a:rPr lang="en" sz="1600">
                          <a:solidFill>
                            <a:srgbClr val="00FF00"/>
                          </a:solidFill>
                          <a:latin typeface="Inconsolata"/>
                          <a:ea typeface="Inconsolata"/>
                          <a:cs typeface="Inconsolata"/>
                          <a:sym typeface="Inconsolata"/>
                        </a:rPr>
                        <a:t>"Giraffe"</a:t>
                      </a:r>
                      <a:r>
                        <a:rPr lang="en" sz="1600">
                          <a:solidFill>
                            <a:srgbClr val="FFFFFF"/>
                          </a:solidFill>
                          <a:latin typeface="Inconsolata"/>
                          <a:ea typeface="Inconsolata"/>
                          <a:cs typeface="Inconsolata"/>
                          <a:sym typeface="Inconsolata"/>
                        </a:rPr>
                        <a:t>, </a:t>
                      </a:r>
                      <a:r>
                        <a:rPr lang="en" sz="1600">
                          <a:solidFill>
                            <a:srgbClr val="00FF00"/>
                          </a:solidFill>
                          <a:latin typeface="Inconsolata"/>
                          <a:ea typeface="Inconsolata"/>
                          <a:cs typeface="Inconsolata"/>
                          <a:sym typeface="Inconsolata"/>
                        </a:rPr>
                        <a:t>"Owl"</a:t>
                      </a:r>
                      <a:r>
                        <a:rPr lang="en" sz="1600">
                          <a:solidFill>
                            <a:srgbClr val="FFFFFF"/>
                          </a:solidFill>
                          <a:latin typeface="Inconsolata"/>
                          <a:ea typeface="Inconsolata"/>
                          <a:cs typeface="Inconsolata"/>
                          <a:sym typeface="Inconsolata"/>
                        </a:rPr>
                        <a:t>]</a:t>
                      </a:r>
                      <a:endParaRPr sz="1600">
                        <a:solidFill>
                          <a:srgbClr val="FFFFFF"/>
                        </a:solidFill>
                        <a:latin typeface="Inconsolata"/>
                        <a:ea typeface="Inconsolata"/>
                        <a:cs typeface="Inconsolata"/>
                        <a:sym typeface="Inconsolata"/>
                      </a:endParaRPr>
                    </a:p>
                    <a:p>
                      <a:pPr marL="0" lvl="0" indent="0" algn="l" rtl="0">
                        <a:spcBef>
                          <a:spcPts val="0"/>
                        </a:spcBef>
                        <a:spcAft>
                          <a:spcPts val="0"/>
                        </a:spcAft>
                        <a:buNone/>
                      </a:pPr>
                      <a:endParaRPr sz="1600">
                        <a:solidFill>
                          <a:srgbClr val="FFFFFF"/>
                        </a:solidFill>
                        <a:latin typeface="Inconsolata"/>
                        <a:ea typeface="Inconsolata"/>
                        <a:cs typeface="Inconsolata"/>
                        <a:sym typeface="Inconsolata"/>
                      </a:endParaRPr>
                    </a:p>
                    <a:p>
                      <a:pPr marL="0" lvl="0" indent="0" algn="l" rtl="0">
                        <a:spcBef>
                          <a:spcPts val="0"/>
                        </a:spcBef>
                        <a:spcAft>
                          <a:spcPts val="0"/>
                        </a:spcAft>
                        <a:buNone/>
                      </a:pPr>
                      <a:r>
                        <a:rPr lang="en" sz="1600">
                          <a:solidFill>
                            <a:schemeClr val="accent1"/>
                          </a:solidFill>
                          <a:latin typeface="Inconsolata"/>
                          <a:ea typeface="Inconsolata"/>
                          <a:cs typeface="Inconsolata"/>
                          <a:sym typeface="Inconsolata"/>
                        </a:rPr>
                        <a:t>print</a:t>
                      </a:r>
                      <a:r>
                        <a:rPr lang="en" sz="1600">
                          <a:solidFill>
                            <a:srgbClr val="FFFFFF"/>
                          </a:solidFill>
                          <a:latin typeface="Inconsolata"/>
                          <a:ea typeface="Inconsolata"/>
                          <a:cs typeface="Inconsolata"/>
                          <a:sym typeface="Inconsolata"/>
                        </a:rPr>
                        <a:t>(</a:t>
                      </a:r>
                      <a:r>
                        <a:rPr lang="en" sz="1600">
                          <a:solidFill>
                            <a:srgbClr val="00FFFF"/>
                          </a:solidFill>
                          <a:latin typeface="Inconsolata"/>
                          <a:ea typeface="Inconsolata"/>
                          <a:cs typeface="Inconsolata"/>
                          <a:sym typeface="Inconsolata"/>
                        </a:rPr>
                        <a:t>zoo_animals</a:t>
                      </a:r>
                      <a:r>
                        <a:rPr lang="en" sz="1600">
                          <a:solidFill>
                            <a:srgbClr val="FFFFFF"/>
                          </a:solidFill>
                          <a:latin typeface="Inconsolata"/>
                          <a:ea typeface="Inconsolata"/>
                          <a:cs typeface="Inconsolata"/>
                          <a:sym typeface="Inconsolata"/>
                        </a:rPr>
                        <a:t>[</a:t>
                      </a:r>
                      <a:r>
                        <a:rPr lang="en" sz="1600">
                          <a:solidFill>
                            <a:srgbClr val="FF00FF"/>
                          </a:solidFill>
                          <a:latin typeface="Inconsolata"/>
                          <a:ea typeface="Inconsolata"/>
                          <a:cs typeface="Inconsolata"/>
                          <a:sym typeface="Inconsolata"/>
                        </a:rPr>
                        <a:t>0</a:t>
                      </a:r>
                      <a:r>
                        <a:rPr lang="en" sz="1600">
                          <a:solidFill>
                            <a:srgbClr val="FFFFFF"/>
                          </a:solidFill>
                          <a:latin typeface="Inconsolata"/>
                          <a:ea typeface="Inconsolata"/>
                          <a:cs typeface="Inconsolata"/>
                          <a:sym typeface="Inconsolata"/>
                        </a:rPr>
                        <a:t>])</a:t>
                      </a:r>
                      <a:endParaRPr sz="1600">
                        <a:solidFill>
                          <a:srgbClr val="FFFFFF"/>
                        </a:solidFill>
                        <a:latin typeface="Inconsolata"/>
                        <a:ea typeface="Inconsolata"/>
                        <a:cs typeface="Inconsolata"/>
                        <a:sym typeface="Inconsolata"/>
                      </a:endParaRPr>
                    </a:p>
                    <a:p>
                      <a:pPr marL="0" lvl="0" indent="0" algn="l" rtl="0">
                        <a:spcBef>
                          <a:spcPts val="0"/>
                        </a:spcBef>
                        <a:spcAft>
                          <a:spcPts val="0"/>
                        </a:spcAft>
                        <a:buNone/>
                      </a:pPr>
                      <a:r>
                        <a:rPr lang="en" sz="1600">
                          <a:solidFill>
                            <a:schemeClr val="accent1"/>
                          </a:solidFill>
                          <a:latin typeface="Inconsolata"/>
                          <a:ea typeface="Inconsolata"/>
                          <a:cs typeface="Inconsolata"/>
                          <a:sym typeface="Inconsolata"/>
                        </a:rPr>
                        <a:t>print</a:t>
                      </a:r>
                      <a:r>
                        <a:rPr lang="en" sz="1600">
                          <a:solidFill>
                            <a:schemeClr val="lt1"/>
                          </a:solidFill>
                          <a:latin typeface="Inconsolata"/>
                          <a:ea typeface="Inconsolata"/>
                          <a:cs typeface="Inconsolata"/>
                          <a:sym typeface="Inconsolata"/>
                        </a:rPr>
                        <a:t>(</a:t>
                      </a:r>
                      <a:r>
                        <a:rPr lang="en" sz="1600">
                          <a:solidFill>
                            <a:srgbClr val="00FFFF"/>
                          </a:solidFill>
                          <a:latin typeface="Inconsolata"/>
                          <a:ea typeface="Inconsolata"/>
                          <a:cs typeface="Inconsolata"/>
                          <a:sym typeface="Inconsolata"/>
                        </a:rPr>
                        <a:t>zoo_animals</a:t>
                      </a:r>
                      <a:r>
                        <a:rPr lang="en" sz="1600">
                          <a:solidFill>
                            <a:schemeClr val="lt1"/>
                          </a:solidFill>
                          <a:latin typeface="Inconsolata"/>
                          <a:ea typeface="Inconsolata"/>
                          <a:cs typeface="Inconsolata"/>
                          <a:sym typeface="Inconsolata"/>
                        </a:rPr>
                        <a:t>[</a:t>
                      </a:r>
                      <a:r>
                        <a:rPr lang="en" sz="1600">
                          <a:solidFill>
                            <a:srgbClr val="FF00FF"/>
                          </a:solidFill>
                          <a:latin typeface="Inconsolata"/>
                          <a:ea typeface="Inconsolata"/>
                          <a:cs typeface="Inconsolata"/>
                          <a:sym typeface="Inconsolata"/>
                        </a:rPr>
                        <a:t>1</a:t>
                      </a:r>
                      <a:r>
                        <a:rPr lang="en" sz="1600">
                          <a:solidFill>
                            <a:schemeClr val="lt1"/>
                          </a:solidFill>
                          <a:latin typeface="Inconsolata"/>
                          <a:ea typeface="Inconsolata"/>
                          <a:cs typeface="Inconsolata"/>
                          <a:sym typeface="Inconsolata"/>
                        </a:rPr>
                        <a:t>])</a:t>
                      </a:r>
                      <a:endParaRPr sz="1600">
                        <a:solidFill>
                          <a:schemeClr val="lt1"/>
                        </a:solidFill>
                        <a:latin typeface="Inconsolata"/>
                        <a:ea typeface="Inconsolata"/>
                        <a:cs typeface="Inconsolata"/>
                        <a:sym typeface="Inconsolata"/>
                      </a:endParaRPr>
                    </a:p>
                    <a:p>
                      <a:pPr marL="0" lvl="0" indent="0" algn="l" rtl="0">
                        <a:spcBef>
                          <a:spcPts val="0"/>
                        </a:spcBef>
                        <a:spcAft>
                          <a:spcPts val="0"/>
                        </a:spcAft>
                        <a:buNone/>
                      </a:pPr>
                      <a:r>
                        <a:rPr lang="en" sz="1600">
                          <a:solidFill>
                            <a:schemeClr val="accent1"/>
                          </a:solidFill>
                          <a:latin typeface="Inconsolata"/>
                          <a:ea typeface="Inconsolata"/>
                          <a:cs typeface="Inconsolata"/>
                          <a:sym typeface="Inconsolata"/>
                        </a:rPr>
                        <a:t>print</a:t>
                      </a:r>
                      <a:r>
                        <a:rPr lang="en" sz="1600">
                          <a:solidFill>
                            <a:schemeClr val="lt1"/>
                          </a:solidFill>
                          <a:latin typeface="Inconsolata"/>
                          <a:ea typeface="Inconsolata"/>
                          <a:cs typeface="Inconsolata"/>
                          <a:sym typeface="Inconsolata"/>
                        </a:rPr>
                        <a:t>(</a:t>
                      </a:r>
                      <a:r>
                        <a:rPr lang="en" sz="1600">
                          <a:solidFill>
                            <a:srgbClr val="00FFFF"/>
                          </a:solidFill>
                          <a:latin typeface="Inconsolata"/>
                          <a:ea typeface="Inconsolata"/>
                          <a:cs typeface="Inconsolata"/>
                          <a:sym typeface="Inconsolata"/>
                        </a:rPr>
                        <a:t>zoo_animals</a:t>
                      </a:r>
                      <a:r>
                        <a:rPr lang="en" sz="1600">
                          <a:solidFill>
                            <a:schemeClr val="lt1"/>
                          </a:solidFill>
                          <a:latin typeface="Inconsolata"/>
                          <a:ea typeface="Inconsolata"/>
                          <a:cs typeface="Inconsolata"/>
                          <a:sym typeface="Inconsolata"/>
                        </a:rPr>
                        <a:t>[</a:t>
                      </a:r>
                      <a:r>
                        <a:rPr lang="en" sz="1600">
                          <a:solidFill>
                            <a:srgbClr val="FF00FF"/>
                          </a:solidFill>
                          <a:latin typeface="Inconsolata"/>
                          <a:ea typeface="Inconsolata"/>
                          <a:cs typeface="Inconsolata"/>
                          <a:sym typeface="Inconsolata"/>
                        </a:rPr>
                        <a:t>2</a:t>
                      </a:r>
                      <a:r>
                        <a:rPr lang="en" sz="1600">
                          <a:solidFill>
                            <a:schemeClr val="lt1"/>
                          </a:solidFill>
                          <a:latin typeface="Inconsolata"/>
                          <a:ea typeface="Inconsolata"/>
                          <a:cs typeface="Inconsolata"/>
                          <a:sym typeface="Inconsolata"/>
                        </a:rPr>
                        <a:t>])</a:t>
                      </a:r>
                      <a:endParaRPr sz="1600">
                        <a:solidFill>
                          <a:schemeClr val="lt1"/>
                        </a:solidFill>
                        <a:latin typeface="Inconsolata"/>
                        <a:ea typeface="Inconsolata"/>
                        <a:cs typeface="Inconsolata"/>
                        <a:sym typeface="Inconsolata"/>
                      </a:endParaRPr>
                    </a:p>
                    <a:p>
                      <a:pPr marL="0" lvl="0" indent="0" algn="l" rtl="0">
                        <a:spcBef>
                          <a:spcPts val="0"/>
                        </a:spcBef>
                        <a:spcAft>
                          <a:spcPts val="0"/>
                        </a:spcAft>
                        <a:buNone/>
                      </a:pPr>
                      <a:r>
                        <a:rPr lang="en" sz="1600">
                          <a:solidFill>
                            <a:schemeClr val="accent1"/>
                          </a:solidFill>
                          <a:latin typeface="Inconsolata"/>
                          <a:ea typeface="Inconsolata"/>
                          <a:cs typeface="Inconsolata"/>
                          <a:sym typeface="Inconsolata"/>
                        </a:rPr>
                        <a:t>print</a:t>
                      </a:r>
                      <a:r>
                        <a:rPr lang="en" sz="1600">
                          <a:solidFill>
                            <a:schemeClr val="lt1"/>
                          </a:solidFill>
                          <a:latin typeface="Inconsolata"/>
                          <a:ea typeface="Inconsolata"/>
                          <a:cs typeface="Inconsolata"/>
                          <a:sym typeface="Inconsolata"/>
                        </a:rPr>
                        <a:t>(</a:t>
                      </a:r>
                      <a:r>
                        <a:rPr lang="en" sz="1600">
                          <a:solidFill>
                            <a:srgbClr val="00FFFF"/>
                          </a:solidFill>
                          <a:latin typeface="Inconsolata"/>
                          <a:ea typeface="Inconsolata"/>
                          <a:cs typeface="Inconsolata"/>
                          <a:sym typeface="Inconsolata"/>
                        </a:rPr>
                        <a:t>zoo_animals</a:t>
                      </a:r>
                      <a:r>
                        <a:rPr lang="en" sz="1600">
                          <a:solidFill>
                            <a:schemeClr val="lt1"/>
                          </a:solidFill>
                          <a:latin typeface="Inconsolata"/>
                          <a:ea typeface="Inconsolata"/>
                          <a:cs typeface="Inconsolata"/>
                          <a:sym typeface="Inconsolata"/>
                        </a:rPr>
                        <a:t>[</a:t>
                      </a:r>
                      <a:r>
                        <a:rPr lang="en" sz="1600">
                          <a:solidFill>
                            <a:srgbClr val="FF00FF"/>
                          </a:solidFill>
                          <a:latin typeface="Inconsolata"/>
                          <a:ea typeface="Inconsolata"/>
                          <a:cs typeface="Inconsolata"/>
                          <a:sym typeface="Inconsolata"/>
                        </a:rPr>
                        <a:t>3</a:t>
                      </a:r>
                      <a:r>
                        <a:rPr lang="en" sz="1600">
                          <a:solidFill>
                            <a:schemeClr val="lt1"/>
                          </a:solidFill>
                          <a:latin typeface="Inconsolata"/>
                          <a:ea typeface="Inconsolata"/>
                          <a:cs typeface="Inconsolata"/>
                          <a:sym typeface="Inconsolata"/>
                        </a:rPr>
                        <a:t>])</a:t>
                      </a:r>
                      <a:endParaRPr sz="1600">
                        <a:solidFill>
                          <a:schemeClr val="lt1"/>
                        </a:solidFill>
                        <a:latin typeface="Inconsolata"/>
                        <a:ea typeface="Inconsolata"/>
                        <a:cs typeface="Inconsolata"/>
                        <a:sym typeface="Inconsolata"/>
                      </a:endParaRPr>
                    </a:p>
                  </a:txBody>
                  <a:tcPr marL="91425" marR="91425" marT="0" marB="0">
                    <a:lnL w="28575" cap="flat" cmpd="sng">
                      <a:solidFill>
                        <a:srgbClr val="FFFFFF"/>
                      </a:solidFill>
                      <a:prstDash val="solid"/>
                      <a:round/>
                      <a:headEnd type="none" w="sm" len="sm"/>
                      <a:tailEnd type="none" w="sm" len="sm"/>
                    </a:lnL>
                    <a:lnR w="28575" cap="flat" cmpd="sng">
                      <a:solidFill>
                        <a:srgbClr val="FFFFFF"/>
                      </a:solidFill>
                      <a:prstDash val="solid"/>
                      <a:round/>
                      <a:headEnd type="none" w="sm" len="sm"/>
                      <a:tailEnd type="none" w="sm" len="sm"/>
                    </a:lnR>
                    <a:lnT w="28575" cap="flat" cmpd="sng">
                      <a:solidFill>
                        <a:srgbClr val="FFFFFF"/>
                      </a:solidFill>
                      <a:prstDash val="solid"/>
                      <a:round/>
                      <a:headEnd type="none" w="sm" len="sm"/>
                      <a:tailEnd type="none" w="sm" len="sm"/>
                    </a:lnT>
                    <a:lnB w="28575" cap="flat" cmpd="sng">
                      <a:solidFill>
                        <a:srgbClr val="FFFFFF"/>
                      </a:solidFill>
                      <a:prstDash val="solid"/>
                      <a:round/>
                      <a:headEnd type="none" w="sm" len="sm"/>
                      <a:tailEnd type="none" w="sm" len="sm"/>
                    </a:lnB>
                    <a:solidFill>
                      <a:srgbClr val="212940"/>
                    </a:solidFill>
                  </a:tcPr>
                </a:tc>
                <a:tc>
                  <a:txBody>
                    <a:bodyPr/>
                    <a:lstStyle/>
                    <a:p>
                      <a:pPr marL="0" lvl="0" indent="0" algn="l" rtl="0">
                        <a:spcBef>
                          <a:spcPts val="0"/>
                        </a:spcBef>
                        <a:spcAft>
                          <a:spcPts val="0"/>
                        </a:spcAft>
                        <a:buNone/>
                      </a:pPr>
                      <a:r>
                        <a:rPr lang="en" sz="1600">
                          <a:solidFill>
                            <a:srgbClr val="FFFFFF"/>
                          </a:solidFill>
                          <a:latin typeface="Inconsolata"/>
                          <a:ea typeface="Inconsolata"/>
                          <a:cs typeface="Inconsolata"/>
                          <a:sym typeface="Inconsolata"/>
                        </a:rPr>
                        <a:t>nbart:</a:t>
                      </a:r>
                      <a:r>
                        <a:rPr lang="en" sz="1600">
                          <a:solidFill>
                            <a:srgbClr val="00FFFF"/>
                          </a:solidFill>
                          <a:latin typeface="Inconsolata"/>
                          <a:ea typeface="Inconsolata"/>
                          <a:cs typeface="Inconsolata"/>
                          <a:sym typeface="Inconsolata"/>
                        </a:rPr>
                        <a:t>Unit 3$</a:t>
                      </a:r>
                      <a:r>
                        <a:rPr lang="en" sz="1600">
                          <a:solidFill>
                            <a:srgbClr val="FFFFFF"/>
                          </a:solidFill>
                          <a:latin typeface="Inconsolata"/>
                          <a:ea typeface="Inconsolata"/>
                          <a:cs typeface="Inconsolata"/>
                          <a:sym typeface="Inconsolata"/>
                        </a:rPr>
                        <a:t> python zoo.py</a:t>
                      </a:r>
                      <a:endParaRPr sz="1600">
                        <a:solidFill>
                          <a:srgbClr val="FFFFFF"/>
                        </a:solidFill>
                        <a:latin typeface="Inconsolata"/>
                        <a:ea typeface="Inconsolata"/>
                        <a:cs typeface="Inconsolata"/>
                        <a:sym typeface="Inconsolata"/>
                      </a:endParaRPr>
                    </a:p>
                    <a:p>
                      <a:pPr marL="0" lvl="0" indent="0" algn="l" rtl="0">
                        <a:spcBef>
                          <a:spcPts val="0"/>
                        </a:spcBef>
                        <a:spcAft>
                          <a:spcPts val="0"/>
                        </a:spcAft>
                        <a:buNone/>
                      </a:pPr>
                      <a:r>
                        <a:rPr lang="en" sz="1600">
                          <a:solidFill>
                            <a:srgbClr val="FFFFFF"/>
                          </a:solidFill>
                          <a:latin typeface="Inconsolata"/>
                          <a:ea typeface="Inconsolata"/>
                          <a:cs typeface="Inconsolata"/>
                          <a:sym typeface="Inconsolata"/>
                        </a:rPr>
                        <a:t>Zebra</a:t>
                      </a:r>
                      <a:endParaRPr sz="1600">
                        <a:solidFill>
                          <a:srgbClr val="FFFFFF"/>
                        </a:solidFill>
                        <a:latin typeface="Inconsolata"/>
                        <a:ea typeface="Inconsolata"/>
                        <a:cs typeface="Inconsolata"/>
                        <a:sym typeface="Inconsolata"/>
                      </a:endParaRPr>
                    </a:p>
                    <a:p>
                      <a:pPr marL="0" lvl="0" indent="0" algn="l" rtl="0">
                        <a:spcBef>
                          <a:spcPts val="0"/>
                        </a:spcBef>
                        <a:spcAft>
                          <a:spcPts val="0"/>
                        </a:spcAft>
                        <a:buNone/>
                      </a:pPr>
                      <a:r>
                        <a:rPr lang="en" sz="1600">
                          <a:solidFill>
                            <a:srgbClr val="FFFFFF"/>
                          </a:solidFill>
                          <a:latin typeface="Inconsolata"/>
                          <a:ea typeface="Inconsolata"/>
                          <a:cs typeface="Inconsolata"/>
                          <a:sym typeface="Inconsolata"/>
                        </a:rPr>
                        <a:t>Rhino</a:t>
                      </a:r>
                      <a:endParaRPr sz="1600">
                        <a:solidFill>
                          <a:srgbClr val="FFFFFF"/>
                        </a:solidFill>
                        <a:latin typeface="Inconsolata"/>
                        <a:ea typeface="Inconsolata"/>
                        <a:cs typeface="Inconsolata"/>
                        <a:sym typeface="Inconsolata"/>
                      </a:endParaRPr>
                    </a:p>
                    <a:p>
                      <a:pPr marL="0" lvl="0" indent="0" algn="l" rtl="0">
                        <a:spcBef>
                          <a:spcPts val="0"/>
                        </a:spcBef>
                        <a:spcAft>
                          <a:spcPts val="0"/>
                        </a:spcAft>
                        <a:buNone/>
                      </a:pPr>
                      <a:r>
                        <a:rPr lang="en" sz="1600">
                          <a:solidFill>
                            <a:srgbClr val="FFFFFF"/>
                          </a:solidFill>
                          <a:latin typeface="Inconsolata"/>
                          <a:ea typeface="Inconsolata"/>
                          <a:cs typeface="Inconsolata"/>
                          <a:sym typeface="Inconsolata"/>
                        </a:rPr>
                        <a:t>Giraffe</a:t>
                      </a:r>
                      <a:endParaRPr sz="1600">
                        <a:solidFill>
                          <a:srgbClr val="FFFFFF"/>
                        </a:solidFill>
                        <a:latin typeface="Inconsolata"/>
                        <a:ea typeface="Inconsolata"/>
                        <a:cs typeface="Inconsolata"/>
                        <a:sym typeface="Inconsolata"/>
                      </a:endParaRPr>
                    </a:p>
                    <a:p>
                      <a:pPr marL="0" lvl="0" indent="0" algn="l" rtl="0">
                        <a:spcBef>
                          <a:spcPts val="0"/>
                        </a:spcBef>
                        <a:spcAft>
                          <a:spcPts val="0"/>
                        </a:spcAft>
                        <a:buNone/>
                      </a:pPr>
                      <a:r>
                        <a:rPr lang="en" sz="1600">
                          <a:solidFill>
                            <a:srgbClr val="FFFFFF"/>
                          </a:solidFill>
                          <a:latin typeface="Inconsolata"/>
                          <a:ea typeface="Inconsolata"/>
                          <a:cs typeface="Inconsolata"/>
                          <a:sym typeface="Inconsolata"/>
                        </a:rPr>
                        <a:t>Owl</a:t>
                      </a:r>
                      <a:endParaRPr sz="1600">
                        <a:solidFill>
                          <a:srgbClr val="FFFFFF"/>
                        </a:solidFill>
                        <a:latin typeface="Inconsolata"/>
                        <a:ea typeface="Inconsolata"/>
                        <a:cs typeface="Inconsolata"/>
                        <a:sym typeface="Inconsolata"/>
                      </a:endParaRPr>
                    </a:p>
                  </a:txBody>
                  <a:tcPr marL="91425" marR="91425" marT="0" marB="0" anchor="ctr">
                    <a:lnL w="28575" cap="flat" cmpd="sng">
                      <a:solidFill>
                        <a:srgbClr val="FFFFFF"/>
                      </a:solidFill>
                      <a:prstDash val="solid"/>
                      <a:round/>
                      <a:headEnd type="none" w="sm" len="sm"/>
                      <a:tailEnd type="none" w="sm" len="sm"/>
                    </a:lnL>
                    <a:lnR w="28575" cap="flat" cmpd="sng">
                      <a:solidFill>
                        <a:srgbClr val="FFFFFF"/>
                      </a:solidFill>
                      <a:prstDash val="solid"/>
                      <a:round/>
                      <a:headEnd type="none" w="sm" len="sm"/>
                      <a:tailEnd type="none" w="sm" len="sm"/>
                    </a:lnR>
                    <a:lnT w="28575" cap="flat" cmpd="sng">
                      <a:solidFill>
                        <a:srgbClr val="FFFFFF"/>
                      </a:solidFill>
                      <a:prstDash val="solid"/>
                      <a:round/>
                      <a:headEnd type="none" w="sm" len="sm"/>
                      <a:tailEnd type="none" w="sm" len="sm"/>
                    </a:lnT>
                    <a:lnB w="28575" cap="flat" cmpd="sng">
                      <a:solidFill>
                        <a:srgbClr val="FFFFFF"/>
                      </a:solidFill>
                      <a:prstDash val="solid"/>
                      <a:round/>
                      <a:headEnd type="none" w="sm" len="sm"/>
                      <a:tailEnd type="none" w="sm" len="sm"/>
                    </a:lnB>
                    <a:solidFill>
                      <a:srgbClr val="212940"/>
                    </a:solidFill>
                  </a:tcPr>
                </a:tc>
                <a:extLst>
                  <a:ext uri="{0D108BD9-81ED-4DB2-BD59-A6C34878D82A}">
                    <a16:rowId xmlns:a16="http://schemas.microsoft.com/office/drawing/2014/main" val="10000"/>
                  </a:ext>
                </a:extLst>
              </a:tr>
            </a:tbl>
          </a:graphicData>
        </a:graphic>
      </p:graphicFrame>
      <p:sp>
        <p:nvSpPr>
          <p:cNvPr id="1324" name="Google Shape;1324;p83"/>
          <p:cNvSpPr/>
          <p:nvPr/>
        </p:nvSpPr>
        <p:spPr>
          <a:xfrm rot="5400000" flipH="1">
            <a:off x="4647675" y="2055896"/>
            <a:ext cx="405600" cy="1031700"/>
          </a:xfrm>
          <a:prstGeom prst="upArrow">
            <a:avLst>
              <a:gd name="adj1" fmla="val 50000"/>
              <a:gd name="adj2" fmla="val 50000"/>
            </a:avLst>
          </a:prstGeom>
          <a:solidFill>
            <a:srgbClr val="FFFF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83"/>
          <p:cNvSpPr txBox="1">
            <a:spLocks noGrp="1"/>
          </p:cNvSpPr>
          <p:nvPr>
            <p:ph type="subTitle" idx="1"/>
          </p:nvPr>
        </p:nvSpPr>
        <p:spPr>
          <a:xfrm>
            <a:off x="0" y="42190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highlight>
                  <a:srgbClr val="FFFF00"/>
                </a:highlight>
              </a:rPr>
              <a:t>Repeated Code!</a:t>
            </a:r>
            <a:r>
              <a:rPr lang="en"/>
              <a:t> We can be more efficient.</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329"/>
        <p:cNvGrpSpPr/>
        <p:nvPr/>
      </p:nvGrpSpPr>
      <p:grpSpPr>
        <a:xfrm>
          <a:off x="0" y="0"/>
          <a:ext cx="0" cy="0"/>
          <a:chOff x="0" y="0"/>
          <a:chExt cx="0" cy="0"/>
        </a:xfrm>
      </p:grpSpPr>
      <p:sp>
        <p:nvSpPr>
          <p:cNvPr id="1330" name="Google Shape;1330;p84"/>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Why use loops?</a:t>
            </a:r>
            <a:endParaRPr/>
          </a:p>
        </p:txBody>
      </p:sp>
      <p:sp>
        <p:nvSpPr>
          <p:cNvPr id="1331" name="Google Shape;1331;p84"/>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i="1"/>
              <a:t>For example, let’s say...</a:t>
            </a:r>
            <a:endParaRPr i="1"/>
          </a:p>
        </p:txBody>
      </p:sp>
      <p:sp>
        <p:nvSpPr>
          <p:cNvPr id="1332" name="Google Shape;1332;p8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33</a:t>
            </a:fld>
            <a:endParaRPr/>
          </a:p>
        </p:txBody>
      </p:sp>
      <p:sp>
        <p:nvSpPr>
          <p:cNvPr id="1333" name="Google Shape;1333;p84"/>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334" name="Google Shape;1334;p84"/>
          <p:cNvSpPr txBox="1">
            <a:spLocks noGrp="1"/>
          </p:cNvSpPr>
          <p:nvPr>
            <p:ph type="body" idx="3"/>
          </p:nvPr>
        </p:nvSpPr>
        <p:spPr>
          <a:xfrm>
            <a:off x="175" y="1284250"/>
            <a:ext cx="9144000" cy="3622200"/>
          </a:xfrm>
          <a:prstGeom prst="rect">
            <a:avLst/>
          </a:prstGeom>
        </p:spPr>
        <p:txBody>
          <a:bodyPr spcFirstLastPara="1" wrap="square" lIns="457200" tIns="0" rIns="457200" bIns="914400" anchor="t" anchorCtr="0">
            <a:noAutofit/>
          </a:bodyPr>
          <a:lstStyle/>
          <a:p>
            <a:pPr marL="0" lvl="0" indent="0" algn="l" rtl="0">
              <a:spcBef>
                <a:spcPts val="0"/>
              </a:spcBef>
              <a:spcAft>
                <a:spcPts val="0"/>
              </a:spcAft>
              <a:buNone/>
            </a:pPr>
            <a:r>
              <a:rPr lang="en" sz="2000" i="1">
                <a:solidFill>
                  <a:srgbClr val="24292E"/>
                </a:solidFill>
              </a:rPr>
              <a:t>We have a list of zoo animals and want to print them to the terminal one at a time. </a:t>
            </a:r>
            <a:endParaRPr sz="2000" i="1">
              <a:solidFill>
                <a:srgbClr val="24292E"/>
              </a:solidFill>
            </a:endParaRPr>
          </a:p>
          <a:p>
            <a:pPr marL="0" lvl="0" indent="0" algn="l" rtl="0">
              <a:spcBef>
                <a:spcPts val="800"/>
              </a:spcBef>
              <a:spcAft>
                <a:spcPts val="0"/>
              </a:spcAft>
              <a:buNone/>
            </a:pPr>
            <a:endParaRPr sz="2000">
              <a:solidFill>
                <a:srgbClr val="24292E"/>
              </a:solidFill>
            </a:endParaRPr>
          </a:p>
          <a:p>
            <a:pPr marL="0" lvl="0" indent="0" algn="l" rtl="0">
              <a:spcBef>
                <a:spcPts val="800"/>
              </a:spcBef>
              <a:spcAft>
                <a:spcPts val="800"/>
              </a:spcAft>
              <a:buNone/>
            </a:pPr>
            <a:r>
              <a:rPr lang="en" sz="2000">
                <a:solidFill>
                  <a:srgbClr val="274E13"/>
                </a:solidFill>
              </a:rPr>
              <a:t>Instead, we can use a </a:t>
            </a:r>
            <a:r>
              <a:rPr lang="en" sz="2000" b="1">
                <a:solidFill>
                  <a:srgbClr val="274E13"/>
                </a:solidFill>
                <a:latin typeface="Roboto Mono"/>
                <a:ea typeface="Roboto Mono"/>
                <a:cs typeface="Roboto Mono"/>
                <a:sym typeface="Roboto Mono"/>
              </a:rPr>
              <a:t>for loop</a:t>
            </a:r>
            <a:r>
              <a:rPr lang="en" sz="2000">
                <a:solidFill>
                  <a:srgbClr val="274E13"/>
                </a:solidFill>
              </a:rPr>
              <a:t> in order to iterate through the list one element at a time and run each element through the same block of code...</a:t>
            </a:r>
            <a:endParaRPr sz="2000">
              <a:solidFill>
                <a:srgbClr val="274E13"/>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338"/>
        <p:cNvGrpSpPr/>
        <p:nvPr/>
      </p:nvGrpSpPr>
      <p:grpSpPr>
        <a:xfrm>
          <a:off x="0" y="0"/>
          <a:ext cx="0" cy="0"/>
          <a:chOff x="0" y="0"/>
          <a:chExt cx="0" cy="0"/>
        </a:xfrm>
      </p:grpSpPr>
      <p:sp>
        <p:nvSpPr>
          <p:cNvPr id="1339" name="Google Shape;1339;p85"/>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Loops are critical in programming</a:t>
            </a:r>
            <a:endParaRPr/>
          </a:p>
        </p:txBody>
      </p:sp>
      <p:sp>
        <p:nvSpPr>
          <p:cNvPr id="1340" name="Google Shape;1340;p8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34</a:t>
            </a:fld>
            <a:endParaRPr/>
          </a:p>
        </p:txBody>
      </p:sp>
      <p:sp>
        <p:nvSpPr>
          <p:cNvPr id="1341" name="Google Shape;1341;p85"/>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graphicFrame>
        <p:nvGraphicFramePr>
          <p:cNvPr id="1342" name="Google Shape;1342;p85"/>
          <p:cNvGraphicFramePr/>
          <p:nvPr/>
        </p:nvGraphicFramePr>
        <p:xfrm>
          <a:off x="429300" y="1472213"/>
          <a:ext cx="8285400" cy="1589475"/>
        </p:xfrm>
        <a:graphic>
          <a:graphicData uri="http://schemas.openxmlformats.org/drawingml/2006/table">
            <a:tbl>
              <a:tblPr>
                <a:noFill/>
                <a:tableStyleId>{9675CA7D-D893-4B12-878C-924B40C036C8}</a:tableStyleId>
              </a:tblPr>
              <a:tblGrid>
                <a:gridCol w="5276950">
                  <a:extLst>
                    <a:ext uri="{9D8B030D-6E8A-4147-A177-3AD203B41FA5}">
                      <a16:colId xmlns:a16="http://schemas.microsoft.com/office/drawing/2014/main" val="20000"/>
                    </a:ext>
                  </a:extLst>
                </a:gridCol>
                <a:gridCol w="3008450">
                  <a:extLst>
                    <a:ext uri="{9D8B030D-6E8A-4147-A177-3AD203B41FA5}">
                      <a16:colId xmlns:a16="http://schemas.microsoft.com/office/drawing/2014/main" val="20001"/>
                    </a:ext>
                  </a:extLst>
                </a:gridCol>
              </a:tblGrid>
              <a:tr h="1589475">
                <a:tc>
                  <a:txBody>
                    <a:bodyPr/>
                    <a:lstStyle/>
                    <a:p>
                      <a:pPr marL="0" lvl="0" indent="0" algn="l" rtl="0">
                        <a:spcBef>
                          <a:spcPts val="0"/>
                        </a:spcBef>
                        <a:spcAft>
                          <a:spcPts val="0"/>
                        </a:spcAft>
                        <a:buNone/>
                      </a:pPr>
                      <a:r>
                        <a:rPr lang="en" sz="1600">
                          <a:solidFill>
                            <a:srgbClr val="FFFFFF"/>
                          </a:solidFill>
                          <a:latin typeface="Inconsolata"/>
                          <a:ea typeface="Inconsolata"/>
                          <a:cs typeface="Inconsolata"/>
                          <a:sym typeface="Inconsolata"/>
                        </a:rPr>
                        <a:t>zoo_animals </a:t>
                      </a:r>
                      <a:r>
                        <a:rPr lang="en" sz="1600">
                          <a:solidFill>
                            <a:schemeClr val="accent1"/>
                          </a:solidFill>
                          <a:latin typeface="Inconsolata"/>
                          <a:ea typeface="Inconsolata"/>
                          <a:cs typeface="Inconsolata"/>
                          <a:sym typeface="Inconsolata"/>
                        </a:rPr>
                        <a:t>=</a:t>
                      </a:r>
                      <a:r>
                        <a:rPr lang="en" sz="1600">
                          <a:solidFill>
                            <a:srgbClr val="FFFFFF"/>
                          </a:solidFill>
                          <a:latin typeface="Inconsolata"/>
                          <a:ea typeface="Inconsolata"/>
                          <a:cs typeface="Inconsolata"/>
                          <a:sym typeface="Inconsolata"/>
                        </a:rPr>
                        <a:t> [</a:t>
                      </a:r>
                      <a:r>
                        <a:rPr lang="en" sz="1600">
                          <a:solidFill>
                            <a:srgbClr val="00FF00"/>
                          </a:solidFill>
                          <a:latin typeface="Inconsolata"/>
                          <a:ea typeface="Inconsolata"/>
                          <a:cs typeface="Inconsolata"/>
                          <a:sym typeface="Inconsolata"/>
                        </a:rPr>
                        <a:t>"Zebra"</a:t>
                      </a:r>
                      <a:r>
                        <a:rPr lang="en" sz="1600">
                          <a:solidFill>
                            <a:srgbClr val="FFFFFF"/>
                          </a:solidFill>
                          <a:latin typeface="Inconsolata"/>
                          <a:ea typeface="Inconsolata"/>
                          <a:cs typeface="Inconsolata"/>
                          <a:sym typeface="Inconsolata"/>
                        </a:rPr>
                        <a:t>, </a:t>
                      </a:r>
                      <a:r>
                        <a:rPr lang="en" sz="1600">
                          <a:solidFill>
                            <a:srgbClr val="00FF00"/>
                          </a:solidFill>
                          <a:latin typeface="Inconsolata"/>
                          <a:ea typeface="Inconsolata"/>
                          <a:cs typeface="Inconsolata"/>
                          <a:sym typeface="Inconsolata"/>
                        </a:rPr>
                        <a:t>"Rhino"</a:t>
                      </a:r>
                      <a:r>
                        <a:rPr lang="en" sz="1600">
                          <a:solidFill>
                            <a:srgbClr val="FFFFFF"/>
                          </a:solidFill>
                          <a:latin typeface="Inconsolata"/>
                          <a:ea typeface="Inconsolata"/>
                          <a:cs typeface="Inconsolata"/>
                          <a:sym typeface="Inconsolata"/>
                        </a:rPr>
                        <a:t>, </a:t>
                      </a:r>
                      <a:r>
                        <a:rPr lang="en" sz="1600">
                          <a:solidFill>
                            <a:srgbClr val="00FF00"/>
                          </a:solidFill>
                          <a:latin typeface="Inconsolata"/>
                          <a:ea typeface="Inconsolata"/>
                          <a:cs typeface="Inconsolata"/>
                          <a:sym typeface="Inconsolata"/>
                        </a:rPr>
                        <a:t>"Giraffe"</a:t>
                      </a:r>
                      <a:r>
                        <a:rPr lang="en" sz="1600">
                          <a:solidFill>
                            <a:srgbClr val="FFFFFF"/>
                          </a:solidFill>
                          <a:latin typeface="Inconsolata"/>
                          <a:ea typeface="Inconsolata"/>
                          <a:cs typeface="Inconsolata"/>
                          <a:sym typeface="Inconsolata"/>
                        </a:rPr>
                        <a:t>, </a:t>
                      </a:r>
                      <a:r>
                        <a:rPr lang="en" sz="1600">
                          <a:solidFill>
                            <a:srgbClr val="00FF00"/>
                          </a:solidFill>
                          <a:latin typeface="Inconsolata"/>
                          <a:ea typeface="Inconsolata"/>
                          <a:cs typeface="Inconsolata"/>
                          <a:sym typeface="Inconsolata"/>
                        </a:rPr>
                        <a:t>"Owl"</a:t>
                      </a:r>
                      <a:r>
                        <a:rPr lang="en" sz="1600">
                          <a:solidFill>
                            <a:srgbClr val="FFFFFF"/>
                          </a:solidFill>
                          <a:latin typeface="Inconsolata"/>
                          <a:ea typeface="Inconsolata"/>
                          <a:cs typeface="Inconsolata"/>
                          <a:sym typeface="Inconsolata"/>
                        </a:rPr>
                        <a:t>]</a:t>
                      </a:r>
                      <a:endParaRPr sz="1600">
                        <a:solidFill>
                          <a:srgbClr val="FFFFFF"/>
                        </a:solidFill>
                        <a:latin typeface="Inconsolata"/>
                        <a:ea typeface="Inconsolata"/>
                        <a:cs typeface="Inconsolata"/>
                        <a:sym typeface="Inconsolata"/>
                      </a:endParaRPr>
                    </a:p>
                    <a:p>
                      <a:pPr marL="0" lvl="0" indent="0" algn="l" rtl="0">
                        <a:spcBef>
                          <a:spcPts val="0"/>
                        </a:spcBef>
                        <a:spcAft>
                          <a:spcPts val="0"/>
                        </a:spcAft>
                        <a:buNone/>
                      </a:pPr>
                      <a:endParaRPr sz="1600">
                        <a:solidFill>
                          <a:srgbClr val="FFFFFF"/>
                        </a:solidFill>
                        <a:latin typeface="Inconsolata"/>
                        <a:ea typeface="Inconsolata"/>
                        <a:cs typeface="Inconsolata"/>
                        <a:sym typeface="Inconsolata"/>
                      </a:endParaRPr>
                    </a:p>
                    <a:p>
                      <a:pPr marL="0" lvl="0" indent="0" algn="l" rtl="0">
                        <a:spcBef>
                          <a:spcPts val="0"/>
                        </a:spcBef>
                        <a:spcAft>
                          <a:spcPts val="0"/>
                        </a:spcAft>
                        <a:buNone/>
                      </a:pPr>
                      <a:r>
                        <a:rPr lang="en" sz="1600">
                          <a:solidFill>
                            <a:schemeClr val="accent1"/>
                          </a:solidFill>
                          <a:latin typeface="Inconsolata"/>
                          <a:ea typeface="Inconsolata"/>
                          <a:cs typeface="Inconsolata"/>
                          <a:sym typeface="Inconsolata"/>
                        </a:rPr>
                        <a:t>print</a:t>
                      </a:r>
                      <a:r>
                        <a:rPr lang="en" sz="1600">
                          <a:solidFill>
                            <a:srgbClr val="FFFFFF"/>
                          </a:solidFill>
                          <a:latin typeface="Inconsolata"/>
                          <a:ea typeface="Inconsolata"/>
                          <a:cs typeface="Inconsolata"/>
                          <a:sym typeface="Inconsolata"/>
                        </a:rPr>
                        <a:t>(</a:t>
                      </a:r>
                      <a:r>
                        <a:rPr lang="en" sz="1600">
                          <a:solidFill>
                            <a:srgbClr val="00FFFF"/>
                          </a:solidFill>
                          <a:latin typeface="Inconsolata"/>
                          <a:ea typeface="Inconsolata"/>
                          <a:cs typeface="Inconsolata"/>
                          <a:sym typeface="Inconsolata"/>
                        </a:rPr>
                        <a:t>zoo_animals</a:t>
                      </a:r>
                      <a:r>
                        <a:rPr lang="en" sz="1600">
                          <a:solidFill>
                            <a:srgbClr val="FFFFFF"/>
                          </a:solidFill>
                          <a:latin typeface="Inconsolata"/>
                          <a:ea typeface="Inconsolata"/>
                          <a:cs typeface="Inconsolata"/>
                          <a:sym typeface="Inconsolata"/>
                        </a:rPr>
                        <a:t>[</a:t>
                      </a:r>
                      <a:r>
                        <a:rPr lang="en" sz="1600">
                          <a:solidFill>
                            <a:srgbClr val="FF00FF"/>
                          </a:solidFill>
                          <a:latin typeface="Inconsolata"/>
                          <a:ea typeface="Inconsolata"/>
                          <a:cs typeface="Inconsolata"/>
                          <a:sym typeface="Inconsolata"/>
                        </a:rPr>
                        <a:t>0</a:t>
                      </a:r>
                      <a:r>
                        <a:rPr lang="en" sz="1600">
                          <a:solidFill>
                            <a:srgbClr val="FFFFFF"/>
                          </a:solidFill>
                          <a:latin typeface="Inconsolata"/>
                          <a:ea typeface="Inconsolata"/>
                          <a:cs typeface="Inconsolata"/>
                          <a:sym typeface="Inconsolata"/>
                        </a:rPr>
                        <a:t>])</a:t>
                      </a:r>
                      <a:endParaRPr sz="1600">
                        <a:solidFill>
                          <a:srgbClr val="FFFFFF"/>
                        </a:solidFill>
                        <a:latin typeface="Inconsolata"/>
                        <a:ea typeface="Inconsolata"/>
                        <a:cs typeface="Inconsolata"/>
                        <a:sym typeface="Inconsolata"/>
                      </a:endParaRPr>
                    </a:p>
                    <a:p>
                      <a:pPr marL="0" lvl="0" indent="0" algn="l" rtl="0">
                        <a:spcBef>
                          <a:spcPts val="0"/>
                        </a:spcBef>
                        <a:spcAft>
                          <a:spcPts val="0"/>
                        </a:spcAft>
                        <a:buNone/>
                      </a:pPr>
                      <a:r>
                        <a:rPr lang="en" sz="1600">
                          <a:solidFill>
                            <a:schemeClr val="accent1"/>
                          </a:solidFill>
                          <a:latin typeface="Inconsolata"/>
                          <a:ea typeface="Inconsolata"/>
                          <a:cs typeface="Inconsolata"/>
                          <a:sym typeface="Inconsolata"/>
                        </a:rPr>
                        <a:t>print</a:t>
                      </a:r>
                      <a:r>
                        <a:rPr lang="en" sz="1600">
                          <a:solidFill>
                            <a:schemeClr val="lt1"/>
                          </a:solidFill>
                          <a:latin typeface="Inconsolata"/>
                          <a:ea typeface="Inconsolata"/>
                          <a:cs typeface="Inconsolata"/>
                          <a:sym typeface="Inconsolata"/>
                        </a:rPr>
                        <a:t>(</a:t>
                      </a:r>
                      <a:r>
                        <a:rPr lang="en" sz="1600">
                          <a:solidFill>
                            <a:srgbClr val="00FFFF"/>
                          </a:solidFill>
                          <a:latin typeface="Inconsolata"/>
                          <a:ea typeface="Inconsolata"/>
                          <a:cs typeface="Inconsolata"/>
                          <a:sym typeface="Inconsolata"/>
                        </a:rPr>
                        <a:t>zoo_animals</a:t>
                      </a:r>
                      <a:r>
                        <a:rPr lang="en" sz="1600">
                          <a:solidFill>
                            <a:schemeClr val="lt1"/>
                          </a:solidFill>
                          <a:latin typeface="Inconsolata"/>
                          <a:ea typeface="Inconsolata"/>
                          <a:cs typeface="Inconsolata"/>
                          <a:sym typeface="Inconsolata"/>
                        </a:rPr>
                        <a:t>[</a:t>
                      </a:r>
                      <a:r>
                        <a:rPr lang="en" sz="1600">
                          <a:solidFill>
                            <a:srgbClr val="FF00FF"/>
                          </a:solidFill>
                          <a:latin typeface="Inconsolata"/>
                          <a:ea typeface="Inconsolata"/>
                          <a:cs typeface="Inconsolata"/>
                          <a:sym typeface="Inconsolata"/>
                        </a:rPr>
                        <a:t>1</a:t>
                      </a:r>
                      <a:r>
                        <a:rPr lang="en" sz="1600">
                          <a:solidFill>
                            <a:schemeClr val="lt1"/>
                          </a:solidFill>
                          <a:latin typeface="Inconsolata"/>
                          <a:ea typeface="Inconsolata"/>
                          <a:cs typeface="Inconsolata"/>
                          <a:sym typeface="Inconsolata"/>
                        </a:rPr>
                        <a:t>])</a:t>
                      </a:r>
                      <a:endParaRPr sz="1600">
                        <a:solidFill>
                          <a:schemeClr val="lt1"/>
                        </a:solidFill>
                        <a:latin typeface="Inconsolata"/>
                        <a:ea typeface="Inconsolata"/>
                        <a:cs typeface="Inconsolata"/>
                        <a:sym typeface="Inconsolata"/>
                      </a:endParaRPr>
                    </a:p>
                    <a:p>
                      <a:pPr marL="0" lvl="0" indent="0" algn="l" rtl="0">
                        <a:spcBef>
                          <a:spcPts val="0"/>
                        </a:spcBef>
                        <a:spcAft>
                          <a:spcPts val="0"/>
                        </a:spcAft>
                        <a:buNone/>
                      </a:pPr>
                      <a:r>
                        <a:rPr lang="en" sz="1600">
                          <a:solidFill>
                            <a:schemeClr val="accent1"/>
                          </a:solidFill>
                          <a:latin typeface="Inconsolata"/>
                          <a:ea typeface="Inconsolata"/>
                          <a:cs typeface="Inconsolata"/>
                          <a:sym typeface="Inconsolata"/>
                        </a:rPr>
                        <a:t>print</a:t>
                      </a:r>
                      <a:r>
                        <a:rPr lang="en" sz="1600">
                          <a:solidFill>
                            <a:schemeClr val="lt1"/>
                          </a:solidFill>
                          <a:latin typeface="Inconsolata"/>
                          <a:ea typeface="Inconsolata"/>
                          <a:cs typeface="Inconsolata"/>
                          <a:sym typeface="Inconsolata"/>
                        </a:rPr>
                        <a:t>(</a:t>
                      </a:r>
                      <a:r>
                        <a:rPr lang="en" sz="1600">
                          <a:solidFill>
                            <a:srgbClr val="00FFFF"/>
                          </a:solidFill>
                          <a:latin typeface="Inconsolata"/>
                          <a:ea typeface="Inconsolata"/>
                          <a:cs typeface="Inconsolata"/>
                          <a:sym typeface="Inconsolata"/>
                        </a:rPr>
                        <a:t>zoo_animals</a:t>
                      </a:r>
                      <a:r>
                        <a:rPr lang="en" sz="1600">
                          <a:solidFill>
                            <a:schemeClr val="lt1"/>
                          </a:solidFill>
                          <a:latin typeface="Inconsolata"/>
                          <a:ea typeface="Inconsolata"/>
                          <a:cs typeface="Inconsolata"/>
                          <a:sym typeface="Inconsolata"/>
                        </a:rPr>
                        <a:t>[</a:t>
                      </a:r>
                      <a:r>
                        <a:rPr lang="en" sz="1600">
                          <a:solidFill>
                            <a:srgbClr val="FF00FF"/>
                          </a:solidFill>
                          <a:latin typeface="Inconsolata"/>
                          <a:ea typeface="Inconsolata"/>
                          <a:cs typeface="Inconsolata"/>
                          <a:sym typeface="Inconsolata"/>
                        </a:rPr>
                        <a:t>2</a:t>
                      </a:r>
                      <a:r>
                        <a:rPr lang="en" sz="1600">
                          <a:solidFill>
                            <a:schemeClr val="lt1"/>
                          </a:solidFill>
                          <a:latin typeface="Inconsolata"/>
                          <a:ea typeface="Inconsolata"/>
                          <a:cs typeface="Inconsolata"/>
                          <a:sym typeface="Inconsolata"/>
                        </a:rPr>
                        <a:t>])</a:t>
                      </a:r>
                      <a:endParaRPr sz="1600">
                        <a:solidFill>
                          <a:schemeClr val="lt1"/>
                        </a:solidFill>
                        <a:latin typeface="Inconsolata"/>
                        <a:ea typeface="Inconsolata"/>
                        <a:cs typeface="Inconsolata"/>
                        <a:sym typeface="Inconsolata"/>
                      </a:endParaRPr>
                    </a:p>
                    <a:p>
                      <a:pPr marL="0" lvl="0" indent="0" algn="l" rtl="0">
                        <a:spcBef>
                          <a:spcPts val="0"/>
                        </a:spcBef>
                        <a:spcAft>
                          <a:spcPts val="0"/>
                        </a:spcAft>
                        <a:buNone/>
                      </a:pPr>
                      <a:r>
                        <a:rPr lang="en" sz="1600">
                          <a:solidFill>
                            <a:schemeClr val="accent1"/>
                          </a:solidFill>
                          <a:latin typeface="Inconsolata"/>
                          <a:ea typeface="Inconsolata"/>
                          <a:cs typeface="Inconsolata"/>
                          <a:sym typeface="Inconsolata"/>
                        </a:rPr>
                        <a:t>print</a:t>
                      </a:r>
                      <a:r>
                        <a:rPr lang="en" sz="1600">
                          <a:solidFill>
                            <a:schemeClr val="lt1"/>
                          </a:solidFill>
                          <a:latin typeface="Inconsolata"/>
                          <a:ea typeface="Inconsolata"/>
                          <a:cs typeface="Inconsolata"/>
                          <a:sym typeface="Inconsolata"/>
                        </a:rPr>
                        <a:t>(</a:t>
                      </a:r>
                      <a:r>
                        <a:rPr lang="en" sz="1600">
                          <a:solidFill>
                            <a:srgbClr val="00FFFF"/>
                          </a:solidFill>
                          <a:latin typeface="Inconsolata"/>
                          <a:ea typeface="Inconsolata"/>
                          <a:cs typeface="Inconsolata"/>
                          <a:sym typeface="Inconsolata"/>
                        </a:rPr>
                        <a:t>zoo_animals</a:t>
                      </a:r>
                      <a:r>
                        <a:rPr lang="en" sz="1600">
                          <a:solidFill>
                            <a:schemeClr val="lt1"/>
                          </a:solidFill>
                          <a:latin typeface="Inconsolata"/>
                          <a:ea typeface="Inconsolata"/>
                          <a:cs typeface="Inconsolata"/>
                          <a:sym typeface="Inconsolata"/>
                        </a:rPr>
                        <a:t>[</a:t>
                      </a:r>
                      <a:r>
                        <a:rPr lang="en" sz="1600">
                          <a:solidFill>
                            <a:srgbClr val="FF00FF"/>
                          </a:solidFill>
                          <a:latin typeface="Inconsolata"/>
                          <a:ea typeface="Inconsolata"/>
                          <a:cs typeface="Inconsolata"/>
                          <a:sym typeface="Inconsolata"/>
                        </a:rPr>
                        <a:t>3</a:t>
                      </a:r>
                      <a:r>
                        <a:rPr lang="en" sz="1600">
                          <a:solidFill>
                            <a:schemeClr val="lt1"/>
                          </a:solidFill>
                          <a:latin typeface="Inconsolata"/>
                          <a:ea typeface="Inconsolata"/>
                          <a:cs typeface="Inconsolata"/>
                          <a:sym typeface="Inconsolata"/>
                        </a:rPr>
                        <a:t>])</a:t>
                      </a:r>
                      <a:endParaRPr sz="1600">
                        <a:solidFill>
                          <a:schemeClr val="lt1"/>
                        </a:solidFill>
                        <a:latin typeface="Inconsolata"/>
                        <a:ea typeface="Inconsolata"/>
                        <a:cs typeface="Inconsolata"/>
                        <a:sym typeface="Inconsolata"/>
                      </a:endParaRPr>
                    </a:p>
                  </a:txBody>
                  <a:tcPr marL="91425" marR="91425" marT="0" marB="0">
                    <a:lnL w="28575" cap="flat" cmpd="sng">
                      <a:solidFill>
                        <a:srgbClr val="FFFFFF"/>
                      </a:solidFill>
                      <a:prstDash val="solid"/>
                      <a:round/>
                      <a:headEnd type="none" w="sm" len="sm"/>
                      <a:tailEnd type="none" w="sm" len="sm"/>
                    </a:lnL>
                    <a:lnR w="28575" cap="flat" cmpd="sng">
                      <a:solidFill>
                        <a:srgbClr val="FFFFFF"/>
                      </a:solidFill>
                      <a:prstDash val="solid"/>
                      <a:round/>
                      <a:headEnd type="none" w="sm" len="sm"/>
                      <a:tailEnd type="none" w="sm" len="sm"/>
                    </a:lnR>
                    <a:lnT w="28575" cap="flat" cmpd="sng">
                      <a:solidFill>
                        <a:srgbClr val="FFFFFF"/>
                      </a:solidFill>
                      <a:prstDash val="solid"/>
                      <a:round/>
                      <a:headEnd type="none" w="sm" len="sm"/>
                      <a:tailEnd type="none" w="sm" len="sm"/>
                    </a:lnT>
                    <a:lnB w="28575" cap="flat" cmpd="sng">
                      <a:solidFill>
                        <a:srgbClr val="FFFFFF"/>
                      </a:solidFill>
                      <a:prstDash val="solid"/>
                      <a:round/>
                      <a:headEnd type="none" w="sm" len="sm"/>
                      <a:tailEnd type="none" w="sm" len="sm"/>
                    </a:lnB>
                    <a:solidFill>
                      <a:srgbClr val="212940"/>
                    </a:solidFill>
                  </a:tcPr>
                </a:tc>
                <a:tc>
                  <a:txBody>
                    <a:bodyPr/>
                    <a:lstStyle/>
                    <a:p>
                      <a:pPr marL="0" lvl="0" indent="0" algn="l" rtl="0">
                        <a:spcBef>
                          <a:spcPts val="0"/>
                        </a:spcBef>
                        <a:spcAft>
                          <a:spcPts val="0"/>
                        </a:spcAft>
                        <a:buNone/>
                      </a:pPr>
                      <a:r>
                        <a:rPr lang="en" sz="1600">
                          <a:solidFill>
                            <a:srgbClr val="FFFFFF"/>
                          </a:solidFill>
                          <a:latin typeface="Inconsolata"/>
                          <a:ea typeface="Inconsolata"/>
                          <a:cs typeface="Inconsolata"/>
                          <a:sym typeface="Inconsolata"/>
                        </a:rPr>
                        <a:t>nbart:</a:t>
                      </a:r>
                      <a:r>
                        <a:rPr lang="en" sz="1600">
                          <a:solidFill>
                            <a:srgbClr val="00FFFF"/>
                          </a:solidFill>
                          <a:latin typeface="Inconsolata"/>
                          <a:ea typeface="Inconsolata"/>
                          <a:cs typeface="Inconsolata"/>
                          <a:sym typeface="Inconsolata"/>
                        </a:rPr>
                        <a:t>Unit 3$</a:t>
                      </a:r>
                      <a:r>
                        <a:rPr lang="en" sz="1600">
                          <a:solidFill>
                            <a:srgbClr val="FFFFFF"/>
                          </a:solidFill>
                          <a:latin typeface="Inconsolata"/>
                          <a:ea typeface="Inconsolata"/>
                          <a:cs typeface="Inconsolata"/>
                          <a:sym typeface="Inconsolata"/>
                        </a:rPr>
                        <a:t> python zoo.py</a:t>
                      </a:r>
                      <a:endParaRPr sz="1600">
                        <a:solidFill>
                          <a:srgbClr val="FFFFFF"/>
                        </a:solidFill>
                        <a:latin typeface="Inconsolata"/>
                        <a:ea typeface="Inconsolata"/>
                        <a:cs typeface="Inconsolata"/>
                        <a:sym typeface="Inconsolata"/>
                      </a:endParaRPr>
                    </a:p>
                    <a:p>
                      <a:pPr marL="0" lvl="0" indent="0" algn="l" rtl="0">
                        <a:spcBef>
                          <a:spcPts val="0"/>
                        </a:spcBef>
                        <a:spcAft>
                          <a:spcPts val="0"/>
                        </a:spcAft>
                        <a:buNone/>
                      </a:pPr>
                      <a:r>
                        <a:rPr lang="en" sz="1600">
                          <a:solidFill>
                            <a:srgbClr val="FFFFFF"/>
                          </a:solidFill>
                          <a:latin typeface="Inconsolata"/>
                          <a:ea typeface="Inconsolata"/>
                          <a:cs typeface="Inconsolata"/>
                          <a:sym typeface="Inconsolata"/>
                        </a:rPr>
                        <a:t>Zebra</a:t>
                      </a:r>
                      <a:endParaRPr sz="1600">
                        <a:solidFill>
                          <a:srgbClr val="FFFFFF"/>
                        </a:solidFill>
                        <a:latin typeface="Inconsolata"/>
                        <a:ea typeface="Inconsolata"/>
                        <a:cs typeface="Inconsolata"/>
                        <a:sym typeface="Inconsolata"/>
                      </a:endParaRPr>
                    </a:p>
                    <a:p>
                      <a:pPr marL="0" lvl="0" indent="0" algn="l" rtl="0">
                        <a:spcBef>
                          <a:spcPts val="0"/>
                        </a:spcBef>
                        <a:spcAft>
                          <a:spcPts val="0"/>
                        </a:spcAft>
                        <a:buNone/>
                      </a:pPr>
                      <a:r>
                        <a:rPr lang="en" sz="1600">
                          <a:solidFill>
                            <a:srgbClr val="FFFFFF"/>
                          </a:solidFill>
                          <a:latin typeface="Inconsolata"/>
                          <a:ea typeface="Inconsolata"/>
                          <a:cs typeface="Inconsolata"/>
                          <a:sym typeface="Inconsolata"/>
                        </a:rPr>
                        <a:t>Rhino</a:t>
                      </a:r>
                      <a:endParaRPr sz="1600">
                        <a:solidFill>
                          <a:srgbClr val="FFFFFF"/>
                        </a:solidFill>
                        <a:latin typeface="Inconsolata"/>
                        <a:ea typeface="Inconsolata"/>
                        <a:cs typeface="Inconsolata"/>
                        <a:sym typeface="Inconsolata"/>
                      </a:endParaRPr>
                    </a:p>
                    <a:p>
                      <a:pPr marL="0" lvl="0" indent="0" algn="l" rtl="0">
                        <a:spcBef>
                          <a:spcPts val="0"/>
                        </a:spcBef>
                        <a:spcAft>
                          <a:spcPts val="0"/>
                        </a:spcAft>
                        <a:buNone/>
                      </a:pPr>
                      <a:r>
                        <a:rPr lang="en" sz="1600">
                          <a:solidFill>
                            <a:srgbClr val="FFFFFF"/>
                          </a:solidFill>
                          <a:latin typeface="Inconsolata"/>
                          <a:ea typeface="Inconsolata"/>
                          <a:cs typeface="Inconsolata"/>
                          <a:sym typeface="Inconsolata"/>
                        </a:rPr>
                        <a:t>Giraffe</a:t>
                      </a:r>
                      <a:endParaRPr sz="1600">
                        <a:solidFill>
                          <a:srgbClr val="FFFFFF"/>
                        </a:solidFill>
                        <a:latin typeface="Inconsolata"/>
                        <a:ea typeface="Inconsolata"/>
                        <a:cs typeface="Inconsolata"/>
                        <a:sym typeface="Inconsolata"/>
                      </a:endParaRPr>
                    </a:p>
                    <a:p>
                      <a:pPr marL="0" lvl="0" indent="0" algn="l" rtl="0">
                        <a:spcBef>
                          <a:spcPts val="0"/>
                        </a:spcBef>
                        <a:spcAft>
                          <a:spcPts val="0"/>
                        </a:spcAft>
                        <a:buNone/>
                      </a:pPr>
                      <a:r>
                        <a:rPr lang="en" sz="1600">
                          <a:solidFill>
                            <a:srgbClr val="FFFFFF"/>
                          </a:solidFill>
                          <a:latin typeface="Inconsolata"/>
                          <a:ea typeface="Inconsolata"/>
                          <a:cs typeface="Inconsolata"/>
                          <a:sym typeface="Inconsolata"/>
                        </a:rPr>
                        <a:t>Owl</a:t>
                      </a:r>
                      <a:endParaRPr sz="1600">
                        <a:solidFill>
                          <a:srgbClr val="FFFFFF"/>
                        </a:solidFill>
                        <a:latin typeface="Inconsolata"/>
                        <a:ea typeface="Inconsolata"/>
                        <a:cs typeface="Inconsolata"/>
                        <a:sym typeface="Inconsolata"/>
                      </a:endParaRPr>
                    </a:p>
                  </a:txBody>
                  <a:tcPr marL="91425" marR="91425" marT="0" marB="0" anchor="ctr">
                    <a:lnL w="28575" cap="flat" cmpd="sng">
                      <a:solidFill>
                        <a:srgbClr val="FFFFFF"/>
                      </a:solidFill>
                      <a:prstDash val="solid"/>
                      <a:round/>
                      <a:headEnd type="none" w="sm" len="sm"/>
                      <a:tailEnd type="none" w="sm" len="sm"/>
                    </a:lnL>
                    <a:lnR w="28575" cap="flat" cmpd="sng">
                      <a:solidFill>
                        <a:srgbClr val="FFFFFF"/>
                      </a:solidFill>
                      <a:prstDash val="solid"/>
                      <a:round/>
                      <a:headEnd type="none" w="sm" len="sm"/>
                      <a:tailEnd type="none" w="sm" len="sm"/>
                    </a:lnR>
                    <a:lnT w="28575" cap="flat" cmpd="sng">
                      <a:solidFill>
                        <a:srgbClr val="FFFFFF"/>
                      </a:solidFill>
                      <a:prstDash val="solid"/>
                      <a:round/>
                      <a:headEnd type="none" w="sm" len="sm"/>
                      <a:tailEnd type="none" w="sm" len="sm"/>
                    </a:lnT>
                    <a:lnB w="28575" cap="flat" cmpd="sng">
                      <a:solidFill>
                        <a:srgbClr val="FFFFFF"/>
                      </a:solidFill>
                      <a:prstDash val="solid"/>
                      <a:round/>
                      <a:headEnd type="none" w="sm" len="sm"/>
                      <a:tailEnd type="none" w="sm" len="sm"/>
                    </a:lnB>
                    <a:solidFill>
                      <a:srgbClr val="212940"/>
                    </a:solidFill>
                  </a:tcPr>
                </a:tc>
                <a:extLst>
                  <a:ext uri="{0D108BD9-81ED-4DB2-BD59-A6C34878D82A}">
                    <a16:rowId xmlns:a16="http://schemas.microsoft.com/office/drawing/2014/main" val="10000"/>
                  </a:ext>
                </a:extLst>
              </a:tr>
            </a:tbl>
          </a:graphicData>
        </a:graphic>
      </p:graphicFrame>
      <p:sp>
        <p:nvSpPr>
          <p:cNvPr id="1343" name="Google Shape;1343;p85"/>
          <p:cNvSpPr/>
          <p:nvPr/>
        </p:nvSpPr>
        <p:spPr>
          <a:xfrm rot="5400000" flipH="1">
            <a:off x="4897425" y="1745246"/>
            <a:ext cx="405600" cy="1031700"/>
          </a:xfrm>
          <a:prstGeom prst="upArrow">
            <a:avLst>
              <a:gd name="adj1" fmla="val 50000"/>
              <a:gd name="adj2" fmla="val 50000"/>
            </a:avLst>
          </a:prstGeom>
          <a:solidFill>
            <a:srgbClr val="FFFF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85"/>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Clr>
                <a:schemeClr val="dk1"/>
              </a:buClr>
              <a:buSzPts val="1100"/>
              <a:buFont typeface="Arial"/>
              <a:buNone/>
            </a:pPr>
            <a:r>
              <a:rPr lang="en"/>
              <a:t>Loops allow you to run a block of code multiple times.</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graphicFrame>
        <p:nvGraphicFramePr>
          <p:cNvPr id="1345" name="Google Shape;1345;p85"/>
          <p:cNvGraphicFramePr/>
          <p:nvPr/>
        </p:nvGraphicFramePr>
        <p:xfrm>
          <a:off x="429300" y="3481400"/>
          <a:ext cx="8285400" cy="1334025"/>
        </p:xfrm>
        <a:graphic>
          <a:graphicData uri="http://schemas.openxmlformats.org/drawingml/2006/table">
            <a:tbl>
              <a:tblPr>
                <a:noFill/>
                <a:tableStyleId>{9675CA7D-D893-4B12-878C-924B40C036C8}</a:tableStyleId>
              </a:tblPr>
              <a:tblGrid>
                <a:gridCol w="5276950">
                  <a:extLst>
                    <a:ext uri="{9D8B030D-6E8A-4147-A177-3AD203B41FA5}">
                      <a16:colId xmlns:a16="http://schemas.microsoft.com/office/drawing/2014/main" val="20000"/>
                    </a:ext>
                  </a:extLst>
                </a:gridCol>
                <a:gridCol w="3008450">
                  <a:extLst>
                    <a:ext uri="{9D8B030D-6E8A-4147-A177-3AD203B41FA5}">
                      <a16:colId xmlns:a16="http://schemas.microsoft.com/office/drawing/2014/main" val="20001"/>
                    </a:ext>
                  </a:extLst>
                </a:gridCol>
              </a:tblGrid>
              <a:tr h="1334025">
                <a:tc>
                  <a:txBody>
                    <a:bodyPr/>
                    <a:lstStyle/>
                    <a:p>
                      <a:pPr marL="0" lvl="0" indent="0" algn="l" rtl="0">
                        <a:spcBef>
                          <a:spcPts val="0"/>
                        </a:spcBef>
                        <a:spcAft>
                          <a:spcPts val="0"/>
                        </a:spcAft>
                        <a:buNone/>
                      </a:pPr>
                      <a:r>
                        <a:rPr lang="en" sz="1600">
                          <a:solidFill>
                            <a:srgbClr val="FFFFFF"/>
                          </a:solidFill>
                          <a:latin typeface="Inconsolata"/>
                          <a:ea typeface="Inconsolata"/>
                          <a:cs typeface="Inconsolata"/>
                          <a:sym typeface="Inconsolata"/>
                        </a:rPr>
                        <a:t>zoo_animals </a:t>
                      </a:r>
                      <a:r>
                        <a:rPr lang="en" sz="1600">
                          <a:solidFill>
                            <a:schemeClr val="accent1"/>
                          </a:solidFill>
                          <a:latin typeface="Inconsolata"/>
                          <a:ea typeface="Inconsolata"/>
                          <a:cs typeface="Inconsolata"/>
                          <a:sym typeface="Inconsolata"/>
                        </a:rPr>
                        <a:t>=</a:t>
                      </a:r>
                      <a:r>
                        <a:rPr lang="en" sz="1600">
                          <a:solidFill>
                            <a:srgbClr val="FFFFFF"/>
                          </a:solidFill>
                          <a:latin typeface="Inconsolata"/>
                          <a:ea typeface="Inconsolata"/>
                          <a:cs typeface="Inconsolata"/>
                          <a:sym typeface="Inconsolata"/>
                        </a:rPr>
                        <a:t> [</a:t>
                      </a:r>
                      <a:r>
                        <a:rPr lang="en" sz="1600">
                          <a:solidFill>
                            <a:srgbClr val="00FF00"/>
                          </a:solidFill>
                          <a:latin typeface="Inconsolata"/>
                          <a:ea typeface="Inconsolata"/>
                          <a:cs typeface="Inconsolata"/>
                          <a:sym typeface="Inconsolata"/>
                        </a:rPr>
                        <a:t>"Zebra"</a:t>
                      </a:r>
                      <a:r>
                        <a:rPr lang="en" sz="1600">
                          <a:solidFill>
                            <a:srgbClr val="FFFFFF"/>
                          </a:solidFill>
                          <a:latin typeface="Inconsolata"/>
                          <a:ea typeface="Inconsolata"/>
                          <a:cs typeface="Inconsolata"/>
                          <a:sym typeface="Inconsolata"/>
                        </a:rPr>
                        <a:t>, </a:t>
                      </a:r>
                      <a:r>
                        <a:rPr lang="en" sz="1600">
                          <a:solidFill>
                            <a:srgbClr val="00FF00"/>
                          </a:solidFill>
                          <a:latin typeface="Inconsolata"/>
                          <a:ea typeface="Inconsolata"/>
                          <a:cs typeface="Inconsolata"/>
                          <a:sym typeface="Inconsolata"/>
                        </a:rPr>
                        <a:t>"Rhino"</a:t>
                      </a:r>
                      <a:r>
                        <a:rPr lang="en" sz="1600">
                          <a:solidFill>
                            <a:srgbClr val="FFFFFF"/>
                          </a:solidFill>
                          <a:latin typeface="Inconsolata"/>
                          <a:ea typeface="Inconsolata"/>
                          <a:cs typeface="Inconsolata"/>
                          <a:sym typeface="Inconsolata"/>
                        </a:rPr>
                        <a:t>, </a:t>
                      </a:r>
                      <a:r>
                        <a:rPr lang="en" sz="1600">
                          <a:solidFill>
                            <a:srgbClr val="00FF00"/>
                          </a:solidFill>
                          <a:latin typeface="Inconsolata"/>
                          <a:ea typeface="Inconsolata"/>
                          <a:cs typeface="Inconsolata"/>
                          <a:sym typeface="Inconsolata"/>
                        </a:rPr>
                        <a:t>"Giraffe"</a:t>
                      </a:r>
                      <a:r>
                        <a:rPr lang="en" sz="1600">
                          <a:solidFill>
                            <a:srgbClr val="FFFFFF"/>
                          </a:solidFill>
                          <a:latin typeface="Inconsolata"/>
                          <a:ea typeface="Inconsolata"/>
                          <a:cs typeface="Inconsolata"/>
                          <a:sym typeface="Inconsolata"/>
                        </a:rPr>
                        <a:t>, </a:t>
                      </a:r>
                      <a:r>
                        <a:rPr lang="en" sz="1600">
                          <a:solidFill>
                            <a:srgbClr val="00FF00"/>
                          </a:solidFill>
                          <a:latin typeface="Inconsolata"/>
                          <a:ea typeface="Inconsolata"/>
                          <a:cs typeface="Inconsolata"/>
                          <a:sym typeface="Inconsolata"/>
                        </a:rPr>
                        <a:t>"Owl"</a:t>
                      </a:r>
                      <a:r>
                        <a:rPr lang="en" sz="1600">
                          <a:solidFill>
                            <a:srgbClr val="FFFFFF"/>
                          </a:solidFill>
                          <a:latin typeface="Inconsolata"/>
                          <a:ea typeface="Inconsolata"/>
                          <a:cs typeface="Inconsolata"/>
                          <a:sym typeface="Inconsolata"/>
                        </a:rPr>
                        <a:t>]</a:t>
                      </a:r>
                      <a:endParaRPr sz="1600">
                        <a:solidFill>
                          <a:srgbClr val="FFFFFF"/>
                        </a:solidFill>
                        <a:latin typeface="Inconsolata"/>
                        <a:ea typeface="Inconsolata"/>
                        <a:cs typeface="Inconsolata"/>
                        <a:sym typeface="Inconsolata"/>
                      </a:endParaRPr>
                    </a:p>
                    <a:p>
                      <a:pPr marL="0" lvl="0" indent="0" algn="l" rtl="0">
                        <a:spcBef>
                          <a:spcPts val="0"/>
                        </a:spcBef>
                        <a:spcAft>
                          <a:spcPts val="0"/>
                        </a:spcAft>
                        <a:buNone/>
                      </a:pPr>
                      <a:endParaRPr sz="1600">
                        <a:solidFill>
                          <a:srgbClr val="FFFFFF"/>
                        </a:solidFill>
                        <a:latin typeface="Inconsolata"/>
                        <a:ea typeface="Inconsolata"/>
                        <a:cs typeface="Inconsolata"/>
                        <a:sym typeface="Inconsolata"/>
                      </a:endParaRPr>
                    </a:p>
                    <a:p>
                      <a:pPr marL="0" lvl="0" indent="0" algn="l" rtl="0">
                        <a:spcBef>
                          <a:spcPts val="0"/>
                        </a:spcBef>
                        <a:spcAft>
                          <a:spcPts val="0"/>
                        </a:spcAft>
                        <a:buNone/>
                      </a:pPr>
                      <a:r>
                        <a:rPr lang="en" sz="1600">
                          <a:solidFill>
                            <a:schemeClr val="accent1"/>
                          </a:solidFill>
                          <a:latin typeface="Inconsolata"/>
                          <a:ea typeface="Inconsolata"/>
                          <a:cs typeface="Inconsolata"/>
                          <a:sym typeface="Inconsolata"/>
                        </a:rPr>
                        <a:t>for </a:t>
                      </a:r>
                      <a:r>
                        <a:rPr lang="en" sz="1600">
                          <a:solidFill>
                            <a:srgbClr val="FFFFFF"/>
                          </a:solidFill>
                          <a:latin typeface="Inconsolata"/>
                          <a:ea typeface="Inconsolata"/>
                          <a:cs typeface="Inconsolata"/>
                          <a:sym typeface="Inconsolata"/>
                        </a:rPr>
                        <a:t>animal</a:t>
                      </a:r>
                      <a:r>
                        <a:rPr lang="en" sz="1600">
                          <a:solidFill>
                            <a:srgbClr val="00FFFF"/>
                          </a:solidFill>
                          <a:latin typeface="Inconsolata"/>
                          <a:ea typeface="Inconsolata"/>
                          <a:cs typeface="Inconsolata"/>
                          <a:sym typeface="Inconsolata"/>
                        </a:rPr>
                        <a:t> </a:t>
                      </a:r>
                      <a:r>
                        <a:rPr lang="en" sz="1600">
                          <a:solidFill>
                            <a:schemeClr val="accent1"/>
                          </a:solidFill>
                          <a:latin typeface="Inconsolata"/>
                          <a:ea typeface="Inconsolata"/>
                          <a:cs typeface="Inconsolata"/>
                          <a:sym typeface="Inconsolata"/>
                        </a:rPr>
                        <a:t>in</a:t>
                      </a:r>
                      <a:r>
                        <a:rPr lang="en" sz="1600">
                          <a:solidFill>
                            <a:srgbClr val="00FFFF"/>
                          </a:solidFill>
                          <a:latin typeface="Inconsolata"/>
                          <a:ea typeface="Inconsolata"/>
                          <a:cs typeface="Inconsolata"/>
                          <a:sym typeface="Inconsolata"/>
                        </a:rPr>
                        <a:t> </a:t>
                      </a:r>
                      <a:r>
                        <a:rPr lang="en" sz="1600">
                          <a:solidFill>
                            <a:srgbClr val="FFFFFF"/>
                          </a:solidFill>
                          <a:latin typeface="Inconsolata"/>
                          <a:ea typeface="Inconsolata"/>
                          <a:cs typeface="Inconsolata"/>
                          <a:sym typeface="Inconsolata"/>
                        </a:rPr>
                        <a:t>zoo_animals:</a:t>
                      </a:r>
                      <a:endParaRPr sz="1600">
                        <a:solidFill>
                          <a:srgbClr val="FFFFFF"/>
                        </a:solidFill>
                        <a:latin typeface="Inconsolata"/>
                        <a:ea typeface="Inconsolata"/>
                        <a:cs typeface="Inconsolata"/>
                        <a:sym typeface="Inconsolata"/>
                      </a:endParaRPr>
                    </a:p>
                    <a:p>
                      <a:pPr marL="0" lvl="0" indent="0" algn="l" rtl="0">
                        <a:spcBef>
                          <a:spcPts val="0"/>
                        </a:spcBef>
                        <a:spcAft>
                          <a:spcPts val="0"/>
                        </a:spcAft>
                        <a:buNone/>
                      </a:pPr>
                      <a:r>
                        <a:rPr lang="en" sz="1600">
                          <a:solidFill>
                            <a:schemeClr val="accent1"/>
                          </a:solidFill>
                          <a:latin typeface="Inconsolata"/>
                          <a:ea typeface="Inconsolata"/>
                          <a:cs typeface="Inconsolata"/>
                          <a:sym typeface="Inconsolata"/>
                        </a:rPr>
                        <a:t>    print</a:t>
                      </a:r>
                      <a:r>
                        <a:rPr lang="en" sz="1600">
                          <a:solidFill>
                            <a:schemeClr val="lt1"/>
                          </a:solidFill>
                          <a:latin typeface="Inconsolata"/>
                          <a:ea typeface="Inconsolata"/>
                          <a:cs typeface="Inconsolata"/>
                          <a:sym typeface="Inconsolata"/>
                        </a:rPr>
                        <a:t>(</a:t>
                      </a:r>
                      <a:r>
                        <a:rPr lang="en" sz="1600">
                          <a:solidFill>
                            <a:srgbClr val="00FFFF"/>
                          </a:solidFill>
                          <a:latin typeface="Inconsolata"/>
                          <a:ea typeface="Inconsolata"/>
                          <a:cs typeface="Inconsolata"/>
                          <a:sym typeface="Inconsolata"/>
                        </a:rPr>
                        <a:t>animal</a:t>
                      </a:r>
                      <a:r>
                        <a:rPr lang="en" sz="1600">
                          <a:solidFill>
                            <a:schemeClr val="lt1"/>
                          </a:solidFill>
                          <a:latin typeface="Inconsolata"/>
                          <a:ea typeface="Inconsolata"/>
                          <a:cs typeface="Inconsolata"/>
                          <a:sym typeface="Inconsolata"/>
                        </a:rPr>
                        <a:t>)</a:t>
                      </a:r>
                      <a:endParaRPr sz="1600">
                        <a:solidFill>
                          <a:schemeClr val="lt1"/>
                        </a:solidFill>
                        <a:latin typeface="Inconsolata"/>
                        <a:ea typeface="Inconsolata"/>
                        <a:cs typeface="Inconsolata"/>
                        <a:sym typeface="Inconsolata"/>
                      </a:endParaRPr>
                    </a:p>
                  </a:txBody>
                  <a:tcPr marL="91425" marR="91425" marT="0" marB="0">
                    <a:lnL w="28575" cap="flat" cmpd="sng">
                      <a:solidFill>
                        <a:srgbClr val="FFFFFF"/>
                      </a:solidFill>
                      <a:prstDash val="solid"/>
                      <a:round/>
                      <a:headEnd type="none" w="sm" len="sm"/>
                      <a:tailEnd type="none" w="sm" len="sm"/>
                    </a:lnL>
                    <a:lnR w="28575" cap="flat" cmpd="sng">
                      <a:solidFill>
                        <a:srgbClr val="FFFFFF"/>
                      </a:solidFill>
                      <a:prstDash val="solid"/>
                      <a:round/>
                      <a:headEnd type="none" w="sm" len="sm"/>
                      <a:tailEnd type="none" w="sm" len="sm"/>
                    </a:lnR>
                    <a:lnT w="28575" cap="flat" cmpd="sng">
                      <a:solidFill>
                        <a:srgbClr val="FFFFFF"/>
                      </a:solidFill>
                      <a:prstDash val="solid"/>
                      <a:round/>
                      <a:headEnd type="none" w="sm" len="sm"/>
                      <a:tailEnd type="none" w="sm" len="sm"/>
                    </a:lnT>
                    <a:lnB w="28575" cap="flat" cmpd="sng">
                      <a:solidFill>
                        <a:srgbClr val="FFFFFF"/>
                      </a:solidFill>
                      <a:prstDash val="solid"/>
                      <a:round/>
                      <a:headEnd type="none" w="sm" len="sm"/>
                      <a:tailEnd type="none" w="sm" len="sm"/>
                    </a:lnB>
                    <a:solidFill>
                      <a:srgbClr val="212940"/>
                    </a:solidFill>
                  </a:tcPr>
                </a:tc>
                <a:tc>
                  <a:txBody>
                    <a:bodyPr/>
                    <a:lstStyle/>
                    <a:p>
                      <a:pPr marL="0" lvl="0" indent="0" algn="l" rtl="0">
                        <a:spcBef>
                          <a:spcPts val="0"/>
                        </a:spcBef>
                        <a:spcAft>
                          <a:spcPts val="0"/>
                        </a:spcAft>
                        <a:buNone/>
                      </a:pPr>
                      <a:r>
                        <a:rPr lang="en" sz="1600">
                          <a:solidFill>
                            <a:srgbClr val="FFFFFF"/>
                          </a:solidFill>
                          <a:latin typeface="Inconsolata"/>
                          <a:ea typeface="Inconsolata"/>
                          <a:cs typeface="Inconsolata"/>
                          <a:sym typeface="Inconsolata"/>
                        </a:rPr>
                        <a:t>nbart:</a:t>
                      </a:r>
                      <a:r>
                        <a:rPr lang="en" sz="1600">
                          <a:solidFill>
                            <a:srgbClr val="00FFFF"/>
                          </a:solidFill>
                          <a:latin typeface="Inconsolata"/>
                          <a:ea typeface="Inconsolata"/>
                          <a:cs typeface="Inconsolata"/>
                          <a:sym typeface="Inconsolata"/>
                        </a:rPr>
                        <a:t>Unit 3$</a:t>
                      </a:r>
                      <a:r>
                        <a:rPr lang="en" sz="1600">
                          <a:solidFill>
                            <a:srgbClr val="FFFFFF"/>
                          </a:solidFill>
                          <a:latin typeface="Inconsolata"/>
                          <a:ea typeface="Inconsolata"/>
                          <a:cs typeface="Inconsolata"/>
                          <a:sym typeface="Inconsolata"/>
                        </a:rPr>
                        <a:t> python zoo.py</a:t>
                      </a:r>
                      <a:endParaRPr sz="1600">
                        <a:solidFill>
                          <a:srgbClr val="FFFFFF"/>
                        </a:solidFill>
                        <a:latin typeface="Inconsolata"/>
                        <a:ea typeface="Inconsolata"/>
                        <a:cs typeface="Inconsolata"/>
                        <a:sym typeface="Inconsolata"/>
                      </a:endParaRPr>
                    </a:p>
                    <a:p>
                      <a:pPr marL="0" lvl="0" indent="0" algn="l" rtl="0">
                        <a:spcBef>
                          <a:spcPts val="0"/>
                        </a:spcBef>
                        <a:spcAft>
                          <a:spcPts val="0"/>
                        </a:spcAft>
                        <a:buNone/>
                      </a:pPr>
                      <a:r>
                        <a:rPr lang="en" sz="1600">
                          <a:solidFill>
                            <a:srgbClr val="FFFFFF"/>
                          </a:solidFill>
                          <a:latin typeface="Inconsolata"/>
                          <a:ea typeface="Inconsolata"/>
                          <a:cs typeface="Inconsolata"/>
                          <a:sym typeface="Inconsolata"/>
                        </a:rPr>
                        <a:t>Zebra</a:t>
                      </a:r>
                      <a:endParaRPr sz="1600">
                        <a:solidFill>
                          <a:srgbClr val="FFFFFF"/>
                        </a:solidFill>
                        <a:latin typeface="Inconsolata"/>
                        <a:ea typeface="Inconsolata"/>
                        <a:cs typeface="Inconsolata"/>
                        <a:sym typeface="Inconsolata"/>
                      </a:endParaRPr>
                    </a:p>
                    <a:p>
                      <a:pPr marL="0" lvl="0" indent="0" algn="l" rtl="0">
                        <a:spcBef>
                          <a:spcPts val="0"/>
                        </a:spcBef>
                        <a:spcAft>
                          <a:spcPts val="0"/>
                        </a:spcAft>
                        <a:buNone/>
                      </a:pPr>
                      <a:r>
                        <a:rPr lang="en" sz="1600">
                          <a:solidFill>
                            <a:srgbClr val="FFFFFF"/>
                          </a:solidFill>
                          <a:latin typeface="Inconsolata"/>
                          <a:ea typeface="Inconsolata"/>
                          <a:cs typeface="Inconsolata"/>
                          <a:sym typeface="Inconsolata"/>
                        </a:rPr>
                        <a:t>Rhino</a:t>
                      </a:r>
                      <a:endParaRPr sz="1600">
                        <a:solidFill>
                          <a:srgbClr val="FFFFFF"/>
                        </a:solidFill>
                        <a:latin typeface="Inconsolata"/>
                        <a:ea typeface="Inconsolata"/>
                        <a:cs typeface="Inconsolata"/>
                        <a:sym typeface="Inconsolata"/>
                      </a:endParaRPr>
                    </a:p>
                    <a:p>
                      <a:pPr marL="0" lvl="0" indent="0" algn="l" rtl="0">
                        <a:spcBef>
                          <a:spcPts val="0"/>
                        </a:spcBef>
                        <a:spcAft>
                          <a:spcPts val="0"/>
                        </a:spcAft>
                        <a:buNone/>
                      </a:pPr>
                      <a:r>
                        <a:rPr lang="en" sz="1600">
                          <a:solidFill>
                            <a:srgbClr val="FFFFFF"/>
                          </a:solidFill>
                          <a:latin typeface="Inconsolata"/>
                          <a:ea typeface="Inconsolata"/>
                          <a:cs typeface="Inconsolata"/>
                          <a:sym typeface="Inconsolata"/>
                        </a:rPr>
                        <a:t>Giraffe</a:t>
                      </a:r>
                      <a:endParaRPr sz="1600">
                        <a:solidFill>
                          <a:srgbClr val="FFFFFF"/>
                        </a:solidFill>
                        <a:latin typeface="Inconsolata"/>
                        <a:ea typeface="Inconsolata"/>
                        <a:cs typeface="Inconsolata"/>
                        <a:sym typeface="Inconsolata"/>
                      </a:endParaRPr>
                    </a:p>
                    <a:p>
                      <a:pPr marL="0" lvl="0" indent="0" algn="l" rtl="0">
                        <a:spcBef>
                          <a:spcPts val="0"/>
                        </a:spcBef>
                        <a:spcAft>
                          <a:spcPts val="0"/>
                        </a:spcAft>
                        <a:buNone/>
                      </a:pPr>
                      <a:r>
                        <a:rPr lang="en" sz="1600">
                          <a:solidFill>
                            <a:srgbClr val="FFFFFF"/>
                          </a:solidFill>
                          <a:latin typeface="Inconsolata"/>
                          <a:ea typeface="Inconsolata"/>
                          <a:cs typeface="Inconsolata"/>
                          <a:sym typeface="Inconsolata"/>
                        </a:rPr>
                        <a:t>Owl</a:t>
                      </a:r>
                      <a:endParaRPr sz="1600">
                        <a:solidFill>
                          <a:srgbClr val="FFFFFF"/>
                        </a:solidFill>
                        <a:latin typeface="Inconsolata"/>
                        <a:ea typeface="Inconsolata"/>
                        <a:cs typeface="Inconsolata"/>
                        <a:sym typeface="Inconsolata"/>
                      </a:endParaRPr>
                    </a:p>
                  </a:txBody>
                  <a:tcPr marL="91425" marR="91425" marT="0" marB="0">
                    <a:lnL w="28575" cap="flat" cmpd="sng">
                      <a:solidFill>
                        <a:srgbClr val="FFFFFF"/>
                      </a:solidFill>
                      <a:prstDash val="solid"/>
                      <a:round/>
                      <a:headEnd type="none" w="sm" len="sm"/>
                      <a:tailEnd type="none" w="sm" len="sm"/>
                    </a:lnL>
                    <a:lnR w="28575" cap="flat" cmpd="sng">
                      <a:solidFill>
                        <a:srgbClr val="FFFFFF"/>
                      </a:solidFill>
                      <a:prstDash val="solid"/>
                      <a:round/>
                      <a:headEnd type="none" w="sm" len="sm"/>
                      <a:tailEnd type="none" w="sm" len="sm"/>
                    </a:lnR>
                    <a:lnT w="28575" cap="flat" cmpd="sng">
                      <a:solidFill>
                        <a:srgbClr val="FFFFFF"/>
                      </a:solidFill>
                      <a:prstDash val="solid"/>
                      <a:round/>
                      <a:headEnd type="none" w="sm" len="sm"/>
                      <a:tailEnd type="none" w="sm" len="sm"/>
                    </a:lnT>
                    <a:lnB w="28575" cap="flat" cmpd="sng">
                      <a:solidFill>
                        <a:srgbClr val="FFFFFF"/>
                      </a:solidFill>
                      <a:prstDash val="solid"/>
                      <a:round/>
                      <a:headEnd type="none" w="sm" len="sm"/>
                      <a:tailEnd type="none" w="sm" len="sm"/>
                    </a:lnB>
                    <a:solidFill>
                      <a:srgbClr val="212940"/>
                    </a:solidFill>
                  </a:tcPr>
                </a:tc>
                <a:extLst>
                  <a:ext uri="{0D108BD9-81ED-4DB2-BD59-A6C34878D82A}">
                    <a16:rowId xmlns:a16="http://schemas.microsoft.com/office/drawing/2014/main" val="10000"/>
                  </a:ext>
                </a:extLst>
              </a:tr>
            </a:tbl>
          </a:graphicData>
        </a:graphic>
      </p:graphicFrame>
      <p:sp>
        <p:nvSpPr>
          <p:cNvPr id="1346" name="Google Shape;1346;p85"/>
          <p:cNvSpPr txBox="1"/>
          <p:nvPr/>
        </p:nvSpPr>
        <p:spPr>
          <a:xfrm>
            <a:off x="382850" y="1081925"/>
            <a:ext cx="1811400" cy="466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800" b="1">
                <a:solidFill>
                  <a:schemeClr val="dk1"/>
                </a:solidFill>
                <a:latin typeface="Roboto"/>
                <a:ea typeface="Roboto"/>
                <a:cs typeface="Roboto"/>
                <a:sym typeface="Roboto"/>
              </a:rPr>
              <a:t>Before:</a:t>
            </a:r>
            <a:endParaRPr b="1"/>
          </a:p>
        </p:txBody>
      </p:sp>
      <p:sp>
        <p:nvSpPr>
          <p:cNvPr id="1347" name="Google Shape;1347;p85"/>
          <p:cNvSpPr txBox="1"/>
          <p:nvPr/>
        </p:nvSpPr>
        <p:spPr>
          <a:xfrm>
            <a:off x="382850" y="3119750"/>
            <a:ext cx="1811400" cy="36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chemeClr val="dk1"/>
                </a:solidFill>
                <a:latin typeface="Roboto"/>
                <a:ea typeface="Roboto"/>
                <a:cs typeface="Roboto"/>
                <a:sym typeface="Roboto"/>
              </a:rPr>
              <a:t>After:</a:t>
            </a:r>
            <a:endParaRPr b="1"/>
          </a:p>
        </p:txBody>
      </p:sp>
      <p:sp>
        <p:nvSpPr>
          <p:cNvPr id="1348" name="Google Shape;1348;p85"/>
          <p:cNvSpPr/>
          <p:nvPr/>
        </p:nvSpPr>
        <p:spPr>
          <a:xfrm rot="5400000" flipH="1">
            <a:off x="4897425" y="3632559"/>
            <a:ext cx="405600" cy="1031700"/>
          </a:xfrm>
          <a:prstGeom prst="upArrow">
            <a:avLst>
              <a:gd name="adj1" fmla="val 50000"/>
              <a:gd name="adj2" fmla="val 50000"/>
            </a:avLst>
          </a:prstGeom>
          <a:solidFill>
            <a:srgbClr val="FFFF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352"/>
        <p:cNvGrpSpPr/>
        <p:nvPr/>
      </p:nvGrpSpPr>
      <p:grpSpPr>
        <a:xfrm>
          <a:off x="0" y="0"/>
          <a:ext cx="0" cy="0"/>
          <a:chOff x="0" y="0"/>
          <a:chExt cx="0" cy="0"/>
        </a:xfrm>
      </p:grpSpPr>
      <p:sp>
        <p:nvSpPr>
          <p:cNvPr id="1353" name="Google Shape;1353;p86"/>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For Loop Breakdown</a:t>
            </a:r>
            <a:endParaRPr/>
          </a:p>
        </p:txBody>
      </p:sp>
      <p:sp>
        <p:nvSpPr>
          <p:cNvPr id="1354" name="Google Shape;1354;p8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35</a:t>
            </a:fld>
            <a:endParaRPr/>
          </a:p>
        </p:txBody>
      </p:sp>
      <p:sp>
        <p:nvSpPr>
          <p:cNvPr id="1355" name="Google Shape;1355;p86"/>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graphicFrame>
        <p:nvGraphicFramePr>
          <p:cNvPr id="1356" name="Google Shape;1356;p86"/>
          <p:cNvGraphicFramePr/>
          <p:nvPr/>
        </p:nvGraphicFramePr>
        <p:xfrm>
          <a:off x="1115100" y="2651975"/>
          <a:ext cx="7952725" cy="1738075"/>
        </p:xfrm>
        <a:graphic>
          <a:graphicData uri="http://schemas.openxmlformats.org/drawingml/2006/table">
            <a:tbl>
              <a:tblPr>
                <a:noFill/>
                <a:tableStyleId>{9675CA7D-D893-4B12-878C-924B40C036C8}</a:tableStyleId>
              </a:tblPr>
              <a:tblGrid>
                <a:gridCol w="7952725">
                  <a:extLst>
                    <a:ext uri="{9D8B030D-6E8A-4147-A177-3AD203B41FA5}">
                      <a16:colId xmlns:a16="http://schemas.microsoft.com/office/drawing/2014/main" val="20000"/>
                    </a:ext>
                  </a:extLst>
                </a:gridCol>
              </a:tblGrid>
              <a:tr h="1738075">
                <a:tc>
                  <a:txBody>
                    <a:bodyPr/>
                    <a:lstStyle/>
                    <a:p>
                      <a:pPr marL="0" lvl="0" indent="0" algn="l" rtl="0">
                        <a:spcBef>
                          <a:spcPts val="0"/>
                        </a:spcBef>
                        <a:spcAft>
                          <a:spcPts val="0"/>
                        </a:spcAft>
                        <a:buNone/>
                      </a:pPr>
                      <a:r>
                        <a:rPr lang="en" sz="2400">
                          <a:solidFill>
                            <a:srgbClr val="FFFFFF"/>
                          </a:solidFill>
                          <a:latin typeface="Inconsolata"/>
                          <a:ea typeface="Inconsolata"/>
                          <a:cs typeface="Inconsolata"/>
                          <a:sym typeface="Inconsolata"/>
                        </a:rPr>
                        <a:t>zoo_animals </a:t>
                      </a:r>
                      <a:r>
                        <a:rPr lang="en" sz="2400">
                          <a:solidFill>
                            <a:schemeClr val="accent1"/>
                          </a:solidFill>
                          <a:latin typeface="Inconsolata"/>
                          <a:ea typeface="Inconsolata"/>
                          <a:cs typeface="Inconsolata"/>
                          <a:sym typeface="Inconsolata"/>
                        </a:rPr>
                        <a:t>=</a:t>
                      </a:r>
                      <a:r>
                        <a:rPr lang="en" sz="2400">
                          <a:solidFill>
                            <a:srgbClr val="FFFFFF"/>
                          </a:solidFill>
                          <a:latin typeface="Inconsolata"/>
                          <a:ea typeface="Inconsolata"/>
                          <a:cs typeface="Inconsolata"/>
                          <a:sym typeface="Inconsolata"/>
                        </a:rPr>
                        <a:t> [</a:t>
                      </a:r>
                      <a:r>
                        <a:rPr lang="en" sz="2400">
                          <a:solidFill>
                            <a:srgbClr val="00FF00"/>
                          </a:solidFill>
                          <a:latin typeface="Inconsolata"/>
                          <a:ea typeface="Inconsolata"/>
                          <a:cs typeface="Inconsolata"/>
                          <a:sym typeface="Inconsolata"/>
                        </a:rPr>
                        <a:t>"Zebra"</a:t>
                      </a:r>
                      <a:r>
                        <a:rPr lang="en" sz="2400">
                          <a:solidFill>
                            <a:srgbClr val="FFFFFF"/>
                          </a:solidFill>
                          <a:latin typeface="Inconsolata"/>
                          <a:ea typeface="Inconsolata"/>
                          <a:cs typeface="Inconsolata"/>
                          <a:sym typeface="Inconsolata"/>
                        </a:rPr>
                        <a:t>, </a:t>
                      </a:r>
                      <a:r>
                        <a:rPr lang="en" sz="2400">
                          <a:solidFill>
                            <a:srgbClr val="00FF00"/>
                          </a:solidFill>
                          <a:latin typeface="Inconsolata"/>
                          <a:ea typeface="Inconsolata"/>
                          <a:cs typeface="Inconsolata"/>
                          <a:sym typeface="Inconsolata"/>
                        </a:rPr>
                        <a:t>"Rhino"</a:t>
                      </a:r>
                      <a:r>
                        <a:rPr lang="en" sz="2400">
                          <a:solidFill>
                            <a:srgbClr val="FFFFFF"/>
                          </a:solidFill>
                          <a:latin typeface="Inconsolata"/>
                          <a:ea typeface="Inconsolata"/>
                          <a:cs typeface="Inconsolata"/>
                          <a:sym typeface="Inconsolata"/>
                        </a:rPr>
                        <a:t>, </a:t>
                      </a:r>
                      <a:r>
                        <a:rPr lang="en" sz="2400">
                          <a:solidFill>
                            <a:srgbClr val="00FF00"/>
                          </a:solidFill>
                          <a:latin typeface="Inconsolata"/>
                          <a:ea typeface="Inconsolata"/>
                          <a:cs typeface="Inconsolata"/>
                          <a:sym typeface="Inconsolata"/>
                        </a:rPr>
                        <a:t>"Giraffe"</a:t>
                      </a:r>
                      <a:r>
                        <a:rPr lang="en" sz="2400">
                          <a:solidFill>
                            <a:srgbClr val="FFFFFF"/>
                          </a:solidFill>
                          <a:latin typeface="Inconsolata"/>
                          <a:ea typeface="Inconsolata"/>
                          <a:cs typeface="Inconsolata"/>
                          <a:sym typeface="Inconsolata"/>
                        </a:rPr>
                        <a:t>, </a:t>
                      </a:r>
                      <a:r>
                        <a:rPr lang="en" sz="2400">
                          <a:solidFill>
                            <a:srgbClr val="00FF00"/>
                          </a:solidFill>
                          <a:latin typeface="Inconsolata"/>
                          <a:ea typeface="Inconsolata"/>
                          <a:cs typeface="Inconsolata"/>
                          <a:sym typeface="Inconsolata"/>
                        </a:rPr>
                        <a:t>"Owl"</a:t>
                      </a:r>
                      <a:r>
                        <a:rPr lang="en" sz="2400">
                          <a:solidFill>
                            <a:srgbClr val="FFFFFF"/>
                          </a:solidFill>
                          <a:latin typeface="Inconsolata"/>
                          <a:ea typeface="Inconsolata"/>
                          <a:cs typeface="Inconsolata"/>
                          <a:sym typeface="Inconsolata"/>
                        </a:rPr>
                        <a:t>]</a:t>
                      </a:r>
                      <a:endParaRPr sz="2400">
                        <a:solidFill>
                          <a:srgbClr val="FFFFFF"/>
                        </a:solidFill>
                        <a:latin typeface="Inconsolata"/>
                        <a:ea typeface="Inconsolata"/>
                        <a:cs typeface="Inconsolata"/>
                        <a:sym typeface="Inconsolata"/>
                      </a:endParaRPr>
                    </a:p>
                    <a:p>
                      <a:pPr marL="0" lvl="0" indent="0" algn="l" rtl="0">
                        <a:spcBef>
                          <a:spcPts val="0"/>
                        </a:spcBef>
                        <a:spcAft>
                          <a:spcPts val="0"/>
                        </a:spcAft>
                        <a:buNone/>
                      </a:pPr>
                      <a:endParaRPr sz="2400">
                        <a:solidFill>
                          <a:srgbClr val="FFFFFF"/>
                        </a:solidFill>
                        <a:latin typeface="Inconsolata"/>
                        <a:ea typeface="Inconsolata"/>
                        <a:cs typeface="Inconsolata"/>
                        <a:sym typeface="Inconsolata"/>
                      </a:endParaRPr>
                    </a:p>
                    <a:p>
                      <a:pPr marL="0" lvl="0" indent="0" algn="l" rtl="0">
                        <a:spcBef>
                          <a:spcPts val="0"/>
                        </a:spcBef>
                        <a:spcAft>
                          <a:spcPts val="0"/>
                        </a:spcAft>
                        <a:buNone/>
                      </a:pPr>
                      <a:r>
                        <a:rPr lang="en" sz="2400">
                          <a:solidFill>
                            <a:schemeClr val="accent1"/>
                          </a:solidFill>
                          <a:latin typeface="Inconsolata"/>
                          <a:ea typeface="Inconsolata"/>
                          <a:cs typeface="Inconsolata"/>
                          <a:sym typeface="Inconsolata"/>
                        </a:rPr>
                        <a:t>for </a:t>
                      </a:r>
                      <a:r>
                        <a:rPr lang="en" sz="2400">
                          <a:solidFill>
                            <a:srgbClr val="FFFFFF"/>
                          </a:solidFill>
                          <a:latin typeface="Inconsolata"/>
                          <a:ea typeface="Inconsolata"/>
                          <a:cs typeface="Inconsolata"/>
                          <a:sym typeface="Inconsolata"/>
                        </a:rPr>
                        <a:t>animal</a:t>
                      </a:r>
                      <a:r>
                        <a:rPr lang="en" sz="2400">
                          <a:solidFill>
                            <a:srgbClr val="00FFFF"/>
                          </a:solidFill>
                          <a:latin typeface="Inconsolata"/>
                          <a:ea typeface="Inconsolata"/>
                          <a:cs typeface="Inconsolata"/>
                          <a:sym typeface="Inconsolata"/>
                        </a:rPr>
                        <a:t> </a:t>
                      </a:r>
                      <a:r>
                        <a:rPr lang="en" sz="2400">
                          <a:solidFill>
                            <a:schemeClr val="accent1"/>
                          </a:solidFill>
                          <a:latin typeface="Inconsolata"/>
                          <a:ea typeface="Inconsolata"/>
                          <a:cs typeface="Inconsolata"/>
                          <a:sym typeface="Inconsolata"/>
                        </a:rPr>
                        <a:t>in</a:t>
                      </a:r>
                      <a:r>
                        <a:rPr lang="en" sz="2400">
                          <a:solidFill>
                            <a:srgbClr val="00FFFF"/>
                          </a:solidFill>
                          <a:latin typeface="Inconsolata"/>
                          <a:ea typeface="Inconsolata"/>
                          <a:cs typeface="Inconsolata"/>
                          <a:sym typeface="Inconsolata"/>
                        </a:rPr>
                        <a:t> </a:t>
                      </a:r>
                      <a:r>
                        <a:rPr lang="en" sz="2400">
                          <a:solidFill>
                            <a:srgbClr val="FFFFFF"/>
                          </a:solidFill>
                          <a:latin typeface="Inconsolata"/>
                          <a:ea typeface="Inconsolata"/>
                          <a:cs typeface="Inconsolata"/>
                          <a:sym typeface="Inconsolata"/>
                        </a:rPr>
                        <a:t>zoo_animals:</a:t>
                      </a:r>
                      <a:endParaRPr sz="2400">
                        <a:solidFill>
                          <a:srgbClr val="FFFFFF"/>
                        </a:solidFill>
                        <a:latin typeface="Inconsolata"/>
                        <a:ea typeface="Inconsolata"/>
                        <a:cs typeface="Inconsolata"/>
                        <a:sym typeface="Inconsolata"/>
                      </a:endParaRPr>
                    </a:p>
                    <a:p>
                      <a:pPr marL="0" lvl="0" indent="0" algn="l" rtl="0">
                        <a:spcBef>
                          <a:spcPts val="0"/>
                        </a:spcBef>
                        <a:spcAft>
                          <a:spcPts val="0"/>
                        </a:spcAft>
                        <a:buNone/>
                      </a:pPr>
                      <a:r>
                        <a:rPr lang="en" sz="2400">
                          <a:solidFill>
                            <a:schemeClr val="accent1"/>
                          </a:solidFill>
                          <a:latin typeface="Inconsolata"/>
                          <a:ea typeface="Inconsolata"/>
                          <a:cs typeface="Inconsolata"/>
                          <a:sym typeface="Inconsolata"/>
                        </a:rPr>
                        <a:t>    print</a:t>
                      </a:r>
                      <a:r>
                        <a:rPr lang="en" sz="2400">
                          <a:solidFill>
                            <a:schemeClr val="lt1"/>
                          </a:solidFill>
                          <a:latin typeface="Inconsolata"/>
                          <a:ea typeface="Inconsolata"/>
                          <a:cs typeface="Inconsolata"/>
                          <a:sym typeface="Inconsolata"/>
                        </a:rPr>
                        <a:t>(</a:t>
                      </a:r>
                      <a:r>
                        <a:rPr lang="en" sz="2400">
                          <a:solidFill>
                            <a:srgbClr val="00FFFF"/>
                          </a:solidFill>
                          <a:latin typeface="Inconsolata"/>
                          <a:ea typeface="Inconsolata"/>
                          <a:cs typeface="Inconsolata"/>
                          <a:sym typeface="Inconsolata"/>
                        </a:rPr>
                        <a:t>animal</a:t>
                      </a:r>
                      <a:r>
                        <a:rPr lang="en" sz="2400">
                          <a:solidFill>
                            <a:schemeClr val="lt1"/>
                          </a:solidFill>
                          <a:latin typeface="Inconsolata"/>
                          <a:ea typeface="Inconsolata"/>
                          <a:cs typeface="Inconsolata"/>
                          <a:sym typeface="Inconsolata"/>
                        </a:rPr>
                        <a:t>)</a:t>
                      </a:r>
                      <a:endParaRPr sz="2400">
                        <a:solidFill>
                          <a:schemeClr val="lt1"/>
                        </a:solidFill>
                        <a:latin typeface="Inconsolata"/>
                        <a:ea typeface="Inconsolata"/>
                        <a:cs typeface="Inconsolata"/>
                        <a:sym typeface="Inconsolata"/>
                      </a:endParaRPr>
                    </a:p>
                  </a:txBody>
                  <a:tcPr marL="91425" marR="91425" marT="0" marB="0" anchor="ctr">
                    <a:lnL w="28575" cap="flat" cmpd="sng">
                      <a:solidFill>
                        <a:srgbClr val="FFFFFF"/>
                      </a:solidFill>
                      <a:prstDash val="solid"/>
                      <a:round/>
                      <a:headEnd type="none" w="sm" len="sm"/>
                      <a:tailEnd type="none" w="sm" len="sm"/>
                    </a:lnL>
                    <a:lnR w="28575" cap="flat" cmpd="sng">
                      <a:solidFill>
                        <a:srgbClr val="FFFFFF"/>
                      </a:solidFill>
                      <a:prstDash val="solid"/>
                      <a:round/>
                      <a:headEnd type="none" w="sm" len="sm"/>
                      <a:tailEnd type="none" w="sm" len="sm"/>
                    </a:lnR>
                    <a:lnT w="28575" cap="flat" cmpd="sng">
                      <a:solidFill>
                        <a:srgbClr val="FFFFFF"/>
                      </a:solidFill>
                      <a:prstDash val="solid"/>
                      <a:round/>
                      <a:headEnd type="none" w="sm" len="sm"/>
                      <a:tailEnd type="none" w="sm" len="sm"/>
                    </a:lnT>
                    <a:lnB w="28575" cap="flat" cmpd="sng">
                      <a:solidFill>
                        <a:srgbClr val="FFFFFF"/>
                      </a:solidFill>
                      <a:prstDash val="solid"/>
                      <a:round/>
                      <a:headEnd type="none" w="sm" len="sm"/>
                      <a:tailEnd type="none" w="sm" len="sm"/>
                    </a:lnB>
                    <a:solidFill>
                      <a:srgbClr val="212940"/>
                    </a:solidFill>
                  </a:tcPr>
                </a:tc>
                <a:extLst>
                  <a:ext uri="{0D108BD9-81ED-4DB2-BD59-A6C34878D82A}">
                    <a16:rowId xmlns:a16="http://schemas.microsoft.com/office/drawing/2014/main" val="10000"/>
                  </a:ext>
                </a:extLst>
              </a:tr>
            </a:tbl>
          </a:graphicData>
        </a:graphic>
      </p:graphicFrame>
      <p:sp>
        <p:nvSpPr>
          <p:cNvPr id="1357" name="Google Shape;1357;p86"/>
          <p:cNvSpPr txBox="1"/>
          <p:nvPr/>
        </p:nvSpPr>
        <p:spPr>
          <a:xfrm>
            <a:off x="5597100" y="3547750"/>
            <a:ext cx="1311900" cy="315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highlight>
                  <a:srgbClr val="FFFF00"/>
                </a:highlight>
                <a:latin typeface="Roboto"/>
                <a:ea typeface="Roboto"/>
                <a:cs typeface="Roboto"/>
                <a:sym typeface="Roboto"/>
              </a:rPr>
              <a:t>Sequence</a:t>
            </a:r>
            <a:endParaRPr sz="1800">
              <a:highlight>
                <a:srgbClr val="FFFF00"/>
              </a:highlight>
              <a:latin typeface="Roboto"/>
              <a:ea typeface="Roboto"/>
              <a:cs typeface="Roboto"/>
              <a:sym typeface="Roboto"/>
            </a:endParaRPr>
          </a:p>
        </p:txBody>
      </p:sp>
      <p:sp>
        <p:nvSpPr>
          <p:cNvPr id="1358" name="Google Shape;1358;p86"/>
          <p:cNvSpPr/>
          <p:nvPr/>
        </p:nvSpPr>
        <p:spPr>
          <a:xfrm rot="2519989" flipH="1">
            <a:off x="1247948" y="3721550"/>
            <a:ext cx="405303" cy="1030719"/>
          </a:xfrm>
          <a:prstGeom prst="upArrow">
            <a:avLst>
              <a:gd name="adj1" fmla="val 50000"/>
              <a:gd name="adj2" fmla="val 50000"/>
            </a:avLst>
          </a:prstGeom>
          <a:solidFill>
            <a:srgbClr val="FFFF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86"/>
          <p:cNvSpPr txBox="1"/>
          <p:nvPr/>
        </p:nvSpPr>
        <p:spPr>
          <a:xfrm>
            <a:off x="1338600" y="4390050"/>
            <a:ext cx="2775000" cy="365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highlight>
                  <a:srgbClr val="FFFF00"/>
                </a:highlight>
                <a:latin typeface="Roboto"/>
                <a:ea typeface="Roboto"/>
                <a:cs typeface="Roboto"/>
                <a:sym typeface="Roboto"/>
              </a:rPr>
              <a:t>Iteration Variable</a:t>
            </a:r>
            <a:endParaRPr sz="1800">
              <a:highlight>
                <a:srgbClr val="FFFF00"/>
              </a:highlight>
              <a:latin typeface="Roboto"/>
              <a:ea typeface="Roboto"/>
              <a:cs typeface="Roboto"/>
              <a:sym typeface="Roboto"/>
            </a:endParaRPr>
          </a:p>
        </p:txBody>
      </p:sp>
      <p:sp>
        <p:nvSpPr>
          <p:cNvPr id="1360" name="Google Shape;1360;p86"/>
          <p:cNvSpPr/>
          <p:nvPr/>
        </p:nvSpPr>
        <p:spPr>
          <a:xfrm rot="-5400000">
            <a:off x="5197675" y="3439150"/>
            <a:ext cx="405600" cy="532500"/>
          </a:xfrm>
          <a:prstGeom prst="upArrow">
            <a:avLst>
              <a:gd name="adj1" fmla="val 50000"/>
              <a:gd name="adj2" fmla="val 50000"/>
            </a:avLst>
          </a:prstGeom>
          <a:solidFill>
            <a:srgbClr val="FFFF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86"/>
          <p:cNvSpPr/>
          <p:nvPr/>
        </p:nvSpPr>
        <p:spPr>
          <a:xfrm rot="-5400000">
            <a:off x="3921975" y="3844750"/>
            <a:ext cx="405600" cy="532500"/>
          </a:xfrm>
          <a:prstGeom prst="upArrow">
            <a:avLst>
              <a:gd name="adj1" fmla="val 50000"/>
              <a:gd name="adj2" fmla="val 50000"/>
            </a:avLst>
          </a:prstGeom>
          <a:solidFill>
            <a:srgbClr val="FFFF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86"/>
          <p:cNvSpPr txBox="1"/>
          <p:nvPr/>
        </p:nvSpPr>
        <p:spPr>
          <a:xfrm>
            <a:off x="4306500" y="3953350"/>
            <a:ext cx="1902600" cy="315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highlight>
                  <a:srgbClr val="FFFF00"/>
                </a:highlight>
                <a:latin typeface="Roboto"/>
                <a:ea typeface="Roboto"/>
                <a:cs typeface="Roboto"/>
                <a:sym typeface="Roboto"/>
              </a:rPr>
              <a:t>Block of Code</a:t>
            </a:r>
            <a:endParaRPr sz="1800">
              <a:highlight>
                <a:srgbClr val="FFFF00"/>
              </a:highlight>
              <a:latin typeface="Roboto"/>
              <a:ea typeface="Roboto"/>
              <a:cs typeface="Roboto"/>
              <a:sym typeface="Roboto"/>
            </a:endParaRPr>
          </a:p>
        </p:txBody>
      </p:sp>
      <p:sp>
        <p:nvSpPr>
          <p:cNvPr id="1363" name="Google Shape;1363;p86"/>
          <p:cNvSpPr/>
          <p:nvPr/>
        </p:nvSpPr>
        <p:spPr>
          <a:xfrm>
            <a:off x="1141275" y="7806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86"/>
          <p:cNvSpPr txBox="1">
            <a:spLocks noGrp="1"/>
          </p:cNvSpPr>
          <p:nvPr>
            <p:ph type="subTitle" idx="1"/>
          </p:nvPr>
        </p:nvSpPr>
        <p:spPr>
          <a:xfrm>
            <a:off x="-12150" y="817450"/>
            <a:ext cx="9168600" cy="446400"/>
          </a:xfrm>
          <a:prstGeom prst="rect">
            <a:avLst/>
          </a:prstGeom>
          <a:noFill/>
          <a:ln>
            <a:noFill/>
          </a:ln>
        </p:spPr>
        <p:txBody>
          <a:bodyPr spcFirstLastPara="1" wrap="square" lIns="1417300" tIns="0" rIns="457200" bIns="0" anchor="ctr" anchorCtr="0">
            <a:noAutofit/>
          </a:bodyPr>
          <a:lstStyle/>
          <a:p>
            <a:pPr marL="0" lvl="0" indent="0" algn="l" rtl="0">
              <a:spcBef>
                <a:spcPts val="0"/>
              </a:spcBef>
              <a:spcAft>
                <a:spcPts val="0"/>
              </a:spcAft>
              <a:buNone/>
            </a:pPr>
            <a:r>
              <a:rPr lang="en" sz="1600" b="1" dirty="0"/>
              <a:t>for loops</a:t>
            </a:r>
            <a:r>
              <a:rPr lang="en" sz="1600" dirty="0"/>
              <a:t> are used to iterate over items of any sequence (e.g., list, string) in order.</a:t>
            </a:r>
            <a:endParaRPr sz="1600" dirty="0"/>
          </a:p>
        </p:txBody>
      </p:sp>
      <p:sp>
        <p:nvSpPr>
          <p:cNvPr id="1365" name="Google Shape;1365;p86"/>
          <p:cNvSpPr/>
          <p:nvPr/>
        </p:nvSpPr>
        <p:spPr>
          <a:xfrm>
            <a:off x="1141350" y="13717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86"/>
          <p:cNvSpPr/>
          <p:nvPr/>
        </p:nvSpPr>
        <p:spPr>
          <a:xfrm>
            <a:off x="1141350" y="19627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86"/>
          <p:cNvSpPr txBox="1">
            <a:spLocks noGrp="1"/>
          </p:cNvSpPr>
          <p:nvPr>
            <p:ph type="subTitle" idx="2"/>
          </p:nvPr>
        </p:nvSpPr>
        <p:spPr>
          <a:xfrm>
            <a:off x="-12100" y="1391650"/>
            <a:ext cx="9168600" cy="446400"/>
          </a:xfrm>
          <a:prstGeom prst="rect">
            <a:avLst/>
          </a:prstGeom>
          <a:noFill/>
          <a:ln>
            <a:noFill/>
          </a:ln>
        </p:spPr>
        <p:txBody>
          <a:bodyPr spcFirstLastPara="1" wrap="square" lIns="1417300" tIns="0" rIns="457200" bIns="0" anchor="ctr" anchorCtr="0">
            <a:noAutofit/>
          </a:bodyPr>
          <a:lstStyle/>
          <a:p>
            <a:pPr marL="0" lvl="0" indent="0" algn="l" rtl="0">
              <a:spcBef>
                <a:spcPts val="0"/>
              </a:spcBef>
              <a:spcAft>
                <a:spcPts val="0"/>
              </a:spcAft>
              <a:buNone/>
            </a:pPr>
            <a:r>
              <a:rPr lang="en" sz="1600" dirty="0"/>
              <a:t>For each </a:t>
            </a:r>
            <a:r>
              <a:rPr lang="en" sz="1600" b="1" dirty="0"/>
              <a:t>iteration</a:t>
            </a:r>
            <a:r>
              <a:rPr lang="en" sz="1600" dirty="0"/>
              <a:t> of the loop, the iteration variable </a:t>
            </a:r>
            <a:r>
              <a:rPr lang="en" sz="1600" dirty="0">
                <a:solidFill>
                  <a:srgbClr val="FFFFFF"/>
                </a:solidFill>
                <a:highlight>
                  <a:srgbClr val="212940"/>
                </a:highlight>
                <a:latin typeface="Inconsolata"/>
                <a:ea typeface="Inconsolata"/>
                <a:cs typeface="Inconsolata"/>
                <a:sym typeface="Inconsolata"/>
              </a:rPr>
              <a:t>(animal)</a:t>
            </a:r>
            <a:r>
              <a:rPr lang="en" sz="1600" dirty="0"/>
              <a:t> gets set to the associated element in the list.</a:t>
            </a:r>
            <a:endParaRPr sz="1600" dirty="0"/>
          </a:p>
        </p:txBody>
      </p:sp>
      <p:sp>
        <p:nvSpPr>
          <p:cNvPr id="1368" name="Google Shape;1368;p86"/>
          <p:cNvSpPr txBox="1">
            <a:spLocks noGrp="1"/>
          </p:cNvSpPr>
          <p:nvPr>
            <p:ph type="subTitle" idx="3"/>
          </p:nvPr>
        </p:nvSpPr>
        <p:spPr>
          <a:xfrm>
            <a:off x="-12200" y="1982725"/>
            <a:ext cx="9168600" cy="446400"/>
          </a:xfrm>
          <a:prstGeom prst="rect">
            <a:avLst/>
          </a:prstGeom>
          <a:noFill/>
          <a:ln>
            <a:noFill/>
          </a:ln>
        </p:spPr>
        <p:txBody>
          <a:bodyPr spcFirstLastPara="1" wrap="square" lIns="1417300" tIns="0" rIns="457200" bIns="0" anchor="ctr" anchorCtr="0">
            <a:noAutofit/>
          </a:bodyPr>
          <a:lstStyle/>
          <a:p>
            <a:pPr marL="0" lvl="0" indent="0" algn="l" rtl="0">
              <a:spcBef>
                <a:spcPts val="0"/>
              </a:spcBef>
              <a:spcAft>
                <a:spcPts val="0"/>
              </a:spcAft>
              <a:buNone/>
            </a:pPr>
            <a:r>
              <a:rPr lang="en" sz="1600" dirty="0"/>
              <a:t>Code “inside” the for loop (indented) is the </a:t>
            </a:r>
            <a:r>
              <a:rPr lang="en" sz="1600" b="1" dirty="0"/>
              <a:t>code block</a:t>
            </a:r>
            <a:r>
              <a:rPr lang="en" sz="1600" dirty="0"/>
              <a:t> that gets executed once for each item in the sequence (4 times here).</a:t>
            </a:r>
            <a:endParaRPr sz="1600" dirty="0"/>
          </a:p>
        </p:txBody>
      </p:sp>
      <p:pic>
        <p:nvPicPr>
          <p:cNvPr id="1369" name="Google Shape;1369;p86"/>
          <p:cNvPicPr preferRelativeResize="0"/>
          <p:nvPr/>
        </p:nvPicPr>
        <p:blipFill rotWithShape="1">
          <a:blip r:embed="rId3">
            <a:alphaModFix/>
          </a:blip>
          <a:srcRect t="1774" b="1765"/>
          <a:stretch/>
        </p:blipFill>
        <p:spPr>
          <a:xfrm>
            <a:off x="429768" y="804672"/>
            <a:ext cx="577805" cy="446400"/>
          </a:xfrm>
          <a:prstGeom prst="rect">
            <a:avLst/>
          </a:prstGeom>
          <a:noFill/>
          <a:ln>
            <a:noFill/>
          </a:ln>
        </p:spPr>
      </p:pic>
      <p:pic>
        <p:nvPicPr>
          <p:cNvPr id="1370" name="Google Shape;1370;p86"/>
          <p:cNvPicPr preferRelativeResize="0"/>
          <p:nvPr/>
        </p:nvPicPr>
        <p:blipFill rotWithShape="1">
          <a:blip r:embed="rId3">
            <a:alphaModFix/>
          </a:blip>
          <a:srcRect t="1774" b="1765"/>
          <a:stretch/>
        </p:blipFill>
        <p:spPr>
          <a:xfrm>
            <a:off x="429768" y="1391647"/>
            <a:ext cx="577805" cy="446400"/>
          </a:xfrm>
          <a:prstGeom prst="rect">
            <a:avLst/>
          </a:prstGeom>
          <a:noFill/>
          <a:ln>
            <a:noFill/>
          </a:ln>
        </p:spPr>
      </p:pic>
      <p:pic>
        <p:nvPicPr>
          <p:cNvPr id="1371" name="Google Shape;1371;p86"/>
          <p:cNvPicPr preferRelativeResize="0"/>
          <p:nvPr/>
        </p:nvPicPr>
        <p:blipFill rotWithShape="1">
          <a:blip r:embed="rId3">
            <a:alphaModFix/>
          </a:blip>
          <a:srcRect t="1774" b="1765"/>
          <a:stretch/>
        </p:blipFill>
        <p:spPr>
          <a:xfrm>
            <a:off x="429768" y="1982722"/>
            <a:ext cx="577805" cy="4464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375"/>
        <p:cNvGrpSpPr/>
        <p:nvPr/>
      </p:nvGrpSpPr>
      <p:grpSpPr>
        <a:xfrm>
          <a:off x="0" y="0"/>
          <a:ext cx="0" cy="0"/>
          <a:chOff x="0" y="0"/>
          <a:chExt cx="0" cy="0"/>
        </a:xfrm>
      </p:grpSpPr>
      <p:sp>
        <p:nvSpPr>
          <p:cNvPr id="1376" name="Google Shape;1376;p8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Enter the For-Loop</a:t>
            </a:r>
            <a:endParaRPr/>
          </a:p>
        </p:txBody>
      </p:sp>
      <p:sp>
        <p:nvSpPr>
          <p:cNvPr id="1377" name="Google Shape;1377;p87"/>
          <p:cNvSpPr txBox="1">
            <a:spLocks noGrp="1"/>
          </p:cNvSpPr>
          <p:nvPr>
            <p:ph type="subTitle" idx="1"/>
          </p:nvPr>
        </p:nvSpPr>
        <p:spPr>
          <a:xfrm>
            <a:off x="0" y="675975"/>
            <a:ext cx="2972400" cy="18204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The indented code gets repeated for each item in the list</a:t>
            </a:r>
            <a:endParaRPr/>
          </a:p>
        </p:txBody>
      </p:sp>
      <p:sp>
        <p:nvSpPr>
          <p:cNvPr id="1378" name="Google Shape;1378;p8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36</a:t>
            </a:fld>
            <a:endParaRPr/>
          </a:p>
        </p:txBody>
      </p:sp>
      <p:sp>
        <p:nvSpPr>
          <p:cNvPr id="1379" name="Google Shape;1379;p87"/>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graphicFrame>
        <p:nvGraphicFramePr>
          <p:cNvPr id="1380" name="Google Shape;1380;p87"/>
          <p:cNvGraphicFramePr/>
          <p:nvPr/>
        </p:nvGraphicFramePr>
        <p:xfrm>
          <a:off x="2670150" y="823125"/>
          <a:ext cx="6137025" cy="3804100"/>
        </p:xfrm>
        <a:graphic>
          <a:graphicData uri="http://schemas.openxmlformats.org/drawingml/2006/table">
            <a:tbl>
              <a:tblPr>
                <a:noFill/>
                <a:tableStyleId>{9675CA7D-D893-4B12-878C-924B40C036C8}</a:tableStyleId>
              </a:tblPr>
              <a:tblGrid>
                <a:gridCol w="6137025">
                  <a:extLst>
                    <a:ext uri="{9D8B030D-6E8A-4147-A177-3AD203B41FA5}">
                      <a16:colId xmlns:a16="http://schemas.microsoft.com/office/drawing/2014/main" val="20000"/>
                    </a:ext>
                  </a:extLst>
                </a:gridCol>
              </a:tblGrid>
              <a:tr h="3804100">
                <a:tc>
                  <a:txBody>
                    <a:bodyPr/>
                    <a:lstStyle/>
                    <a:p>
                      <a:pPr marL="0" lvl="0" indent="0" algn="l" rtl="0">
                        <a:spcBef>
                          <a:spcPts val="0"/>
                        </a:spcBef>
                        <a:spcAft>
                          <a:spcPts val="0"/>
                        </a:spcAft>
                        <a:buNone/>
                      </a:pPr>
                      <a:r>
                        <a:rPr lang="en" sz="1600" i="1">
                          <a:solidFill>
                            <a:srgbClr val="6FA8DC"/>
                          </a:solidFill>
                          <a:latin typeface="Inconsolata"/>
                          <a:ea typeface="Inconsolata"/>
                          <a:cs typeface="Inconsolata"/>
                          <a:sym typeface="Inconsolata"/>
                        </a:rPr>
                        <a:t># Start with a list</a:t>
                      </a:r>
                      <a:endParaRPr sz="1600" i="1">
                        <a:solidFill>
                          <a:srgbClr val="6FA8DC"/>
                        </a:solidFill>
                        <a:latin typeface="Inconsolata"/>
                        <a:ea typeface="Inconsolata"/>
                        <a:cs typeface="Inconsolata"/>
                        <a:sym typeface="Inconsolata"/>
                      </a:endParaRPr>
                    </a:p>
                    <a:p>
                      <a:pPr marL="0" lvl="0" indent="0" algn="l" rtl="0">
                        <a:spcBef>
                          <a:spcPts val="0"/>
                        </a:spcBef>
                        <a:spcAft>
                          <a:spcPts val="0"/>
                        </a:spcAft>
                        <a:buNone/>
                      </a:pPr>
                      <a:r>
                        <a:rPr lang="en" sz="1600">
                          <a:solidFill>
                            <a:srgbClr val="FFFFFF"/>
                          </a:solidFill>
                          <a:latin typeface="Inconsolata"/>
                          <a:ea typeface="Inconsolata"/>
                          <a:cs typeface="Inconsolata"/>
                          <a:sym typeface="Inconsolata"/>
                        </a:rPr>
                        <a:t>Vegetables </a:t>
                      </a:r>
                      <a:r>
                        <a:rPr lang="en" sz="1600">
                          <a:solidFill>
                            <a:schemeClr val="accent1"/>
                          </a:solidFill>
                          <a:latin typeface="Inconsolata"/>
                          <a:ea typeface="Inconsolata"/>
                          <a:cs typeface="Inconsolata"/>
                          <a:sym typeface="Inconsolata"/>
                        </a:rPr>
                        <a:t>=</a:t>
                      </a:r>
                      <a:r>
                        <a:rPr lang="en" sz="1600">
                          <a:solidFill>
                            <a:srgbClr val="FFFFFF"/>
                          </a:solidFill>
                          <a:latin typeface="Inconsolata"/>
                          <a:ea typeface="Inconsolata"/>
                          <a:cs typeface="Inconsolata"/>
                          <a:sym typeface="Inconsolata"/>
                        </a:rPr>
                        <a:t> [</a:t>
                      </a:r>
                      <a:r>
                        <a:rPr lang="en" sz="1600">
                          <a:solidFill>
                            <a:srgbClr val="00FF00"/>
                          </a:solidFill>
                          <a:latin typeface="Inconsolata"/>
                          <a:ea typeface="Inconsolata"/>
                          <a:cs typeface="Inconsolata"/>
                          <a:sym typeface="Inconsolata"/>
                        </a:rPr>
                        <a:t>"Carrots"</a:t>
                      </a:r>
                      <a:r>
                        <a:rPr lang="en" sz="1600">
                          <a:solidFill>
                            <a:srgbClr val="FFFFFF"/>
                          </a:solidFill>
                          <a:latin typeface="Inconsolata"/>
                          <a:ea typeface="Inconsolata"/>
                          <a:cs typeface="Inconsolata"/>
                          <a:sym typeface="Inconsolata"/>
                        </a:rPr>
                        <a:t>, </a:t>
                      </a:r>
                      <a:r>
                        <a:rPr lang="en" sz="1600">
                          <a:solidFill>
                            <a:srgbClr val="00FF00"/>
                          </a:solidFill>
                          <a:latin typeface="Inconsolata"/>
                          <a:ea typeface="Inconsolata"/>
                          <a:cs typeface="Inconsolata"/>
                          <a:sym typeface="Inconsolata"/>
                        </a:rPr>
                        <a:t>"Peas"</a:t>
                      </a:r>
                      <a:r>
                        <a:rPr lang="en" sz="1600">
                          <a:solidFill>
                            <a:srgbClr val="FFFFFF"/>
                          </a:solidFill>
                          <a:latin typeface="Inconsolata"/>
                          <a:ea typeface="Inconsolata"/>
                          <a:cs typeface="Inconsolata"/>
                          <a:sym typeface="Inconsolata"/>
                        </a:rPr>
                        <a:t>, </a:t>
                      </a:r>
                      <a:r>
                        <a:rPr lang="en" sz="1600">
                          <a:solidFill>
                            <a:srgbClr val="00FF00"/>
                          </a:solidFill>
                          <a:latin typeface="Inconsolata"/>
                          <a:ea typeface="Inconsolata"/>
                          <a:cs typeface="Inconsolata"/>
                          <a:sym typeface="Inconsolata"/>
                        </a:rPr>
                        <a:t>"Lettuce"</a:t>
                      </a:r>
                      <a:r>
                        <a:rPr lang="en" sz="1600">
                          <a:solidFill>
                            <a:srgbClr val="FFFFFF"/>
                          </a:solidFill>
                          <a:latin typeface="Inconsolata"/>
                          <a:ea typeface="Inconsolata"/>
                          <a:cs typeface="Inconsolata"/>
                          <a:sym typeface="Inconsolata"/>
                        </a:rPr>
                        <a:t>, </a:t>
                      </a:r>
                      <a:r>
                        <a:rPr lang="en" sz="1600">
                          <a:solidFill>
                            <a:srgbClr val="00FF00"/>
                          </a:solidFill>
                          <a:latin typeface="Inconsolata"/>
                          <a:ea typeface="Inconsolata"/>
                          <a:cs typeface="Inconsolata"/>
                          <a:sym typeface="Inconsolata"/>
                        </a:rPr>
                        <a:t>"Tomatoes"</a:t>
                      </a:r>
                      <a:r>
                        <a:rPr lang="en" sz="1600">
                          <a:solidFill>
                            <a:srgbClr val="FFFFFF"/>
                          </a:solidFill>
                          <a:latin typeface="Inconsolata"/>
                          <a:ea typeface="Inconsolata"/>
                          <a:cs typeface="Inconsolata"/>
                          <a:sym typeface="Inconsolata"/>
                        </a:rPr>
                        <a:t>]</a:t>
                      </a:r>
                      <a:endParaRPr sz="1600">
                        <a:solidFill>
                          <a:srgbClr val="FFFFFF"/>
                        </a:solidFill>
                        <a:latin typeface="Inconsolata"/>
                        <a:ea typeface="Inconsolata"/>
                        <a:cs typeface="Inconsolata"/>
                        <a:sym typeface="Inconsolata"/>
                      </a:endParaRPr>
                    </a:p>
                    <a:p>
                      <a:pPr marL="0" lvl="0" indent="0" algn="l" rtl="0">
                        <a:spcBef>
                          <a:spcPts val="0"/>
                        </a:spcBef>
                        <a:spcAft>
                          <a:spcPts val="0"/>
                        </a:spcAft>
                        <a:buNone/>
                      </a:pPr>
                      <a:endParaRPr sz="1600">
                        <a:solidFill>
                          <a:srgbClr val="FFFFFF"/>
                        </a:solidFill>
                        <a:latin typeface="Inconsolata"/>
                        <a:ea typeface="Inconsolata"/>
                        <a:cs typeface="Inconsolata"/>
                        <a:sym typeface="Inconsolata"/>
                      </a:endParaRPr>
                    </a:p>
                    <a:p>
                      <a:pPr marL="0" lvl="0" indent="0" algn="l" rtl="0">
                        <a:spcBef>
                          <a:spcPts val="0"/>
                        </a:spcBef>
                        <a:spcAft>
                          <a:spcPts val="0"/>
                        </a:spcAft>
                        <a:buNone/>
                      </a:pPr>
                      <a:r>
                        <a:rPr lang="en" sz="1600" i="1">
                          <a:solidFill>
                            <a:srgbClr val="9FC5E8"/>
                          </a:solidFill>
                          <a:latin typeface="Inconsolata"/>
                          <a:ea typeface="Inconsolata"/>
                          <a:cs typeface="Inconsolata"/>
                          <a:sym typeface="Inconsolata"/>
                        </a:rPr>
                        <a:t># Loop through each item of the list</a:t>
                      </a:r>
                      <a:endParaRPr sz="1600" i="1">
                        <a:solidFill>
                          <a:srgbClr val="9FC5E8"/>
                        </a:solidFill>
                        <a:latin typeface="Inconsolata"/>
                        <a:ea typeface="Inconsolata"/>
                        <a:cs typeface="Inconsolata"/>
                        <a:sym typeface="Inconsolata"/>
                      </a:endParaRPr>
                    </a:p>
                    <a:p>
                      <a:pPr marL="0" lvl="0" indent="0" algn="l" rtl="0">
                        <a:spcBef>
                          <a:spcPts val="0"/>
                        </a:spcBef>
                        <a:spcAft>
                          <a:spcPts val="0"/>
                        </a:spcAft>
                        <a:buNone/>
                      </a:pPr>
                      <a:r>
                        <a:rPr lang="en" sz="1600">
                          <a:solidFill>
                            <a:schemeClr val="accent1"/>
                          </a:solidFill>
                          <a:latin typeface="Inconsolata"/>
                          <a:ea typeface="Inconsolata"/>
                          <a:cs typeface="Inconsolata"/>
                          <a:sym typeface="Inconsolata"/>
                        </a:rPr>
                        <a:t>for</a:t>
                      </a:r>
                      <a:r>
                        <a:rPr lang="en" sz="1600">
                          <a:solidFill>
                            <a:srgbClr val="FFFFFF"/>
                          </a:solidFill>
                          <a:latin typeface="Inconsolata"/>
                          <a:ea typeface="Inconsolata"/>
                          <a:cs typeface="Inconsolata"/>
                          <a:sym typeface="Inconsolata"/>
                        </a:rPr>
                        <a:t> vegetable </a:t>
                      </a:r>
                      <a:r>
                        <a:rPr lang="en" sz="1600">
                          <a:solidFill>
                            <a:schemeClr val="accent1"/>
                          </a:solidFill>
                          <a:latin typeface="Inconsolata"/>
                          <a:ea typeface="Inconsolata"/>
                          <a:cs typeface="Inconsolata"/>
                          <a:sym typeface="Inconsolata"/>
                        </a:rPr>
                        <a:t>in</a:t>
                      </a:r>
                      <a:r>
                        <a:rPr lang="en" sz="1600">
                          <a:solidFill>
                            <a:srgbClr val="FFFFFF"/>
                          </a:solidFill>
                          <a:latin typeface="Inconsolata"/>
                          <a:ea typeface="Inconsolata"/>
                          <a:cs typeface="Inconsolata"/>
                          <a:sym typeface="Inconsolata"/>
                        </a:rPr>
                        <a:t> vegetables:</a:t>
                      </a:r>
                      <a:endParaRPr sz="1600">
                        <a:solidFill>
                          <a:srgbClr val="FFFFFF"/>
                        </a:solidFill>
                        <a:latin typeface="Inconsolata"/>
                        <a:ea typeface="Inconsolata"/>
                        <a:cs typeface="Inconsolata"/>
                        <a:sym typeface="Inconsolata"/>
                      </a:endParaRPr>
                    </a:p>
                    <a:p>
                      <a:pPr marL="0" lvl="0" indent="0" algn="l" rtl="0">
                        <a:spcBef>
                          <a:spcPts val="0"/>
                        </a:spcBef>
                        <a:spcAft>
                          <a:spcPts val="0"/>
                        </a:spcAft>
                        <a:buNone/>
                      </a:pPr>
                      <a:r>
                        <a:rPr lang="en" sz="1600">
                          <a:solidFill>
                            <a:srgbClr val="FFFFFF"/>
                          </a:solidFill>
                          <a:latin typeface="Inconsolata"/>
                          <a:ea typeface="Inconsolata"/>
                          <a:cs typeface="Inconsolata"/>
                          <a:sym typeface="Inconsolata"/>
                        </a:rPr>
                        <a:t>   </a:t>
                      </a:r>
                      <a:r>
                        <a:rPr lang="en" sz="1600">
                          <a:solidFill>
                            <a:schemeClr val="accent1"/>
                          </a:solidFill>
                          <a:latin typeface="Inconsolata"/>
                          <a:ea typeface="Inconsolata"/>
                          <a:cs typeface="Inconsolata"/>
                          <a:sym typeface="Inconsolata"/>
                        </a:rPr>
                        <a:t> print</a:t>
                      </a:r>
                      <a:r>
                        <a:rPr lang="en" sz="1600">
                          <a:solidFill>
                            <a:srgbClr val="FFFFFF"/>
                          </a:solidFill>
                          <a:latin typeface="Inconsolata"/>
                          <a:ea typeface="Inconsolata"/>
                          <a:cs typeface="Inconsolata"/>
                          <a:sym typeface="Inconsolata"/>
                        </a:rPr>
                        <a:t>(</a:t>
                      </a:r>
                      <a:r>
                        <a:rPr lang="en" sz="1600">
                          <a:solidFill>
                            <a:srgbClr val="00FF00"/>
                          </a:solidFill>
                          <a:latin typeface="Inconsolata"/>
                          <a:ea typeface="Inconsolata"/>
                          <a:cs typeface="Inconsolata"/>
                          <a:sym typeface="Inconsolata"/>
                        </a:rPr>
                        <a:t>"I love"</a:t>
                      </a:r>
                      <a:r>
                        <a:rPr lang="en" sz="1600">
                          <a:solidFill>
                            <a:srgbClr val="FFFFFF"/>
                          </a:solidFill>
                          <a:latin typeface="Inconsolata"/>
                          <a:ea typeface="Inconsolata"/>
                          <a:cs typeface="Inconsolata"/>
                          <a:sym typeface="Inconsolata"/>
                        </a:rPr>
                        <a:t> </a:t>
                      </a:r>
                      <a:r>
                        <a:rPr lang="en" sz="1600">
                          <a:solidFill>
                            <a:schemeClr val="accent1"/>
                          </a:solidFill>
                          <a:latin typeface="Inconsolata"/>
                          <a:ea typeface="Inconsolata"/>
                          <a:cs typeface="Inconsolata"/>
                          <a:sym typeface="Inconsolata"/>
                        </a:rPr>
                        <a:t>+</a:t>
                      </a:r>
                      <a:r>
                        <a:rPr lang="en" sz="1600">
                          <a:solidFill>
                            <a:srgbClr val="FFFFFF"/>
                          </a:solidFill>
                          <a:latin typeface="Inconsolata"/>
                          <a:ea typeface="Inconsolata"/>
                          <a:cs typeface="Inconsolata"/>
                          <a:sym typeface="Inconsolata"/>
                        </a:rPr>
                        <a:t> </a:t>
                      </a:r>
                      <a:r>
                        <a:rPr lang="en" sz="1600">
                          <a:solidFill>
                            <a:srgbClr val="00FFFF"/>
                          </a:solidFill>
                          <a:latin typeface="Inconsolata"/>
                          <a:ea typeface="Inconsolata"/>
                          <a:cs typeface="Inconsolata"/>
                          <a:sym typeface="Inconsolata"/>
                        </a:rPr>
                        <a:t>vegetable</a:t>
                      </a:r>
                      <a:r>
                        <a:rPr lang="en" sz="1600">
                          <a:solidFill>
                            <a:srgbClr val="FFFFFF"/>
                          </a:solidFill>
                          <a:latin typeface="Inconsolata"/>
                          <a:ea typeface="Inconsolata"/>
                          <a:cs typeface="Inconsolata"/>
                          <a:sym typeface="Inconsolata"/>
                        </a:rPr>
                        <a:t>)</a:t>
                      </a:r>
                      <a:endParaRPr sz="1600">
                        <a:solidFill>
                          <a:srgbClr val="FFFFFF"/>
                        </a:solidFill>
                        <a:latin typeface="Inconsolata"/>
                        <a:ea typeface="Inconsolata"/>
                        <a:cs typeface="Inconsolata"/>
                        <a:sym typeface="Inconsolata"/>
                      </a:endParaRPr>
                    </a:p>
                    <a:p>
                      <a:pPr marL="0" lvl="0" indent="0" algn="l" rtl="0">
                        <a:spcBef>
                          <a:spcPts val="0"/>
                        </a:spcBef>
                        <a:spcAft>
                          <a:spcPts val="0"/>
                        </a:spcAft>
                        <a:buNone/>
                      </a:pPr>
                      <a:endParaRPr sz="1600">
                        <a:solidFill>
                          <a:srgbClr val="FFFFFF"/>
                        </a:solidFill>
                        <a:latin typeface="Inconsolata"/>
                        <a:ea typeface="Inconsolata"/>
                        <a:cs typeface="Inconsolata"/>
                        <a:sym typeface="Inconsolata"/>
                      </a:endParaRPr>
                    </a:p>
                    <a:p>
                      <a:pPr marL="0" lvl="0" indent="0" algn="l" rtl="0">
                        <a:spcBef>
                          <a:spcPts val="0"/>
                        </a:spcBef>
                        <a:spcAft>
                          <a:spcPts val="0"/>
                        </a:spcAft>
                        <a:buNone/>
                      </a:pPr>
                      <a:r>
                        <a:rPr lang="en" sz="1600" i="1">
                          <a:solidFill>
                            <a:srgbClr val="6FA8DC"/>
                          </a:solidFill>
                          <a:latin typeface="Inconsolata"/>
                          <a:ea typeface="Inconsolata"/>
                          <a:cs typeface="Inconsolata"/>
                          <a:sym typeface="Inconsolata"/>
                        </a:rPr>
                        <a:t># Logs:</a:t>
                      </a:r>
                      <a:endParaRPr sz="1600" i="1">
                        <a:solidFill>
                          <a:srgbClr val="6FA8DC"/>
                        </a:solidFill>
                        <a:latin typeface="Inconsolata"/>
                        <a:ea typeface="Inconsolata"/>
                        <a:cs typeface="Inconsolata"/>
                        <a:sym typeface="Inconsolata"/>
                      </a:endParaRPr>
                    </a:p>
                    <a:p>
                      <a:pPr marL="0" lvl="0" indent="0" algn="l" rtl="0">
                        <a:spcBef>
                          <a:spcPts val="0"/>
                        </a:spcBef>
                        <a:spcAft>
                          <a:spcPts val="0"/>
                        </a:spcAft>
                        <a:buNone/>
                      </a:pPr>
                      <a:r>
                        <a:rPr lang="en" sz="1600" i="1">
                          <a:solidFill>
                            <a:srgbClr val="6FA8DC"/>
                          </a:solidFill>
                          <a:latin typeface="Inconsolata"/>
                          <a:ea typeface="Inconsolata"/>
                          <a:cs typeface="Inconsolata"/>
                          <a:sym typeface="Inconsolata"/>
                        </a:rPr>
                        <a:t># I Love Carrots</a:t>
                      </a:r>
                      <a:endParaRPr sz="1600" i="1">
                        <a:solidFill>
                          <a:srgbClr val="6FA8DC"/>
                        </a:solidFill>
                        <a:latin typeface="Inconsolata"/>
                        <a:ea typeface="Inconsolata"/>
                        <a:cs typeface="Inconsolata"/>
                        <a:sym typeface="Inconsolata"/>
                      </a:endParaRPr>
                    </a:p>
                    <a:p>
                      <a:pPr marL="0" lvl="0" indent="0" algn="l" rtl="0">
                        <a:spcBef>
                          <a:spcPts val="0"/>
                        </a:spcBef>
                        <a:spcAft>
                          <a:spcPts val="0"/>
                        </a:spcAft>
                        <a:buNone/>
                      </a:pPr>
                      <a:r>
                        <a:rPr lang="en" sz="1600" i="1">
                          <a:solidFill>
                            <a:srgbClr val="6FA8DC"/>
                          </a:solidFill>
                          <a:latin typeface="Inconsolata"/>
                          <a:ea typeface="Inconsolata"/>
                          <a:cs typeface="Inconsolata"/>
                          <a:sym typeface="Inconsolata"/>
                        </a:rPr>
                        <a:t># I Love Peas</a:t>
                      </a:r>
                      <a:endParaRPr sz="1600" i="1">
                        <a:solidFill>
                          <a:srgbClr val="6FA8DC"/>
                        </a:solidFill>
                        <a:latin typeface="Inconsolata"/>
                        <a:ea typeface="Inconsolata"/>
                        <a:cs typeface="Inconsolata"/>
                        <a:sym typeface="Inconsolata"/>
                      </a:endParaRPr>
                    </a:p>
                    <a:p>
                      <a:pPr marL="0" lvl="0" indent="0" algn="l" rtl="0">
                        <a:spcBef>
                          <a:spcPts val="0"/>
                        </a:spcBef>
                        <a:spcAft>
                          <a:spcPts val="0"/>
                        </a:spcAft>
                        <a:buNone/>
                      </a:pPr>
                      <a:r>
                        <a:rPr lang="en" sz="1600" i="1">
                          <a:solidFill>
                            <a:srgbClr val="6FA8DC"/>
                          </a:solidFill>
                          <a:latin typeface="Inconsolata"/>
                          <a:ea typeface="Inconsolata"/>
                          <a:cs typeface="Inconsolata"/>
                          <a:sym typeface="Inconsolata"/>
                        </a:rPr>
                        <a:t># I Love Lettuce</a:t>
                      </a:r>
                      <a:endParaRPr sz="1600" i="1">
                        <a:solidFill>
                          <a:srgbClr val="6FA8DC"/>
                        </a:solidFill>
                        <a:latin typeface="Inconsolata"/>
                        <a:ea typeface="Inconsolata"/>
                        <a:cs typeface="Inconsolata"/>
                        <a:sym typeface="Inconsolata"/>
                      </a:endParaRPr>
                    </a:p>
                    <a:p>
                      <a:pPr marL="0" lvl="0" indent="0" algn="l" rtl="0">
                        <a:spcBef>
                          <a:spcPts val="0"/>
                        </a:spcBef>
                        <a:spcAft>
                          <a:spcPts val="0"/>
                        </a:spcAft>
                        <a:buNone/>
                      </a:pPr>
                      <a:r>
                        <a:rPr lang="en" sz="1600" i="1">
                          <a:solidFill>
                            <a:srgbClr val="6FA8DC"/>
                          </a:solidFill>
                          <a:latin typeface="Inconsolata"/>
                          <a:ea typeface="Inconsolata"/>
                          <a:cs typeface="Inconsolata"/>
                          <a:sym typeface="Inconsolata"/>
                        </a:rPr>
                        <a:t># I Love Tomatoes</a:t>
                      </a:r>
                      <a:endParaRPr sz="1600" i="1">
                        <a:solidFill>
                          <a:srgbClr val="6FA8DC"/>
                        </a:solidFill>
                        <a:latin typeface="Inconsolata"/>
                        <a:ea typeface="Inconsolata"/>
                        <a:cs typeface="Inconsolata"/>
                        <a:sym typeface="Inconsolata"/>
                      </a:endParaRPr>
                    </a:p>
                  </a:txBody>
                  <a:tcPr marL="91425" marR="91425" marT="0" marB="0" anchor="ctr">
                    <a:lnL w="28575" cap="flat" cmpd="sng">
                      <a:solidFill>
                        <a:srgbClr val="FFFFFF"/>
                      </a:solidFill>
                      <a:prstDash val="solid"/>
                      <a:round/>
                      <a:headEnd type="none" w="sm" len="sm"/>
                      <a:tailEnd type="none" w="sm" len="sm"/>
                    </a:lnL>
                    <a:lnR w="28575" cap="flat" cmpd="sng">
                      <a:solidFill>
                        <a:srgbClr val="FFFFFF"/>
                      </a:solidFill>
                      <a:prstDash val="solid"/>
                      <a:round/>
                      <a:headEnd type="none" w="sm" len="sm"/>
                      <a:tailEnd type="none" w="sm" len="sm"/>
                    </a:lnR>
                    <a:lnT w="28575" cap="flat" cmpd="sng">
                      <a:solidFill>
                        <a:srgbClr val="FFFFFF"/>
                      </a:solidFill>
                      <a:prstDash val="solid"/>
                      <a:round/>
                      <a:headEnd type="none" w="sm" len="sm"/>
                      <a:tailEnd type="none" w="sm" len="sm"/>
                    </a:lnT>
                    <a:lnB w="28575" cap="flat" cmpd="sng">
                      <a:solidFill>
                        <a:srgbClr val="FFFFFF"/>
                      </a:solidFill>
                      <a:prstDash val="solid"/>
                      <a:round/>
                      <a:headEnd type="none" w="sm" len="sm"/>
                      <a:tailEnd type="none" w="sm" len="sm"/>
                    </a:lnB>
                    <a:solidFill>
                      <a:srgbClr val="212940"/>
                    </a:solidFill>
                  </a:tcPr>
                </a:tc>
                <a:extLst>
                  <a:ext uri="{0D108BD9-81ED-4DB2-BD59-A6C34878D82A}">
                    <a16:rowId xmlns:a16="http://schemas.microsoft.com/office/drawing/2014/main" val="10000"/>
                  </a:ext>
                </a:extLst>
              </a:tr>
            </a:tbl>
          </a:graphicData>
        </a:graphic>
      </p:graphicFrame>
      <p:sp>
        <p:nvSpPr>
          <p:cNvPr id="1381" name="Google Shape;1381;p87"/>
          <p:cNvSpPr/>
          <p:nvPr/>
        </p:nvSpPr>
        <p:spPr>
          <a:xfrm>
            <a:off x="3111650" y="2496375"/>
            <a:ext cx="3030300" cy="278700"/>
          </a:xfrm>
          <a:prstGeom prst="rect">
            <a:avLst/>
          </a:prstGeom>
          <a:noFill/>
          <a:ln w="38100"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87"/>
          <p:cNvSpPr/>
          <p:nvPr/>
        </p:nvSpPr>
        <p:spPr>
          <a:xfrm rot="5400000" flipH="1">
            <a:off x="2601075" y="2409225"/>
            <a:ext cx="405600" cy="453000"/>
          </a:xfrm>
          <a:prstGeom prst="upArrow">
            <a:avLst>
              <a:gd name="adj1" fmla="val 50000"/>
              <a:gd name="adj2" fmla="val 50000"/>
            </a:avLst>
          </a:prstGeom>
          <a:solidFill>
            <a:srgbClr val="FFFF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386"/>
        <p:cNvGrpSpPr/>
        <p:nvPr/>
      </p:nvGrpSpPr>
      <p:grpSpPr>
        <a:xfrm>
          <a:off x="0" y="0"/>
          <a:ext cx="0" cy="0"/>
          <a:chOff x="0" y="0"/>
          <a:chExt cx="0" cy="0"/>
        </a:xfrm>
      </p:grpSpPr>
      <p:sp>
        <p:nvSpPr>
          <p:cNvPr id="1387" name="Google Shape;1387;p88"/>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Enter the For-Loop</a:t>
            </a:r>
            <a:endParaRPr/>
          </a:p>
        </p:txBody>
      </p:sp>
      <p:sp>
        <p:nvSpPr>
          <p:cNvPr id="1388" name="Google Shape;1388;p88"/>
          <p:cNvSpPr txBox="1">
            <a:spLocks noGrp="1"/>
          </p:cNvSpPr>
          <p:nvPr>
            <p:ph type="subTitle" idx="1"/>
          </p:nvPr>
        </p:nvSpPr>
        <p:spPr>
          <a:xfrm>
            <a:off x="0" y="675975"/>
            <a:ext cx="2972400" cy="18204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Running the code “loops” through and prints each item in the list.</a:t>
            </a:r>
            <a:endParaRPr/>
          </a:p>
        </p:txBody>
      </p:sp>
      <p:sp>
        <p:nvSpPr>
          <p:cNvPr id="1389" name="Google Shape;1389;p8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37</a:t>
            </a:fld>
            <a:endParaRPr/>
          </a:p>
        </p:txBody>
      </p:sp>
      <p:sp>
        <p:nvSpPr>
          <p:cNvPr id="1390" name="Google Shape;1390;p88"/>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graphicFrame>
        <p:nvGraphicFramePr>
          <p:cNvPr id="1391" name="Google Shape;1391;p88"/>
          <p:cNvGraphicFramePr/>
          <p:nvPr/>
        </p:nvGraphicFramePr>
        <p:xfrm>
          <a:off x="2670150" y="823125"/>
          <a:ext cx="6137025" cy="3804100"/>
        </p:xfrm>
        <a:graphic>
          <a:graphicData uri="http://schemas.openxmlformats.org/drawingml/2006/table">
            <a:tbl>
              <a:tblPr>
                <a:noFill/>
                <a:tableStyleId>{9675CA7D-D893-4B12-878C-924B40C036C8}</a:tableStyleId>
              </a:tblPr>
              <a:tblGrid>
                <a:gridCol w="6137025">
                  <a:extLst>
                    <a:ext uri="{9D8B030D-6E8A-4147-A177-3AD203B41FA5}">
                      <a16:colId xmlns:a16="http://schemas.microsoft.com/office/drawing/2014/main" val="20000"/>
                    </a:ext>
                  </a:extLst>
                </a:gridCol>
              </a:tblGrid>
              <a:tr h="3804100">
                <a:tc>
                  <a:txBody>
                    <a:bodyPr/>
                    <a:lstStyle/>
                    <a:p>
                      <a:pPr marL="0" lvl="0" indent="0" algn="l" rtl="0">
                        <a:spcBef>
                          <a:spcPts val="0"/>
                        </a:spcBef>
                        <a:spcAft>
                          <a:spcPts val="0"/>
                        </a:spcAft>
                        <a:buNone/>
                      </a:pPr>
                      <a:r>
                        <a:rPr lang="en" sz="1600" i="1">
                          <a:solidFill>
                            <a:srgbClr val="6FA8DC"/>
                          </a:solidFill>
                          <a:latin typeface="Inconsolata"/>
                          <a:ea typeface="Inconsolata"/>
                          <a:cs typeface="Inconsolata"/>
                          <a:sym typeface="Inconsolata"/>
                        </a:rPr>
                        <a:t># Start with a list</a:t>
                      </a:r>
                      <a:endParaRPr sz="1600" i="1">
                        <a:solidFill>
                          <a:srgbClr val="6FA8DC"/>
                        </a:solidFill>
                        <a:latin typeface="Inconsolata"/>
                        <a:ea typeface="Inconsolata"/>
                        <a:cs typeface="Inconsolata"/>
                        <a:sym typeface="Inconsolata"/>
                      </a:endParaRPr>
                    </a:p>
                    <a:p>
                      <a:pPr marL="0" lvl="0" indent="0" algn="l" rtl="0">
                        <a:spcBef>
                          <a:spcPts val="0"/>
                        </a:spcBef>
                        <a:spcAft>
                          <a:spcPts val="0"/>
                        </a:spcAft>
                        <a:buNone/>
                      </a:pPr>
                      <a:r>
                        <a:rPr lang="en" sz="1600">
                          <a:solidFill>
                            <a:srgbClr val="FFFFFF"/>
                          </a:solidFill>
                          <a:latin typeface="Inconsolata"/>
                          <a:ea typeface="Inconsolata"/>
                          <a:cs typeface="Inconsolata"/>
                          <a:sym typeface="Inconsolata"/>
                        </a:rPr>
                        <a:t>Vegetables </a:t>
                      </a:r>
                      <a:r>
                        <a:rPr lang="en" sz="1600">
                          <a:solidFill>
                            <a:schemeClr val="accent1"/>
                          </a:solidFill>
                          <a:latin typeface="Inconsolata"/>
                          <a:ea typeface="Inconsolata"/>
                          <a:cs typeface="Inconsolata"/>
                          <a:sym typeface="Inconsolata"/>
                        </a:rPr>
                        <a:t>=</a:t>
                      </a:r>
                      <a:r>
                        <a:rPr lang="en" sz="1600">
                          <a:solidFill>
                            <a:srgbClr val="FFFFFF"/>
                          </a:solidFill>
                          <a:latin typeface="Inconsolata"/>
                          <a:ea typeface="Inconsolata"/>
                          <a:cs typeface="Inconsolata"/>
                          <a:sym typeface="Inconsolata"/>
                        </a:rPr>
                        <a:t> [</a:t>
                      </a:r>
                      <a:r>
                        <a:rPr lang="en" sz="1600">
                          <a:solidFill>
                            <a:srgbClr val="00FF00"/>
                          </a:solidFill>
                          <a:latin typeface="Inconsolata"/>
                          <a:ea typeface="Inconsolata"/>
                          <a:cs typeface="Inconsolata"/>
                          <a:sym typeface="Inconsolata"/>
                        </a:rPr>
                        <a:t>"Carrots"</a:t>
                      </a:r>
                      <a:r>
                        <a:rPr lang="en" sz="1600">
                          <a:solidFill>
                            <a:srgbClr val="FFFFFF"/>
                          </a:solidFill>
                          <a:latin typeface="Inconsolata"/>
                          <a:ea typeface="Inconsolata"/>
                          <a:cs typeface="Inconsolata"/>
                          <a:sym typeface="Inconsolata"/>
                        </a:rPr>
                        <a:t>, </a:t>
                      </a:r>
                      <a:r>
                        <a:rPr lang="en" sz="1600">
                          <a:solidFill>
                            <a:srgbClr val="00FF00"/>
                          </a:solidFill>
                          <a:latin typeface="Inconsolata"/>
                          <a:ea typeface="Inconsolata"/>
                          <a:cs typeface="Inconsolata"/>
                          <a:sym typeface="Inconsolata"/>
                        </a:rPr>
                        <a:t>"Peas"</a:t>
                      </a:r>
                      <a:r>
                        <a:rPr lang="en" sz="1600">
                          <a:solidFill>
                            <a:srgbClr val="FFFFFF"/>
                          </a:solidFill>
                          <a:latin typeface="Inconsolata"/>
                          <a:ea typeface="Inconsolata"/>
                          <a:cs typeface="Inconsolata"/>
                          <a:sym typeface="Inconsolata"/>
                        </a:rPr>
                        <a:t>, </a:t>
                      </a:r>
                      <a:r>
                        <a:rPr lang="en" sz="1600">
                          <a:solidFill>
                            <a:srgbClr val="00FF00"/>
                          </a:solidFill>
                          <a:latin typeface="Inconsolata"/>
                          <a:ea typeface="Inconsolata"/>
                          <a:cs typeface="Inconsolata"/>
                          <a:sym typeface="Inconsolata"/>
                        </a:rPr>
                        <a:t>"Lettuce"</a:t>
                      </a:r>
                      <a:r>
                        <a:rPr lang="en" sz="1600">
                          <a:solidFill>
                            <a:srgbClr val="FFFFFF"/>
                          </a:solidFill>
                          <a:latin typeface="Inconsolata"/>
                          <a:ea typeface="Inconsolata"/>
                          <a:cs typeface="Inconsolata"/>
                          <a:sym typeface="Inconsolata"/>
                        </a:rPr>
                        <a:t>, </a:t>
                      </a:r>
                      <a:r>
                        <a:rPr lang="en" sz="1600">
                          <a:solidFill>
                            <a:srgbClr val="00FF00"/>
                          </a:solidFill>
                          <a:latin typeface="Inconsolata"/>
                          <a:ea typeface="Inconsolata"/>
                          <a:cs typeface="Inconsolata"/>
                          <a:sym typeface="Inconsolata"/>
                        </a:rPr>
                        <a:t>"Tomatoes"</a:t>
                      </a:r>
                      <a:r>
                        <a:rPr lang="en" sz="1600">
                          <a:solidFill>
                            <a:srgbClr val="FFFFFF"/>
                          </a:solidFill>
                          <a:latin typeface="Inconsolata"/>
                          <a:ea typeface="Inconsolata"/>
                          <a:cs typeface="Inconsolata"/>
                          <a:sym typeface="Inconsolata"/>
                        </a:rPr>
                        <a:t>]</a:t>
                      </a:r>
                      <a:endParaRPr sz="1600">
                        <a:solidFill>
                          <a:srgbClr val="FFFFFF"/>
                        </a:solidFill>
                        <a:latin typeface="Inconsolata"/>
                        <a:ea typeface="Inconsolata"/>
                        <a:cs typeface="Inconsolata"/>
                        <a:sym typeface="Inconsolata"/>
                      </a:endParaRPr>
                    </a:p>
                    <a:p>
                      <a:pPr marL="0" lvl="0" indent="0" algn="l" rtl="0">
                        <a:spcBef>
                          <a:spcPts val="0"/>
                        </a:spcBef>
                        <a:spcAft>
                          <a:spcPts val="0"/>
                        </a:spcAft>
                        <a:buNone/>
                      </a:pPr>
                      <a:endParaRPr sz="1600">
                        <a:solidFill>
                          <a:srgbClr val="FFFFFF"/>
                        </a:solidFill>
                        <a:latin typeface="Inconsolata"/>
                        <a:ea typeface="Inconsolata"/>
                        <a:cs typeface="Inconsolata"/>
                        <a:sym typeface="Inconsolata"/>
                      </a:endParaRPr>
                    </a:p>
                    <a:p>
                      <a:pPr marL="0" lvl="0" indent="0" algn="l" rtl="0">
                        <a:spcBef>
                          <a:spcPts val="0"/>
                        </a:spcBef>
                        <a:spcAft>
                          <a:spcPts val="0"/>
                        </a:spcAft>
                        <a:buNone/>
                      </a:pPr>
                      <a:r>
                        <a:rPr lang="en" sz="1600" i="1">
                          <a:solidFill>
                            <a:srgbClr val="9FC5E8"/>
                          </a:solidFill>
                          <a:latin typeface="Inconsolata"/>
                          <a:ea typeface="Inconsolata"/>
                          <a:cs typeface="Inconsolata"/>
                          <a:sym typeface="Inconsolata"/>
                        </a:rPr>
                        <a:t># Loop through each item of the list</a:t>
                      </a:r>
                      <a:endParaRPr sz="1600" i="1">
                        <a:solidFill>
                          <a:srgbClr val="9FC5E8"/>
                        </a:solidFill>
                        <a:latin typeface="Inconsolata"/>
                        <a:ea typeface="Inconsolata"/>
                        <a:cs typeface="Inconsolata"/>
                        <a:sym typeface="Inconsolata"/>
                      </a:endParaRPr>
                    </a:p>
                    <a:p>
                      <a:pPr marL="0" lvl="0" indent="0" algn="l" rtl="0">
                        <a:spcBef>
                          <a:spcPts val="0"/>
                        </a:spcBef>
                        <a:spcAft>
                          <a:spcPts val="0"/>
                        </a:spcAft>
                        <a:buNone/>
                      </a:pPr>
                      <a:r>
                        <a:rPr lang="en" sz="1600">
                          <a:solidFill>
                            <a:schemeClr val="accent1"/>
                          </a:solidFill>
                          <a:latin typeface="Inconsolata"/>
                          <a:ea typeface="Inconsolata"/>
                          <a:cs typeface="Inconsolata"/>
                          <a:sym typeface="Inconsolata"/>
                        </a:rPr>
                        <a:t>for</a:t>
                      </a:r>
                      <a:r>
                        <a:rPr lang="en" sz="1600">
                          <a:solidFill>
                            <a:srgbClr val="FFFFFF"/>
                          </a:solidFill>
                          <a:latin typeface="Inconsolata"/>
                          <a:ea typeface="Inconsolata"/>
                          <a:cs typeface="Inconsolata"/>
                          <a:sym typeface="Inconsolata"/>
                        </a:rPr>
                        <a:t> vegetable </a:t>
                      </a:r>
                      <a:r>
                        <a:rPr lang="en" sz="1600">
                          <a:solidFill>
                            <a:schemeClr val="accent1"/>
                          </a:solidFill>
                          <a:latin typeface="Inconsolata"/>
                          <a:ea typeface="Inconsolata"/>
                          <a:cs typeface="Inconsolata"/>
                          <a:sym typeface="Inconsolata"/>
                        </a:rPr>
                        <a:t>in</a:t>
                      </a:r>
                      <a:r>
                        <a:rPr lang="en" sz="1600">
                          <a:solidFill>
                            <a:srgbClr val="FFFFFF"/>
                          </a:solidFill>
                          <a:latin typeface="Inconsolata"/>
                          <a:ea typeface="Inconsolata"/>
                          <a:cs typeface="Inconsolata"/>
                          <a:sym typeface="Inconsolata"/>
                        </a:rPr>
                        <a:t> vegetables:</a:t>
                      </a:r>
                      <a:endParaRPr sz="1600">
                        <a:solidFill>
                          <a:srgbClr val="FFFFFF"/>
                        </a:solidFill>
                        <a:latin typeface="Inconsolata"/>
                        <a:ea typeface="Inconsolata"/>
                        <a:cs typeface="Inconsolata"/>
                        <a:sym typeface="Inconsolata"/>
                      </a:endParaRPr>
                    </a:p>
                    <a:p>
                      <a:pPr marL="0" lvl="0" indent="0" algn="l" rtl="0">
                        <a:spcBef>
                          <a:spcPts val="0"/>
                        </a:spcBef>
                        <a:spcAft>
                          <a:spcPts val="0"/>
                        </a:spcAft>
                        <a:buNone/>
                      </a:pPr>
                      <a:r>
                        <a:rPr lang="en" sz="1600">
                          <a:solidFill>
                            <a:srgbClr val="FFFFFF"/>
                          </a:solidFill>
                          <a:latin typeface="Inconsolata"/>
                          <a:ea typeface="Inconsolata"/>
                          <a:cs typeface="Inconsolata"/>
                          <a:sym typeface="Inconsolata"/>
                        </a:rPr>
                        <a:t>   </a:t>
                      </a:r>
                      <a:r>
                        <a:rPr lang="en" sz="1600">
                          <a:solidFill>
                            <a:schemeClr val="accent1"/>
                          </a:solidFill>
                          <a:latin typeface="Inconsolata"/>
                          <a:ea typeface="Inconsolata"/>
                          <a:cs typeface="Inconsolata"/>
                          <a:sym typeface="Inconsolata"/>
                        </a:rPr>
                        <a:t> print</a:t>
                      </a:r>
                      <a:r>
                        <a:rPr lang="en" sz="1600">
                          <a:solidFill>
                            <a:srgbClr val="FFFFFF"/>
                          </a:solidFill>
                          <a:latin typeface="Inconsolata"/>
                          <a:ea typeface="Inconsolata"/>
                          <a:cs typeface="Inconsolata"/>
                          <a:sym typeface="Inconsolata"/>
                        </a:rPr>
                        <a:t>(</a:t>
                      </a:r>
                      <a:r>
                        <a:rPr lang="en" sz="1600">
                          <a:solidFill>
                            <a:srgbClr val="00FF00"/>
                          </a:solidFill>
                          <a:latin typeface="Inconsolata"/>
                          <a:ea typeface="Inconsolata"/>
                          <a:cs typeface="Inconsolata"/>
                          <a:sym typeface="Inconsolata"/>
                        </a:rPr>
                        <a:t>"I love"</a:t>
                      </a:r>
                      <a:r>
                        <a:rPr lang="en" sz="1600">
                          <a:solidFill>
                            <a:srgbClr val="FFFFFF"/>
                          </a:solidFill>
                          <a:latin typeface="Inconsolata"/>
                          <a:ea typeface="Inconsolata"/>
                          <a:cs typeface="Inconsolata"/>
                          <a:sym typeface="Inconsolata"/>
                        </a:rPr>
                        <a:t> </a:t>
                      </a:r>
                      <a:r>
                        <a:rPr lang="en" sz="1600">
                          <a:solidFill>
                            <a:schemeClr val="accent1"/>
                          </a:solidFill>
                          <a:latin typeface="Inconsolata"/>
                          <a:ea typeface="Inconsolata"/>
                          <a:cs typeface="Inconsolata"/>
                          <a:sym typeface="Inconsolata"/>
                        </a:rPr>
                        <a:t>+</a:t>
                      </a:r>
                      <a:r>
                        <a:rPr lang="en" sz="1600">
                          <a:solidFill>
                            <a:srgbClr val="FFFFFF"/>
                          </a:solidFill>
                          <a:latin typeface="Inconsolata"/>
                          <a:ea typeface="Inconsolata"/>
                          <a:cs typeface="Inconsolata"/>
                          <a:sym typeface="Inconsolata"/>
                        </a:rPr>
                        <a:t> </a:t>
                      </a:r>
                      <a:r>
                        <a:rPr lang="en" sz="1600">
                          <a:solidFill>
                            <a:srgbClr val="00FFFF"/>
                          </a:solidFill>
                          <a:latin typeface="Inconsolata"/>
                          <a:ea typeface="Inconsolata"/>
                          <a:cs typeface="Inconsolata"/>
                          <a:sym typeface="Inconsolata"/>
                        </a:rPr>
                        <a:t>vegetable</a:t>
                      </a:r>
                      <a:r>
                        <a:rPr lang="en" sz="1600">
                          <a:solidFill>
                            <a:srgbClr val="FFFFFF"/>
                          </a:solidFill>
                          <a:latin typeface="Inconsolata"/>
                          <a:ea typeface="Inconsolata"/>
                          <a:cs typeface="Inconsolata"/>
                          <a:sym typeface="Inconsolata"/>
                        </a:rPr>
                        <a:t>)</a:t>
                      </a:r>
                      <a:endParaRPr sz="1600">
                        <a:solidFill>
                          <a:srgbClr val="FFFFFF"/>
                        </a:solidFill>
                        <a:latin typeface="Inconsolata"/>
                        <a:ea typeface="Inconsolata"/>
                        <a:cs typeface="Inconsolata"/>
                        <a:sym typeface="Inconsolata"/>
                      </a:endParaRPr>
                    </a:p>
                    <a:p>
                      <a:pPr marL="0" lvl="0" indent="0" algn="l" rtl="0">
                        <a:spcBef>
                          <a:spcPts val="0"/>
                        </a:spcBef>
                        <a:spcAft>
                          <a:spcPts val="0"/>
                        </a:spcAft>
                        <a:buNone/>
                      </a:pPr>
                      <a:endParaRPr sz="1600">
                        <a:solidFill>
                          <a:srgbClr val="FFFFFF"/>
                        </a:solidFill>
                        <a:latin typeface="Inconsolata"/>
                        <a:ea typeface="Inconsolata"/>
                        <a:cs typeface="Inconsolata"/>
                        <a:sym typeface="Inconsolata"/>
                      </a:endParaRPr>
                    </a:p>
                    <a:p>
                      <a:pPr marL="0" lvl="0" indent="0" algn="l" rtl="0">
                        <a:spcBef>
                          <a:spcPts val="0"/>
                        </a:spcBef>
                        <a:spcAft>
                          <a:spcPts val="0"/>
                        </a:spcAft>
                        <a:buNone/>
                      </a:pPr>
                      <a:r>
                        <a:rPr lang="en" sz="1600" i="1">
                          <a:solidFill>
                            <a:srgbClr val="6FA8DC"/>
                          </a:solidFill>
                          <a:latin typeface="Inconsolata"/>
                          <a:ea typeface="Inconsolata"/>
                          <a:cs typeface="Inconsolata"/>
                          <a:sym typeface="Inconsolata"/>
                        </a:rPr>
                        <a:t># Logs:</a:t>
                      </a:r>
                      <a:endParaRPr sz="1600" i="1">
                        <a:solidFill>
                          <a:srgbClr val="6FA8DC"/>
                        </a:solidFill>
                        <a:latin typeface="Inconsolata"/>
                        <a:ea typeface="Inconsolata"/>
                        <a:cs typeface="Inconsolata"/>
                        <a:sym typeface="Inconsolata"/>
                      </a:endParaRPr>
                    </a:p>
                    <a:p>
                      <a:pPr marL="0" lvl="0" indent="0" algn="l" rtl="0">
                        <a:spcBef>
                          <a:spcPts val="0"/>
                        </a:spcBef>
                        <a:spcAft>
                          <a:spcPts val="0"/>
                        </a:spcAft>
                        <a:buNone/>
                      </a:pPr>
                      <a:r>
                        <a:rPr lang="en" sz="1600" i="1">
                          <a:solidFill>
                            <a:srgbClr val="6FA8DC"/>
                          </a:solidFill>
                          <a:latin typeface="Inconsolata"/>
                          <a:ea typeface="Inconsolata"/>
                          <a:cs typeface="Inconsolata"/>
                          <a:sym typeface="Inconsolata"/>
                        </a:rPr>
                        <a:t># I Love Carrots</a:t>
                      </a:r>
                      <a:endParaRPr sz="1600" i="1">
                        <a:solidFill>
                          <a:srgbClr val="6FA8DC"/>
                        </a:solidFill>
                        <a:latin typeface="Inconsolata"/>
                        <a:ea typeface="Inconsolata"/>
                        <a:cs typeface="Inconsolata"/>
                        <a:sym typeface="Inconsolata"/>
                      </a:endParaRPr>
                    </a:p>
                    <a:p>
                      <a:pPr marL="0" lvl="0" indent="0" algn="l" rtl="0">
                        <a:spcBef>
                          <a:spcPts val="0"/>
                        </a:spcBef>
                        <a:spcAft>
                          <a:spcPts val="0"/>
                        </a:spcAft>
                        <a:buNone/>
                      </a:pPr>
                      <a:r>
                        <a:rPr lang="en" sz="1600" i="1">
                          <a:solidFill>
                            <a:srgbClr val="6FA8DC"/>
                          </a:solidFill>
                          <a:latin typeface="Inconsolata"/>
                          <a:ea typeface="Inconsolata"/>
                          <a:cs typeface="Inconsolata"/>
                          <a:sym typeface="Inconsolata"/>
                        </a:rPr>
                        <a:t># I Love Peas</a:t>
                      </a:r>
                      <a:endParaRPr sz="1600" i="1">
                        <a:solidFill>
                          <a:srgbClr val="6FA8DC"/>
                        </a:solidFill>
                        <a:latin typeface="Inconsolata"/>
                        <a:ea typeface="Inconsolata"/>
                        <a:cs typeface="Inconsolata"/>
                        <a:sym typeface="Inconsolata"/>
                      </a:endParaRPr>
                    </a:p>
                    <a:p>
                      <a:pPr marL="0" lvl="0" indent="0" algn="l" rtl="0">
                        <a:spcBef>
                          <a:spcPts val="0"/>
                        </a:spcBef>
                        <a:spcAft>
                          <a:spcPts val="0"/>
                        </a:spcAft>
                        <a:buNone/>
                      </a:pPr>
                      <a:r>
                        <a:rPr lang="en" sz="1600" i="1">
                          <a:solidFill>
                            <a:srgbClr val="6FA8DC"/>
                          </a:solidFill>
                          <a:latin typeface="Inconsolata"/>
                          <a:ea typeface="Inconsolata"/>
                          <a:cs typeface="Inconsolata"/>
                          <a:sym typeface="Inconsolata"/>
                        </a:rPr>
                        <a:t># I Love Lettuce</a:t>
                      </a:r>
                      <a:endParaRPr sz="1600" i="1">
                        <a:solidFill>
                          <a:srgbClr val="6FA8DC"/>
                        </a:solidFill>
                        <a:latin typeface="Inconsolata"/>
                        <a:ea typeface="Inconsolata"/>
                        <a:cs typeface="Inconsolata"/>
                        <a:sym typeface="Inconsolata"/>
                      </a:endParaRPr>
                    </a:p>
                    <a:p>
                      <a:pPr marL="0" lvl="0" indent="0" algn="l" rtl="0">
                        <a:spcBef>
                          <a:spcPts val="0"/>
                        </a:spcBef>
                        <a:spcAft>
                          <a:spcPts val="0"/>
                        </a:spcAft>
                        <a:buNone/>
                      </a:pPr>
                      <a:r>
                        <a:rPr lang="en" sz="1600" i="1">
                          <a:solidFill>
                            <a:srgbClr val="6FA8DC"/>
                          </a:solidFill>
                          <a:latin typeface="Inconsolata"/>
                          <a:ea typeface="Inconsolata"/>
                          <a:cs typeface="Inconsolata"/>
                          <a:sym typeface="Inconsolata"/>
                        </a:rPr>
                        <a:t># I Love Tomatoes</a:t>
                      </a:r>
                      <a:endParaRPr sz="1600" i="1">
                        <a:solidFill>
                          <a:srgbClr val="6FA8DC"/>
                        </a:solidFill>
                        <a:latin typeface="Inconsolata"/>
                        <a:ea typeface="Inconsolata"/>
                        <a:cs typeface="Inconsolata"/>
                        <a:sym typeface="Inconsolata"/>
                      </a:endParaRPr>
                    </a:p>
                  </a:txBody>
                  <a:tcPr marL="91425" marR="91425" marT="0" marB="0" anchor="ctr">
                    <a:lnL w="28575" cap="flat" cmpd="sng">
                      <a:solidFill>
                        <a:srgbClr val="FFFFFF"/>
                      </a:solidFill>
                      <a:prstDash val="solid"/>
                      <a:round/>
                      <a:headEnd type="none" w="sm" len="sm"/>
                      <a:tailEnd type="none" w="sm" len="sm"/>
                    </a:lnL>
                    <a:lnR w="28575" cap="flat" cmpd="sng">
                      <a:solidFill>
                        <a:srgbClr val="FFFFFF"/>
                      </a:solidFill>
                      <a:prstDash val="solid"/>
                      <a:round/>
                      <a:headEnd type="none" w="sm" len="sm"/>
                      <a:tailEnd type="none" w="sm" len="sm"/>
                    </a:lnR>
                    <a:lnT w="28575" cap="flat" cmpd="sng">
                      <a:solidFill>
                        <a:srgbClr val="FFFFFF"/>
                      </a:solidFill>
                      <a:prstDash val="solid"/>
                      <a:round/>
                      <a:headEnd type="none" w="sm" len="sm"/>
                      <a:tailEnd type="none" w="sm" len="sm"/>
                    </a:lnT>
                    <a:lnB w="28575" cap="flat" cmpd="sng">
                      <a:solidFill>
                        <a:srgbClr val="FFFFFF"/>
                      </a:solidFill>
                      <a:prstDash val="solid"/>
                      <a:round/>
                      <a:headEnd type="none" w="sm" len="sm"/>
                      <a:tailEnd type="none" w="sm" len="sm"/>
                    </a:lnB>
                    <a:solidFill>
                      <a:srgbClr val="212940"/>
                    </a:solidFill>
                  </a:tcPr>
                </a:tc>
                <a:extLst>
                  <a:ext uri="{0D108BD9-81ED-4DB2-BD59-A6C34878D82A}">
                    <a16:rowId xmlns:a16="http://schemas.microsoft.com/office/drawing/2014/main" val="10000"/>
                  </a:ext>
                </a:extLst>
              </a:tr>
            </a:tbl>
          </a:graphicData>
        </a:graphic>
      </p:graphicFrame>
      <p:sp>
        <p:nvSpPr>
          <p:cNvPr id="1392" name="Google Shape;1392;p88"/>
          <p:cNvSpPr/>
          <p:nvPr/>
        </p:nvSpPr>
        <p:spPr>
          <a:xfrm>
            <a:off x="2670450" y="2960700"/>
            <a:ext cx="2136300" cy="1311900"/>
          </a:xfrm>
          <a:prstGeom prst="rect">
            <a:avLst/>
          </a:prstGeom>
          <a:noFill/>
          <a:ln w="38100"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88"/>
          <p:cNvSpPr/>
          <p:nvPr/>
        </p:nvSpPr>
        <p:spPr>
          <a:xfrm rot="5400000" flipH="1">
            <a:off x="1718825" y="2530800"/>
            <a:ext cx="405600" cy="1265400"/>
          </a:xfrm>
          <a:prstGeom prst="upArrow">
            <a:avLst>
              <a:gd name="adj1" fmla="val 50000"/>
              <a:gd name="adj2" fmla="val 50000"/>
            </a:avLst>
          </a:prstGeom>
          <a:solidFill>
            <a:srgbClr val="FFFF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397"/>
        <p:cNvGrpSpPr/>
        <p:nvPr/>
      </p:nvGrpSpPr>
      <p:grpSpPr>
        <a:xfrm>
          <a:off x="0" y="0"/>
          <a:ext cx="0" cy="0"/>
          <a:chOff x="0" y="0"/>
          <a:chExt cx="0" cy="0"/>
        </a:xfrm>
      </p:grpSpPr>
      <p:sp>
        <p:nvSpPr>
          <p:cNvPr id="1398" name="Google Shape;1398;p89"/>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Run That For Loop</a:t>
            </a:r>
            <a:endParaRPr/>
          </a:p>
        </p:txBody>
      </p:sp>
      <p:sp>
        <p:nvSpPr>
          <p:cNvPr id="1399" name="Google Shape;1399;p8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38</a:t>
            </a:fld>
            <a:endParaRPr/>
          </a:p>
        </p:txBody>
      </p:sp>
      <p:sp>
        <p:nvSpPr>
          <p:cNvPr id="1400" name="Google Shape;1400;p89"/>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graphicFrame>
        <p:nvGraphicFramePr>
          <p:cNvPr id="1401" name="Google Shape;1401;p89"/>
          <p:cNvGraphicFramePr/>
          <p:nvPr/>
        </p:nvGraphicFramePr>
        <p:xfrm>
          <a:off x="453850" y="781300"/>
          <a:ext cx="5990650" cy="1702775"/>
        </p:xfrm>
        <a:graphic>
          <a:graphicData uri="http://schemas.openxmlformats.org/drawingml/2006/table">
            <a:tbl>
              <a:tblPr>
                <a:noFill/>
                <a:tableStyleId>{9675CA7D-D893-4B12-878C-924B40C036C8}</a:tableStyleId>
              </a:tblPr>
              <a:tblGrid>
                <a:gridCol w="5990650">
                  <a:extLst>
                    <a:ext uri="{9D8B030D-6E8A-4147-A177-3AD203B41FA5}">
                      <a16:colId xmlns:a16="http://schemas.microsoft.com/office/drawing/2014/main" val="20000"/>
                    </a:ext>
                  </a:extLst>
                </a:gridCol>
              </a:tblGrid>
              <a:tr h="1702775">
                <a:tc>
                  <a:txBody>
                    <a:bodyPr/>
                    <a:lstStyle/>
                    <a:p>
                      <a:pPr marL="0" lvl="0" indent="0" algn="l" rtl="0">
                        <a:spcBef>
                          <a:spcPts val="0"/>
                        </a:spcBef>
                        <a:spcAft>
                          <a:spcPts val="0"/>
                        </a:spcAft>
                        <a:buNone/>
                      </a:pPr>
                      <a:r>
                        <a:rPr lang="en" sz="1600" i="1">
                          <a:solidFill>
                            <a:srgbClr val="6FA8DC"/>
                          </a:solidFill>
                          <a:latin typeface="Inconsolata"/>
                          <a:ea typeface="Inconsolata"/>
                          <a:cs typeface="Inconsolata"/>
                          <a:sym typeface="Inconsolata"/>
                        </a:rPr>
                        <a:t># Start with a list</a:t>
                      </a:r>
                      <a:endParaRPr sz="1600" i="1">
                        <a:solidFill>
                          <a:srgbClr val="6FA8DC"/>
                        </a:solidFill>
                        <a:latin typeface="Inconsolata"/>
                        <a:ea typeface="Inconsolata"/>
                        <a:cs typeface="Inconsolata"/>
                        <a:sym typeface="Inconsolata"/>
                      </a:endParaRPr>
                    </a:p>
                    <a:p>
                      <a:pPr marL="0" lvl="0" indent="0" algn="l" rtl="0">
                        <a:spcBef>
                          <a:spcPts val="0"/>
                        </a:spcBef>
                        <a:spcAft>
                          <a:spcPts val="0"/>
                        </a:spcAft>
                        <a:buNone/>
                      </a:pPr>
                      <a:r>
                        <a:rPr lang="en" sz="1600">
                          <a:solidFill>
                            <a:srgbClr val="FFFFFF"/>
                          </a:solidFill>
                          <a:latin typeface="Inconsolata"/>
                          <a:ea typeface="Inconsolata"/>
                          <a:cs typeface="Inconsolata"/>
                          <a:sym typeface="Inconsolata"/>
                        </a:rPr>
                        <a:t>Vegetables </a:t>
                      </a:r>
                      <a:r>
                        <a:rPr lang="en" sz="1600">
                          <a:solidFill>
                            <a:schemeClr val="accent1"/>
                          </a:solidFill>
                          <a:latin typeface="Inconsolata"/>
                          <a:ea typeface="Inconsolata"/>
                          <a:cs typeface="Inconsolata"/>
                          <a:sym typeface="Inconsolata"/>
                        </a:rPr>
                        <a:t>=</a:t>
                      </a:r>
                      <a:r>
                        <a:rPr lang="en" sz="1600">
                          <a:solidFill>
                            <a:srgbClr val="FFFFFF"/>
                          </a:solidFill>
                          <a:latin typeface="Inconsolata"/>
                          <a:ea typeface="Inconsolata"/>
                          <a:cs typeface="Inconsolata"/>
                          <a:sym typeface="Inconsolata"/>
                        </a:rPr>
                        <a:t> [</a:t>
                      </a:r>
                      <a:r>
                        <a:rPr lang="en" sz="1600">
                          <a:solidFill>
                            <a:srgbClr val="00FF00"/>
                          </a:solidFill>
                          <a:latin typeface="Inconsolata"/>
                          <a:ea typeface="Inconsolata"/>
                          <a:cs typeface="Inconsolata"/>
                          <a:sym typeface="Inconsolata"/>
                        </a:rPr>
                        <a:t>"Carrots"</a:t>
                      </a:r>
                      <a:r>
                        <a:rPr lang="en" sz="1600">
                          <a:solidFill>
                            <a:srgbClr val="FFFFFF"/>
                          </a:solidFill>
                          <a:latin typeface="Inconsolata"/>
                          <a:ea typeface="Inconsolata"/>
                          <a:cs typeface="Inconsolata"/>
                          <a:sym typeface="Inconsolata"/>
                        </a:rPr>
                        <a:t>, </a:t>
                      </a:r>
                      <a:r>
                        <a:rPr lang="en" sz="1600">
                          <a:solidFill>
                            <a:srgbClr val="00FF00"/>
                          </a:solidFill>
                          <a:latin typeface="Inconsolata"/>
                          <a:ea typeface="Inconsolata"/>
                          <a:cs typeface="Inconsolata"/>
                          <a:sym typeface="Inconsolata"/>
                        </a:rPr>
                        <a:t>"Peas"</a:t>
                      </a:r>
                      <a:r>
                        <a:rPr lang="en" sz="1600">
                          <a:solidFill>
                            <a:srgbClr val="FFFFFF"/>
                          </a:solidFill>
                          <a:latin typeface="Inconsolata"/>
                          <a:ea typeface="Inconsolata"/>
                          <a:cs typeface="Inconsolata"/>
                          <a:sym typeface="Inconsolata"/>
                        </a:rPr>
                        <a:t>, </a:t>
                      </a:r>
                      <a:r>
                        <a:rPr lang="en" sz="1600">
                          <a:solidFill>
                            <a:srgbClr val="00FF00"/>
                          </a:solidFill>
                          <a:latin typeface="Inconsolata"/>
                          <a:ea typeface="Inconsolata"/>
                          <a:cs typeface="Inconsolata"/>
                          <a:sym typeface="Inconsolata"/>
                        </a:rPr>
                        <a:t>"Lettuce"</a:t>
                      </a:r>
                      <a:r>
                        <a:rPr lang="en" sz="1600">
                          <a:solidFill>
                            <a:srgbClr val="FFFFFF"/>
                          </a:solidFill>
                          <a:latin typeface="Inconsolata"/>
                          <a:ea typeface="Inconsolata"/>
                          <a:cs typeface="Inconsolata"/>
                          <a:sym typeface="Inconsolata"/>
                        </a:rPr>
                        <a:t>, </a:t>
                      </a:r>
                      <a:r>
                        <a:rPr lang="en" sz="1600">
                          <a:solidFill>
                            <a:srgbClr val="00FF00"/>
                          </a:solidFill>
                          <a:latin typeface="Inconsolata"/>
                          <a:ea typeface="Inconsolata"/>
                          <a:cs typeface="Inconsolata"/>
                          <a:sym typeface="Inconsolata"/>
                        </a:rPr>
                        <a:t>"Tomatoes"</a:t>
                      </a:r>
                      <a:r>
                        <a:rPr lang="en" sz="1600">
                          <a:solidFill>
                            <a:srgbClr val="FFFFFF"/>
                          </a:solidFill>
                          <a:latin typeface="Inconsolata"/>
                          <a:ea typeface="Inconsolata"/>
                          <a:cs typeface="Inconsolata"/>
                          <a:sym typeface="Inconsolata"/>
                        </a:rPr>
                        <a:t>]</a:t>
                      </a:r>
                      <a:endParaRPr sz="1600">
                        <a:solidFill>
                          <a:srgbClr val="FFFFFF"/>
                        </a:solidFill>
                        <a:latin typeface="Inconsolata"/>
                        <a:ea typeface="Inconsolata"/>
                        <a:cs typeface="Inconsolata"/>
                        <a:sym typeface="Inconsolata"/>
                      </a:endParaRPr>
                    </a:p>
                    <a:p>
                      <a:pPr marL="0" lvl="0" indent="0" algn="l" rtl="0">
                        <a:spcBef>
                          <a:spcPts val="0"/>
                        </a:spcBef>
                        <a:spcAft>
                          <a:spcPts val="0"/>
                        </a:spcAft>
                        <a:buNone/>
                      </a:pPr>
                      <a:endParaRPr sz="1600">
                        <a:solidFill>
                          <a:srgbClr val="FFFFFF"/>
                        </a:solidFill>
                        <a:latin typeface="Inconsolata"/>
                        <a:ea typeface="Inconsolata"/>
                        <a:cs typeface="Inconsolata"/>
                        <a:sym typeface="Inconsolata"/>
                      </a:endParaRPr>
                    </a:p>
                    <a:p>
                      <a:pPr marL="0" lvl="0" indent="0" algn="l" rtl="0">
                        <a:spcBef>
                          <a:spcPts val="0"/>
                        </a:spcBef>
                        <a:spcAft>
                          <a:spcPts val="0"/>
                        </a:spcAft>
                        <a:buNone/>
                      </a:pPr>
                      <a:r>
                        <a:rPr lang="en" sz="1600" i="1">
                          <a:solidFill>
                            <a:srgbClr val="9FC5E8"/>
                          </a:solidFill>
                          <a:latin typeface="Inconsolata"/>
                          <a:ea typeface="Inconsolata"/>
                          <a:cs typeface="Inconsolata"/>
                          <a:sym typeface="Inconsolata"/>
                        </a:rPr>
                        <a:t># Loop through each item of the list</a:t>
                      </a:r>
                      <a:endParaRPr sz="1600" i="1">
                        <a:solidFill>
                          <a:srgbClr val="9FC5E8"/>
                        </a:solidFill>
                        <a:latin typeface="Inconsolata"/>
                        <a:ea typeface="Inconsolata"/>
                        <a:cs typeface="Inconsolata"/>
                        <a:sym typeface="Inconsolata"/>
                      </a:endParaRPr>
                    </a:p>
                    <a:p>
                      <a:pPr marL="0" lvl="0" indent="0" algn="l" rtl="0">
                        <a:spcBef>
                          <a:spcPts val="0"/>
                        </a:spcBef>
                        <a:spcAft>
                          <a:spcPts val="0"/>
                        </a:spcAft>
                        <a:buNone/>
                      </a:pPr>
                      <a:r>
                        <a:rPr lang="en" sz="1600">
                          <a:solidFill>
                            <a:schemeClr val="accent1"/>
                          </a:solidFill>
                          <a:latin typeface="Inconsolata"/>
                          <a:ea typeface="Inconsolata"/>
                          <a:cs typeface="Inconsolata"/>
                          <a:sym typeface="Inconsolata"/>
                        </a:rPr>
                        <a:t>for</a:t>
                      </a:r>
                      <a:r>
                        <a:rPr lang="en" sz="1600">
                          <a:solidFill>
                            <a:srgbClr val="FFFFFF"/>
                          </a:solidFill>
                          <a:latin typeface="Inconsolata"/>
                          <a:ea typeface="Inconsolata"/>
                          <a:cs typeface="Inconsolata"/>
                          <a:sym typeface="Inconsolata"/>
                        </a:rPr>
                        <a:t> vegetable </a:t>
                      </a:r>
                      <a:r>
                        <a:rPr lang="en" sz="1600">
                          <a:solidFill>
                            <a:schemeClr val="accent1"/>
                          </a:solidFill>
                          <a:latin typeface="Inconsolata"/>
                          <a:ea typeface="Inconsolata"/>
                          <a:cs typeface="Inconsolata"/>
                          <a:sym typeface="Inconsolata"/>
                        </a:rPr>
                        <a:t>in</a:t>
                      </a:r>
                      <a:r>
                        <a:rPr lang="en" sz="1600">
                          <a:solidFill>
                            <a:srgbClr val="FFFFFF"/>
                          </a:solidFill>
                          <a:latin typeface="Inconsolata"/>
                          <a:ea typeface="Inconsolata"/>
                          <a:cs typeface="Inconsolata"/>
                          <a:sym typeface="Inconsolata"/>
                        </a:rPr>
                        <a:t> vegetables:</a:t>
                      </a:r>
                      <a:endParaRPr sz="1600">
                        <a:solidFill>
                          <a:srgbClr val="FFFFFF"/>
                        </a:solidFill>
                        <a:latin typeface="Inconsolata"/>
                        <a:ea typeface="Inconsolata"/>
                        <a:cs typeface="Inconsolata"/>
                        <a:sym typeface="Inconsolata"/>
                      </a:endParaRPr>
                    </a:p>
                    <a:p>
                      <a:pPr marL="0" lvl="0" indent="0" algn="l" rtl="0">
                        <a:spcBef>
                          <a:spcPts val="0"/>
                        </a:spcBef>
                        <a:spcAft>
                          <a:spcPts val="0"/>
                        </a:spcAft>
                        <a:buNone/>
                      </a:pPr>
                      <a:r>
                        <a:rPr lang="en" sz="1600">
                          <a:solidFill>
                            <a:srgbClr val="FFFFFF"/>
                          </a:solidFill>
                          <a:latin typeface="Inconsolata"/>
                          <a:ea typeface="Inconsolata"/>
                          <a:cs typeface="Inconsolata"/>
                          <a:sym typeface="Inconsolata"/>
                        </a:rPr>
                        <a:t>   </a:t>
                      </a:r>
                      <a:r>
                        <a:rPr lang="en" sz="1600">
                          <a:solidFill>
                            <a:schemeClr val="accent1"/>
                          </a:solidFill>
                          <a:latin typeface="Inconsolata"/>
                          <a:ea typeface="Inconsolata"/>
                          <a:cs typeface="Inconsolata"/>
                          <a:sym typeface="Inconsolata"/>
                        </a:rPr>
                        <a:t> print</a:t>
                      </a:r>
                      <a:r>
                        <a:rPr lang="en" sz="1600">
                          <a:solidFill>
                            <a:srgbClr val="FFFFFF"/>
                          </a:solidFill>
                          <a:latin typeface="Inconsolata"/>
                          <a:ea typeface="Inconsolata"/>
                          <a:cs typeface="Inconsolata"/>
                          <a:sym typeface="Inconsolata"/>
                        </a:rPr>
                        <a:t>(</a:t>
                      </a:r>
                      <a:r>
                        <a:rPr lang="en" sz="1600">
                          <a:solidFill>
                            <a:srgbClr val="00FF00"/>
                          </a:solidFill>
                          <a:latin typeface="Inconsolata"/>
                          <a:ea typeface="Inconsolata"/>
                          <a:cs typeface="Inconsolata"/>
                          <a:sym typeface="Inconsolata"/>
                        </a:rPr>
                        <a:t>"I love"</a:t>
                      </a:r>
                      <a:r>
                        <a:rPr lang="en" sz="1600">
                          <a:solidFill>
                            <a:srgbClr val="FFFFFF"/>
                          </a:solidFill>
                          <a:latin typeface="Inconsolata"/>
                          <a:ea typeface="Inconsolata"/>
                          <a:cs typeface="Inconsolata"/>
                          <a:sym typeface="Inconsolata"/>
                        </a:rPr>
                        <a:t> </a:t>
                      </a:r>
                      <a:r>
                        <a:rPr lang="en" sz="1600">
                          <a:solidFill>
                            <a:schemeClr val="accent1"/>
                          </a:solidFill>
                          <a:latin typeface="Inconsolata"/>
                          <a:ea typeface="Inconsolata"/>
                          <a:cs typeface="Inconsolata"/>
                          <a:sym typeface="Inconsolata"/>
                        </a:rPr>
                        <a:t>+</a:t>
                      </a:r>
                      <a:r>
                        <a:rPr lang="en" sz="1600">
                          <a:solidFill>
                            <a:srgbClr val="FFFFFF"/>
                          </a:solidFill>
                          <a:latin typeface="Inconsolata"/>
                          <a:ea typeface="Inconsolata"/>
                          <a:cs typeface="Inconsolata"/>
                          <a:sym typeface="Inconsolata"/>
                        </a:rPr>
                        <a:t> </a:t>
                      </a:r>
                      <a:r>
                        <a:rPr lang="en" sz="1600">
                          <a:solidFill>
                            <a:srgbClr val="00FFFF"/>
                          </a:solidFill>
                          <a:latin typeface="Inconsolata"/>
                          <a:ea typeface="Inconsolata"/>
                          <a:cs typeface="Inconsolata"/>
                          <a:sym typeface="Inconsolata"/>
                        </a:rPr>
                        <a:t>vegetable</a:t>
                      </a:r>
                      <a:r>
                        <a:rPr lang="en" sz="1600">
                          <a:solidFill>
                            <a:srgbClr val="FFFFFF"/>
                          </a:solidFill>
                          <a:latin typeface="Inconsolata"/>
                          <a:ea typeface="Inconsolata"/>
                          <a:cs typeface="Inconsolata"/>
                          <a:sym typeface="Inconsolata"/>
                        </a:rPr>
                        <a:t>)</a:t>
                      </a:r>
                      <a:endParaRPr sz="1600" i="1">
                        <a:solidFill>
                          <a:srgbClr val="6FA8DC"/>
                        </a:solidFill>
                        <a:latin typeface="Inconsolata"/>
                        <a:ea typeface="Inconsolata"/>
                        <a:cs typeface="Inconsolata"/>
                        <a:sym typeface="Inconsolata"/>
                      </a:endParaRPr>
                    </a:p>
                  </a:txBody>
                  <a:tcPr marL="91425" marR="91425" marT="0" marB="0" anchor="ctr">
                    <a:lnL w="28575" cap="flat" cmpd="sng">
                      <a:solidFill>
                        <a:srgbClr val="FFFFFF"/>
                      </a:solidFill>
                      <a:prstDash val="solid"/>
                      <a:round/>
                      <a:headEnd type="none" w="sm" len="sm"/>
                      <a:tailEnd type="none" w="sm" len="sm"/>
                    </a:lnL>
                    <a:lnR w="28575" cap="flat" cmpd="sng">
                      <a:solidFill>
                        <a:srgbClr val="FFFFFF"/>
                      </a:solidFill>
                      <a:prstDash val="solid"/>
                      <a:round/>
                      <a:headEnd type="none" w="sm" len="sm"/>
                      <a:tailEnd type="none" w="sm" len="sm"/>
                    </a:lnR>
                    <a:lnT w="28575" cap="flat" cmpd="sng">
                      <a:solidFill>
                        <a:srgbClr val="FFFFFF"/>
                      </a:solidFill>
                      <a:prstDash val="solid"/>
                      <a:round/>
                      <a:headEnd type="none" w="sm" len="sm"/>
                      <a:tailEnd type="none" w="sm" len="sm"/>
                    </a:lnT>
                    <a:lnB w="28575" cap="flat" cmpd="sng">
                      <a:solidFill>
                        <a:srgbClr val="FFFFFF"/>
                      </a:solidFill>
                      <a:prstDash val="solid"/>
                      <a:round/>
                      <a:headEnd type="none" w="sm" len="sm"/>
                      <a:tailEnd type="none" w="sm" len="sm"/>
                    </a:lnB>
                    <a:solidFill>
                      <a:srgbClr val="212940"/>
                    </a:solidFill>
                  </a:tcPr>
                </a:tc>
                <a:extLst>
                  <a:ext uri="{0D108BD9-81ED-4DB2-BD59-A6C34878D82A}">
                    <a16:rowId xmlns:a16="http://schemas.microsoft.com/office/drawing/2014/main" val="10000"/>
                  </a:ext>
                </a:extLst>
              </a:tr>
            </a:tbl>
          </a:graphicData>
        </a:graphic>
      </p:graphicFrame>
      <p:sp>
        <p:nvSpPr>
          <p:cNvPr id="1402" name="Google Shape;1402;p89"/>
          <p:cNvSpPr txBox="1"/>
          <p:nvPr/>
        </p:nvSpPr>
        <p:spPr>
          <a:xfrm>
            <a:off x="-52275" y="2547825"/>
            <a:ext cx="8081100" cy="449400"/>
          </a:xfrm>
          <a:prstGeom prst="rect">
            <a:avLst/>
          </a:prstGeom>
          <a:noFill/>
          <a:ln>
            <a:noFill/>
          </a:ln>
        </p:spPr>
        <p:txBody>
          <a:bodyPr spcFirstLastPara="1" wrap="square" lIns="457200" tIns="91425" rIns="91425" bIns="91425" anchor="t" anchorCtr="0">
            <a:noAutofit/>
          </a:bodyPr>
          <a:lstStyle/>
          <a:p>
            <a:pPr marL="0" lvl="0" indent="0" algn="l" rtl="0">
              <a:spcBef>
                <a:spcPts val="0"/>
              </a:spcBef>
              <a:spcAft>
                <a:spcPts val="0"/>
              </a:spcAft>
              <a:buNone/>
            </a:pPr>
            <a:r>
              <a:rPr lang="en" sz="1800">
                <a:latin typeface="Roboto"/>
                <a:ea typeface="Roboto"/>
                <a:cs typeface="Roboto"/>
                <a:sym typeface="Roboto"/>
              </a:rPr>
              <a:t>For the first iteration, the loop sets </a:t>
            </a:r>
            <a:r>
              <a:rPr lang="en" sz="1800">
                <a:solidFill>
                  <a:srgbClr val="FFFFFF"/>
                </a:solidFill>
                <a:highlight>
                  <a:srgbClr val="212940"/>
                </a:highlight>
                <a:latin typeface="Inconsolata"/>
                <a:ea typeface="Inconsolata"/>
                <a:cs typeface="Inconsolata"/>
                <a:sym typeface="Inconsolata"/>
              </a:rPr>
              <a:t>vegetable</a:t>
            </a:r>
            <a:r>
              <a:rPr lang="en" sz="1800">
                <a:highlight>
                  <a:srgbClr val="212940"/>
                </a:highlight>
                <a:latin typeface="Inconsolata"/>
                <a:ea typeface="Inconsolata"/>
                <a:cs typeface="Inconsolata"/>
                <a:sym typeface="Inconsolata"/>
              </a:rPr>
              <a:t> </a:t>
            </a:r>
            <a:r>
              <a:rPr lang="en" sz="1800">
                <a:solidFill>
                  <a:schemeClr val="accent1"/>
                </a:solidFill>
                <a:highlight>
                  <a:srgbClr val="212940"/>
                </a:highlight>
                <a:latin typeface="Inconsolata"/>
                <a:ea typeface="Inconsolata"/>
                <a:cs typeface="Inconsolata"/>
                <a:sym typeface="Inconsolata"/>
              </a:rPr>
              <a:t>=</a:t>
            </a:r>
            <a:r>
              <a:rPr lang="en" sz="1800">
                <a:highlight>
                  <a:srgbClr val="212940"/>
                </a:highlight>
                <a:latin typeface="Inconsolata"/>
                <a:ea typeface="Inconsolata"/>
                <a:cs typeface="Inconsolata"/>
                <a:sym typeface="Inconsolata"/>
              </a:rPr>
              <a:t> </a:t>
            </a:r>
            <a:r>
              <a:rPr lang="en" sz="1800">
                <a:solidFill>
                  <a:srgbClr val="00FF00"/>
                </a:solidFill>
                <a:highlight>
                  <a:srgbClr val="212940"/>
                </a:highlight>
                <a:latin typeface="Inconsolata"/>
                <a:ea typeface="Inconsolata"/>
                <a:cs typeface="Inconsolata"/>
                <a:sym typeface="Inconsolata"/>
              </a:rPr>
              <a:t>"Carrots"</a:t>
            </a:r>
            <a:endParaRPr sz="1800">
              <a:solidFill>
                <a:srgbClr val="00FF00"/>
              </a:solidFill>
              <a:highlight>
                <a:srgbClr val="212940"/>
              </a:highlight>
              <a:latin typeface="Inconsolata"/>
              <a:ea typeface="Inconsolata"/>
              <a:cs typeface="Inconsolata"/>
              <a:sym typeface="Inconsolata"/>
            </a:endParaRPr>
          </a:p>
        </p:txBody>
      </p:sp>
      <p:graphicFrame>
        <p:nvGraphicFramePr>
          <p:cNvPr id="1403" name="Google Shape;1403;p89"/>
          <p:cNvGraphicFramePr/>
          <p:nvPr/>
        </p:nvGraphicFramePr>
        <p:xfrm>
          <a:off x="338375" y="3666500"/>
          <a:ext cx="6870400" cy="1113425"/>
        </p:xfrm>
        <a:graphic>
          <a:graphicData uri="http://schemas.openxmlformats.org/drawingml/2006/table">
            <a:tbl>
              <a:tblPr>
                <a:noFill/>
                <a:tableStyleId>{9675CA7D-D893-4B12-878C-924B40C036C8}</a:tableStyleId>
              </a:tblPr>
              <a:tblGrid>
                <a:gridCol w="1717600">
                  <a:extLst>
                    <a:ext uri="{9D8B030D-6E8A-4147-A177-3AD203B41FA5}">
                      <a16:colId xmlns:a16="http://schemas.microsoft.com/office/drawing/2014/main" val="20000"/>
                    </a:ext>
                  </a:extLst>
                </a:gridCol>
                <a:gridCol w="1717600">
                  <a:extLst>
                    <a:ext uri="{9D8B030D-6E8A-4147-A177-3AD203B41FA5}">
                      <a16:colId xmlns:a16="http://schemas.microsoft.com/office/drawing/2014/main" val="20001"/>
                    </a:ext>
                  </a:extLst>
                </a:gridCol>
                <a:gridCol w="1717600">
                  <a:extLst>
                    <a:ext uri="{9D8B030D-6E8A-4147-A177-3AD203B41FA5}">
                      <a16:colId xmlns:a16="http://schemas.microsoft.com/office/drawing/2014/main" val="20002"/>
                    </a:ext>
                  </a:extLst>
                </a:gridCol>
                <a:gridCol w="1717600">
                  <a:extLst>
                    <a:ext uri="{9D8B030D-6E8A-4147-A177-3AD203B41FA5}">
                      <a16:colId xmlns:a16="http://schemas.microsoft.com/office/drawing/2014/main" val="20003"/>
                    </a:ext>
                  </a:extLst>
                </a:gridCol>
              </a:tblGrid>
              <a:tr h="602000">
                <a:tc>
                  <a:txBody>
                    <a:bodyPr/>
                    <a:lstStyle/>
                    <a:p>
                      <a:pPr marL="0" lvl="0" indent="0" algn="ctr" rtl="0">
                        <a:spcBef>
                          <a:spcPts val="0"/>
                        </a:spcBef>
                        <a:spcAft>
                          <a:spcPts val="0"/>
                        </a:spcAft>
                        <a:buNone/>
                      </a:pPr>
                      <a:r>
                        <a:rPr lang="en" sz="2000">
                          <a:solidFill>
                            <a:srgbClr val="00FF00"/>
                          </a:solidFill>
                          <a:latin typeface="Inconsolata"/>
                          <a:ea typeface="Inconsolata"/>
                          <a:cs typeface="Inconsolata"/>
                          <a:sym typeface="Inconsolata"/>
                        </a:rPr>
                        <a:t>Carrots</a:t>
                      </a:r>
                      <a:endParaRPr sz="2000">
                        <a:solidFill>
                          <a:srgbClr val="00FF00"/>
                        </a:solidFill>
                        <a:latin typeface="Inconsolata"/>
                        <a:ea typeface="Inconsolata"/>
                        <a:cs typeface="Inconsolata"/>
                        <a:sym typeface="Inconsolata"/>
                      </a:endParaRPr>
                    </a:p>
                  </a:txBody>
                  <a:tcPr marL="91425" marR="91425" marT="0" marB="0" anchor="ctr">
                    <a:lnL w="9525" cap="flat" cmpd="sng">
                      <a:solidFill>
                        <a:srgbClr val="FFFFFF"/>
                      </a:solidFill>
                      <a:prstDash val="solid"/>
                      <a:round/>
                      <a:headEnd type="none" w="sm" len="sm"/>
                      <a:tailEnd type="none" w="sm" len="sm"/>
                    </a:lnL>
                    <a:lnR w="76200"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212940"/>
                    </a:solidFill>
                  </a:tcPr>
                </a:tc>
                <a:tc>
                  <a:txBody>
                    <a:bodyPr/>
                    <a:lstStyle/>
                    <a:p>
                      <a:pPr marL="0" lvl="0" indent="0" algn="ctr" rtl="0">
                        <a:spcBef>
                          <a:spcPts val="0"/>
                        </a:spcBef>
                        <a:spcAft>
                          <a:spcPts val="0"/>
                        </a:spcAft>
                        <a:buNone/>
                      </a:pPr>
                      <a:r>
                        <a:rPr lang="en" sz="2000">
                          <a:solidFill>
                            <a:srgbClr val="00FF00"/>
                          </a:solidFill>
                          <a:latin typeface="Inconsolata"/>
                          <a:ea typeface="Inconsolata"/>
                          <a:cs typeface="Inconsolata"/>
                          <a:sym typeface="Inconsolata"/>
                        </a:rPr>
                        <a:t>Peas</a:t>
                      </a:r>
                      <a:endParaRPr sz="2000">
                        <a:solidFill>
                          <a:srgbClr val="00FF00"/>
                        </a:solidFill>
                        <a:latin typeface="Inconsolata"/>
                        <a:ea typeface="Inconsolata"/>
                        <a:cs typeface="Inconsolata"/>
                        <a:sym typeface="Inconsolata"/>
                      </a:endParaRPr>
                    </a:p>
                  </a:txBody>
                  <a:tcPr marL="91425" marR="91425" marT="0" marB="0" anchor="ctr">
                    <a:lnL w="76200" cap="flat" cmpd="sng">
                      <a:solidFill>
                        <a:srgbClr val="FFFFFF"/>
                      </a:solidFill>
                      <a:prstDash val="solid"/>
                      <a:round/>
                      <a:headEnd type="none" w="sm" len="sm"/>
                      <a:tailEnd type="none" w="sm" len="sm"/>
                    </a:lnL>
                    <a:lnR w="76200"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212940"/>
                    </a:solidFill>
                  </a:tcPr>
                </a:tc>
                <a:tc>
                  <a:txBody>
                    <a:bodyPr/>
                    <a:lstStyle/>
                    <a:p>
                      <a:pPr marL="0" lvl="0" indent="0" algn="ctr" rtl="0">
                        <a:spcBef>
                          <a:spcPts val="0"/>
                        </a:spcBef>
                        <a:spcAft>
                          <a:spcPts val="0"/>
                        </a:spcAft>
                        <a:buNone/>
                      </a:pPr>
                      <a:r>
                        <a:rPr lang="en" sz="2000">
                          <a:solidFill>
                            <a:srgbClr val="00FF00"/>
                          </a:solidFill>
                          <a:latin typeface="Inconsolata"/>
                          <a:ea typeface="Inconsolata"/>
                          <a:cs typeface="Inconsolata"/>
                          <a:sym typeface="Inconsolata"/>
                        </a:rPr>
                        <a:t>Lettuce</a:t>
                      </a:r>
                      <a:endParaRPr sz="2000">
                        <a:solidFill>
                          <a:srgbClr val="00FF00"/>
                        </a:solidFill>
                        <a:latin typeface="Inconsolata"/>
                        <a:ea typeface="Inconsolata"/>
                        <a:cs typeface="Inconsolata"/>
                        <a:sym typeface="Inconsolata"/>
                      </a:endParaRPr>
                    </a:p>
                  </a:txBody>
                  <a:tcPr marL="91425" marR="91425" marT="0" marB="0" anchor="ctr">
                    <a:lnL w="76200" cap="flat" cmpd="sng">
                      <a:solidFill>
                        <a:srgbClr val="FFFFFF"/>
                      </a:solidFill>
                      <a:prstDash val="solid"/>
                      <a:round/>
                      <a:headEnd type="none" w="sm" len="sm"/>
                      <a:tailEnd type="none" w="sm" len="sm"/>
                    </a:lnL>
                    <a:lnR w="76200"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212940"/>
                    </a:solidFill>
                  </a:tcPr>
                </a:tc>
                <a:tc>
                  <a:txBody>
                    <a:bodyPr/>
                    <a:lstStyle/>
                    <a:p>
                      <a:pPr marL="0" lvl="0" indent="0" algn="ctr" rtl="0">
                        <a:spcBef>
                          <a:spcPts val="0"/>
                        </a:spcBef>
                        <a:spcAft>
                          <a:spcPts val="0"/>
                        </a:spcAft>
                        <a:buNone/>
                      </a:pPr>
                      <a:r>
                        <a:rPr lang="en" sz="2000">
                          <a:solidFill>
                            <a:srgbClr val="00FF00"/>
                          </a:solidFill>
                          <a:latin typeface="Inconsolata"/>
                          <a:ea typeface="Inconsolata"/>
                          <a:cs typeface="Inconsolata"/>
                          <a:sym typeface="Inconsolata"/>
                        </a:rPr>
                        <a:t>Tomatoes</a:t>
                      </a:r>
                      <a:endParaRPr sz="2000">
                        <a:solidFill>
                          <a:srgbClr val="00FF00"/>
                        </a:solidFill>
                        <a:latin typeface="Inconsolata"/>
                        <a:ea typeface="Inconsolata"/>
                        <a:cs typeface="Inconsolata"/>
                        <a:sym typeface="Inconsolata"/>
                      </a:endParaRPr>
                    </a:p>
                  </a:txBody>
                  <a:tcPr marL="91425" marR="91425" marT="0" marB="0" anchor="ctr">
                    <a:lnL w="76200"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212940"/>
                    </a:solidFill>
                  </a:tcPr>
                </a:tc>
                <a:extLst>
                  <a:ext uri="{0D108BD9-81ED-4DB2-BD59-A6C34878D82A}">
                    <a16:rowId xmlns:a16="http://schemas.microsoft.com/office/drawing/2014/main" val="10000"/>
                  </a:ext>
                </a:extLst>
              </a:tr>
              <a:tr h="511425">
                <a:tc>
                  <a:txBody>
                    <a:bodyPr/>
                    <a:lstStyle/>
                    <a:p>
                      <a:pPr marL="0" lvl="0" indent="0" algn="ctr" rtl="0">
                        <a:spcBef>
                          <a:spcPts val="0"/>
                        </a:spcBef>
                        <a:spcAft>
                          <a:spcPts val="0"/>
                        </a:spcAft>
                        <a:buNone/>
                      </a:pPr>
                      <a:r>
                        <a:rPr lang="en" sz="1800">
                          <a:latin typeface="Roboto Light"/>
                          <a:ea typeface="Roboto Light"/>
                          <a:cs typeface="Roboto Light"/>
                          <a:sym typeface="Roboto Light"/>
                        </a:rPr>
                        <a:t>Index 0 </a:t>
                      </a:r>
                      <a:endParaRPr sz="1800">
                        <a:latin typeface="Roboto Light"/>
                        <a:ea typeface="Roboto Light"/>
                        <a:cs typeface="Roboto Light"/>
                        <a:sym typeface="Roboto Light"/>
                      </a:endParaRPr>
                    </a:p>
                  </a:txBody>
                  <a:tcPr marL="91425" marR="91425" marT="0" marB="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800">
                          <a:solidFill>
                            <a:schemeClr val="dk1"/>
                          </a:solidFill>
                          <a:latin typeface="Roboto Light"/>
                          <a:ea typeface="Roboto Light"/>
                          <a:cs typeface="Roboto Light"/>
                          <a:sym typeface="Roboto Light"/>
                        </a:rPr>
                        <a:t>Index 1</a:t>
                      </a:r>
                      <a:endParaRPr sz="1800">
                        <a:latin typeface="Roboto Light"/>
                        <a:ea typeface="Roboto Light"/>
                        <a:cs typeface="Roboto Light"/>
                        <a:sym typeface="Roboto Light"/>
                      </a:endParaRPr>
                    </a:p>
                  </a:txBody>
                  <a:tcPr marL="91425" marR="91425" marT="0" marB="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800">
                          <a:solidFill>
                            <a:schemeClr val="dk1"/>
                          </a:solidFill>
                          <a:latin typeface="Roboto Light"/>
                          <a:ea typeface="Roboto Light"/>
                          <a:cs typeface="Roboto Light"/>
                          <a:sym typeface="Roboto Light"/>
                        </a:rPr>
                        <a:t>Index 2</a:t>
                      </a:r>
                      <a:endParaRPr sz="1800">
                        <a:latin typeface="Roboto Light"/>
                        <a:ea typeface="Roboto Light"/>
                        <a:cs typeface="Roboto Light"/>
                        <a:sym typeface="Roboto Light"/>
                      </a:endParaRPr>
                    </a:p>
                  </a:txBody>
                  <a:tcPr marL="91425" marR="91425" marT="0" marB="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800">
                          <a:solidFill>
                            <a:schemeClr val="dk1"/>
                          </a:solidFill>
                          <a:latin typeface="Roboto Light"/>
                          <a:ea typeface="Roboto Light"/>
                          <a:cs typeface="Roboto Light"/>
                          <a:sym typeface="Roboto Light"/>
                        </a:rPr>
                        <a:t>Index 3</a:t>
                      </a:r>
                      <a:endParaRPr sz="1800">
                        <a:latin typeface="Roboto Light"/>
                        <a:ea typeface="Roboto Light"/>
                        <a:cs typeface="Roboto Light"/>
                        <a:sym typeface="Roboto Light"/>
                      </a:endParaRPr>
                    </a:p>
                  </a:txBody>
                  <a:tcPr marL="91425" marR="91425" marT="0" marB="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
        <p:nvSpPr>
          <p:cNvPr id="1404" name="Google Shape;1404;p89"/>
          <p:cNvSpPr/>
          <p:nvPr/>
        </p:nvSpPr>
        <p:spPr>
          <a:xfrm rot="10800000" flipH="1">
            <a:off x="956825" y="2964700"/>
            <a:ext cx="405600" cy="874200"/>
          </a:xfrm>
          <a:prstGeom prst="upArrow">
            <a:avLst>
              <a:gd name="adj1" fmla="val 50000"/>
              <a:gd name="adj2" fmla="val 50000"/>
            </a:avLst>
          </a:prstGeom>
          <a:solidFill>
            <a:srgbClr val="FFFF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89"/>
          <p:cNvSpPr/>
          <p:nvPr/>
        </p:nvSpPr>
        <p:spPr>
          <a:xfrm rot="5400000" flipH="1">
            <a:off x="85625" y="1730450"/>
            <a:ext cx="405600" cy="554700"/>
          </a:xfrm>
          <a:prstGeom prst="upArrow">
            <a:avLst>
              <a:gd name="adj1" fmla="val 50000"/>
              <a:gd name="adj2" fmla="val 50000"/>
            </a:avLst>
          </a:prstGeom>
          <a:solidFill>
            <a:srgbClr val="FFFF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409"/>
        <p:cNvGrpSpPr/>
        <p:nvPr/>
      </p:nvGrpSpPr>
      <p:grpSpPr>
        <a:xfrm>
          <a:off x="0" y="0"/>
          <a:ext cx="0" cy="0"/>
          <a:chOff x="0" y="0"/>
          <a:chExt cx="0" cy="0"/>
        </a:xfrm>
      </p:grpSpPr>
      <p:sp>
        <p:nvSpPr>
          <p:cNvPr id="1410" name="Google Shape;1410;p9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Run That For Loop</a:t>
            </a:r>
            <a:endParaRPr/>
          </a:p>
        </p:txBody>
      </p:sp>
      <p:sp>
        <p:nvSpPr>
          <p:cNvPr id="1411" name="Google Shape;1411;p9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39</a:t>
            </a:fld>
            <a:endParaRPr/>
          </a:p>
        </p:txBody>
      </p:sp>
      <p:sp>
        <p:nvSpPr>
          <p:cNvPr id="1412" name="Google Shape;1412;p90"/>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graphicFrame>
        <p:nvGraphicFramePr>
          <p:cNvPr id="1413" name="Google Shape;1413;p90"/>
          <p:cNvGraphicFramePr/>
          <p:nvPr/>
        </p:nvGraphicFramePr>
        <p:xfrm>
          <a:off x="453850" y="781300"/>
          <a:ext cx="5990650" cy="1702775"/>
        </p:xfrm>
        <a:graphic>
          <a:graphicData uri="http://schemas.openxmlformats.org/drawingml/2006/table">
            <a:tbl>
              <a:tblPr>
                <a:noFill/>
                <a:tableStyleId>{9675CA7D-D893-4B12-878C-924B40C036C8}</a:tableStyleId>
              </a:tblPr>
              <a:tblGrid>
                <a:gridCol w="5990650">
                  <a:extLst>
                    <a:ext uri="{9D8B030D-6E8A-4147-A177-3AD203B41FA5}">
                      <a16:colId xmlns:a16="http://schemas.microsoft.com/office/drawing/2014/main" val="20000"/>
                    </a:ext>
                  </a:extLst>
                </a:gridCol>
              </a:tblGrid>
              <a:tr h="1702775">
                <a:tc>
                  <a:txBody>
                    <a:bodyPr/>
                    <a:lstStyle/>
                    <a:p>
                      <a:pPr marL="0" lvl="0" indent="0" algn="l" rtl="0">
                        <a:spcBef>
                          <a:spcPts val="0"/>
                        </a:spcBef>
                        <a:spcAft>
                          <a:spcPts val="0"/>
                        </a:spcAft>
                        <a:buNone/>
                      </a:pPr>
                      <a:r>
                        <a:rPr lang="en" sz="1600" i="1">
                          <a:solidFill>
                            <a:srgbClr val="6FA8DC"/>
                          </a:solidFill>
                          <a:latin typeface="Inconsolata"/>
                          <a:ea typeface="Inconsolata"/>
                          <a:cs typeface="Inconsolata"/>
                          <a:sym typeface="Inconsolata"/>
                        </a:rPr>
                        <a:t># Start with a list</a:t>
                      </a:r>
                      <a:endParaRPr sz="1600" i="1">
                        <a:solidFill>
                          <a:srgbClr val="6FA8DC"/>
                        </a:solidFill>
                        <a:latin typeface="Inconsolata"/>
                        <a:ea typeface="Inconsolata"/>
                        <a:cs typeface="Inconsolata"/>
                        <a:sym typeface="Inconsolata"/>
                      </a:endParaRPr>
                    </a:p>
                    <a:p>
                      <a:pPr marL="0" lvl="0" indent="0" algn="l" rtl="0">
                        <a:spcBef>
                          <a:spcPts val="0"/>
                        </a:spcBef>
                        <a:spcAft>
                          <a:spcPts val="0"/>
                        </a:spcAft>
                        <a:buNone/>
                      </a:pPr>
                      <a:r>
                        <a:rPr lang="en" sz="1600">
                          <a:solidFill>
                            <a:srgbClr val="FFFFFF"/>
                          </a:solidFill>
                          <a:latin typeface="Inconsolata"/>
                          <a:ea typeface="Inconsolata"/>
                          <a:cs typeface="Inconsolata"/>
                          <a:sym typeface="Inconsolata"/>
                        </a:rPr>
                        <a:t>Vegetables </a:t>
                      </a:r>
                      <a:r>
                        <a:rPr lang="en" sz="1600">
                          <a:solidFill>
                            <a:schemeClr val="accent1"/>
                          </a:solidFill>
                          <a:latin typeface="Inconsolata"/>
                          <a:ea typeface="Inconsolata"/>
                          <a:cs typeface="Inconsolata"/>
                          <a:sym typeface="Inconsolata"/>
                        </a:rPr>
                        <a:t>=</a:t>
                      </a:r>
                      <a:r>
                        <a:rPr lang="en" sz="1600">
                          <a:solidFill>
                            <a:srgbClr val="FFFFFF"/>
                          </a:solidFill>
                          <a:latin typeface="Inconsolata"/>
                          <a:ea typeface="Inconsolata"/>
                          <a:cs typeface="Inconsolata"/>
                          <a:sym typeface="Inconsolata"/>
                        </a:rPr>
                        <a:t> [</a:t>
                      </a:r>
                      <a:r>
                        <a:rPr lang="en" sz="1600">
                          <a:solidFill>
                            <a:srgbClr val="00FF00"/>
                          </a:solidFill>
                          <a:latin typeface="Inconsolata"/>
                          <a:ea typeface="Inconsolata"/>
                          <a:cs typeface="Inconsolata"/>
                          <a:sym typeface="Inconsolata"/>
                        </a:rPr>
                        <a:t>"Carrots"</a:t>
                      </a:r>
                      <a:r>
                        <a:rPr lang="en" sz="1600">
                          <a:solidFill>
                            <a:srgbClr val="FFFFFF"/>
                          </a:solidFill>
                          <a:latin typeface="Inconsolata"/>
                          <a:ea typeface="Inconsolata"/>
                          <a:cs typeface="Inconsolata"/>
                          <a:sym typeface="Inconsolata"/>
                        </a:rPr>
                        <a:t>, </a:t>
                      </a:r>
                      <a:r>
                        <a:rPr lang="en" sz="1600">
                          <a:solidFill>
                            <a:srgbClr val="00FF00"/>
                          </a:solidFill>
                          <a:latin typeface="Inconsolata"/>
                          <a:ea typeface="Inconsolata"/>
                          <a:cs typeface="Inconsolata"/>
                          <a:sym typeface="Inconsolata"/>
                        </a:rPr>
                        <a:t>"Peas"</a:t>
                      </a:r>
                      <a:r>
                        <a:rPr lang="en" sz="1600">
                          <a:solidFill>
                            <a:srgbClr val="FFFFFF"/>
                          </a:solidFill>
                          <a:latin typeface="Inconsolata"/>
                          <a:ea typeface="Inconsolata"/>
                          <a:cs typeface="Inconsolata"/>
                          <a:sym typeface="Inconsolata"/>
                        </a:rPr>
                        <a:t>, </a:t>
                      </a:r>
                      <a:r>
                        <a:rPr lang="en" sz="1600">
                          <a:solidFill>
                            <a:srgbClr val="00FF00"/>
                          </a:solidFill>
                          <a:latin typeface="Inconsolata"/>
                          <a:ea typeface="Inconsolata"/>
                          <a:cs typeface="Inconsolata"/>
                          <a:sym typeface="Inconsolata"/>
                        </a:rPr>
                        <a:t>"Lettuce"</a:t>
                      </a:r>
                      <a:r>
                        <a:rPr lang="en" sz="1600">
                          <a:solidFill>
                            <a:srgbClr val="FFFFFF"/>
                          </a:solidFill>
                          <a:latin typeface="Inconsolata"/>
                          <a:ea typeface="Inconsolata"/>
                          <a:cs typeface="Inconsolata"/>
                          <a:sym typeface="Inconsolata"/>
                        </a:rPr>
                        <a:t>, </a:t>
                      </a:r>
                      <a:r>
                        <a:rPr lang="en" sz="1600">
                          <a:solidFill>
                            <a:srgbClr val="00FF00"/>
                          </a:solidFill>
                          <a:latin typeface="Inconsolata"/>
                          <a:ea typeface="Inconsolata"/>
                          <a:cs typeface="Inconsolata"/>
                          <a:sym typeface="Inconsolata"/>
                        </a:rPr>
                        <a:t>"Tomatoes"</a:t>
                      </a:r>
                      <a:r>
                        <a:rPr lang="en" sz="1600">
                          <a:solidFill>
                            <a:srgbClr val="FFFFFF"/>
                          </a:solidFill>
                          <a:latin typeface="Inconsolata"/>
                          <a:ea typeface="Inconsolata"/>
                          <a:cs typeface="Inconsolata"/>
                          <a:sym typeface="Inconsolata"/>
                        </a:rPr>
                        <a:t>]</a:t>
                      </a:r>
                      <a:endParaRPr sz="1600">
                        <a:solidFill>
                          <a:srgbClr val="FFFFFF"/>
                        </a:solidFill>
                        <a:latin typeface="Inconsolata"/>
                        <a:ea typeface="Inconsolata"/>
                        <a:cs typeface="Inconsolata"/>
                        <a:sym typeface="Inconsolata"/>
                      </a:endParaRPr>
                    </a:p>
                    <a:p>
                      <a:pPr marL="0" lvl="0" indent="0" algn="l" rtl="0">
                        <a:spcBef>
                          <a:spcPts val="0"/>
                        </a:spcBef>
                        <a:spcAft>
                          <a:spcPts val="0"/>
                        </a:spcAft>
                        <a:buNone/>
                      </a:pPr>
                      <a:endParaRPr sz="1600">
                        <a:solidFill>
                          <a:srgbClr val="FFFFFF"/>
                        </a:solidFill>
                        <a:latin typeface="Inconsolata"/>
                        <a:ea typeface="Inconsolata"/>
                        <a:cs typeface="Inconsolata"/>
                        <a:sym typeface="Inconsolata"/>
                      </a:endParaRPr>
                    </a:p>
                    <a:p>
                      <a:pPr marL="0" lvl="0" indent="0" algn="l" rtl="0">
                        <a:spcBef>
                          <a:spcPts val="0"/>
                        </a:spcBef>
                        <a:spcAft>
                          <a:spcPts val="0"/>
                        </a:spcAft>
                        <a:buNone/>
                      </a:pPr>
                      <a:r>
                        <a:rPr lang="en" sz="1600" i="1">
                          <a:solidFill>
                            <a:srgbClr val="9FC5E8"/>
                          </a:solidFill>
                          <a:latin typeface="Inconsolata"/>
                          <a:ea typeface="Inconsolata"/>
                          <a:cs typeface="Inconsolata"/>
                          <a:sym typeface="Inconsolata"/>
                        </a:rPr>
                        <a:t># Loop through each item of the list</a:t>
                      </a:r>
                      <a:endParaRPr sz="1600" i="1">
                        <a:solidFill>
                          <a:srgbClr val="9FC5E8"/>
                        </a:solidFill>
                        <a:latin typeface="Inconsolata"/>
                        <a:ea typeface="Inconsolata"/>
                        <a:cs typeface="Inconsolata"/>
                        <a:sym typeface="Inconsolata"/>
                      </a:endParaRPr>
                    </a:p>
                    <a:p>
                      <a:pPr marL="0" lvl="0" indent="0" algn="l" rtl="0">
                        <a:spcBef>
                          <a:spcPts val="0"/>
                        </a:spcBef>
                        <a:spcAft>
                          <a:spcPts val="0"/>
                        </a:spcAft>
                        <a:buNone/>
                      </a:pPr>
                      <a:r>
                        <a:rPr lang="en" sz="1600">
                          <a:solidFill>
                            <a:schemeClr val="accent1"/>
                          </a:solidFill>
                          <a:latin typeface="Inconsolata"/>
                          <a:ea typeface="Inconsolata"/>
                          <a:cs typeface="Inconsolata"/>
                          <a:sym typeface="Inconsolata"/>
                        </a:rPr>
                        <a:t>for</a:t>
                      </a:r>
                      <a:r>
                        <a:rPr lang="en" sz="1600">
                          <a:solidFill>
                            <a:srgbClr val="FFFFFF"/>
                          </a:solidFill>
                          <a:latin typeface="Inconsolata"/>
                          <a:ea typeface="Inconsolata"/>
                          <a:cs typeface="Inconsolata"/>
                          <a:sym typeface="Inconsolata"/>
                        </a:rPr>
                        <a:t> vegetable </a:t>
                      </a:r>
                      <a:r>
                        <a:rPr lang="en" sz="1600">
                          <a:solidFill>
                            <a:schemeClr val="accent1"/>
                          </a:solidFill>
                          <a:latin typeface="Inconsolata"/>
                          <a:ea typeface="Inconsolata"/>
                          <a:cs typeface="Inconsolata"/>
                          <a:sym typeface="Inconsolata"/>
                        </a:rPr>
                        <a:t>in</a:t>
                      </a:r>
                      <a:r>
                        <a:rPr lang="en" sz="1600">
                          <a:solidFill>
                            <a:srgbClr val="FFFFFF"/>
                          </a:solidFill>
                          <a:latin typeface="Inconsolata"/>
                          <a:ea typeface="Inconsolata"/>
                          <a:cs typeface="Inconsolata"/>
                          <a:sym typeface="Inconsolata"/>
                        </a:rPr>
                        <a:t> vegetables:</a:t>
                      </a:r>
                      <a:endParaRPr sz="1600">
                        <a:solidFill>
                          <a:srgbClr val="FFFFFF"/>
                        </a:solidFill>
                        <a:latin typeface="Inconsolata"/>
                        <a:ea typeface="Inconsolata"/>
                        <a:cs typeface="Inconsolata"/>
                        <a:sym typeface="Inconsolata"/>
                      </a:endParaRPr>
                    </a:p>
                    <a:p>
                      <a:pPr marL="0" lvl="0" indent="0" algn="l" rtl="0">
                        <a:spcBef>
                          <a:spcPts val="0"/>
                        </a:spcBef>
                        <a:spcAft>
                          <a:spcPts val="0"/>
                        </a:spcAft>
                        <a:buNone/>
                      </a:pPr>
                      <a:r>
                        <a:rPr lang="en" sz="1600">
                          <a:solidFill>
                            <a:srgbClr val="FFFFFF"/>
                          </a:solidFill>
                          <a:latin typeface="Inconsolata"/>
                          <a:ea typeface="Inconsolata"/>
                          <a:cs typeface="Inconsolata"/>
                          <a:sym typeface="Inconsolata"/>
                        </a:rPr>
                        <a:t>   </a:t>
                      </a:r>
                      <a:r>
                        <a:rPr lang="en" sz="1600">
                          <a:solidFill>
                            <a:schemeClr val="accent1"/>
                          </a:solidFill>
                          <a:latin typeface="Inconsolata"/>
                          <a:ea typeface="Inconsolata"/>
                          <a:cs typeface="Inconsolata"/>
                          <a:sym typeface="Inconsolata"/>
                        </a:rPr>
                        <a:t> print</a:t>
                      </a:r>
                      <a:r>
                        <a:rPr lang="en" sz="1600">
                          <a:solidFill>
                            <a:srgbClr val="FFFFFF"/>
                          </a:solidFill>
                          <a:latin typeface="Inconsolata"/>
                          <a:ea typeface="Inconsolata"/>
                          <a:cs typeface="Inconsolata"/>
                          <a:sym typeface="Inconsolata"/>
                        </a:rPr>
                        <a:t>(</a:t>
                      </a:r>
                      <a:r>
                        <a:rPr lang="en" sz="1600">
                          <a:solidFill>
                            <a:srgbClr val="00FF00"/>
                          </a:solidFill>
                          <a:latin typeface="Inconsolata"/>
                          <a:ea typeface="Inconsolata"/>
                          <a:cs typeface="Inconsolata"/>
                          <a:sym typeface="Inconsolata"/>
                        </a:rPr>
                        <a:t>"I love"</a:t>
                      </a:r>
                      <a:r>
                        <a:rPr lang="en" sz="1600">
                          <a:solidFill>
                            <a:srgbClr val="FFFFFF"/>
                          </a:solidFill>
                          <a:latin typeface="Inconsolata"/>
                          <a:ea typeface="Inconsolata"/>
                          <a:cs typeface="Inconsolata"/>
                          <a:sym typeface="Inconsolata"/>
                        </a:rPr>
                        <a:t> </a:t>
                      </a:r>
                      <a:r>
                        <a:rPr lang="en" sz="1600">
                          <a:solidFill>
                            <a:schemeClr val="accent1"/>
                          </a:solidFill>
                          <a:latin typeface="Inconsolata"/>
                          <a:ea typeface="Inconsolata"/>
                          <a:cs typeface="Inconsolata"/>
                          <a:sym typeface="Inconsolata"/>
                        </a:rPr>
                        <a:t>+</a:t>
                      </a:r>
                      <a:r>
                        <a:rPr lang="en" sz="1600">
                          <a:solidFill>
                            <a:srgbClr val="FFFFFF"/>
                          </a:solidFill>
                          <a:latin typeface="Inconsolata"/>
                          <a:ea typeface="Inconsolata"/>
                          <a:cs typeface="Inconsolata"/>
                          <a:sym typeface="Inconsolata"/>
                        </a:rPr>
                        <a:t> </a:t>
                      </a:r>
                      <a:r>
                        <a:rPr lang="en" sz="1600">
                          <a:solidFill>
                            <a:srgbClr val="00FFFF"/>
                          </a:solidFill>
                          <a:latin typeface="Inconsolata"/>
                          <a:ea typeface="Inconsolata"/>
                          <a:cs typeface="Inconsolata"/>
                          <a:sym typeface="Inconsolata"/>
                        </a:rPr>
                        <a:t>vegetable</a:t>
                      </a:r>
                      <a:r>
                        <a:rPr lang="en" sz="1600">
                          <a:solidFill>
                            <a:srgbClr val="FFFFFF"/>
                          </a:solidFill>
                          <a:latin typeface="Inconsolata"/>
                          <a:ea typeface="Inconsolata"/>
                          <a:cs typeface="Inconsolata"/>
                          <a:sym typeface="Inconsolata"/>
                        </a:rPr>
                        <a:t>)</a:t>
                      </a:r>
                      <a:endParaRPr sz="1600" i="1">
                        <a:solidFill>
                          <a:srgbClr val="6FA8DC"/>
                        </a:solidFill>
                        <a:latin typeface="Inconsolata"/>
                        <a:ea typeface="Inconsolata"/>
                        <a:cs typeface="Inconsolata"/>
                        <a:sym typeface="Inconsolata"/>
                      </a:endParaRPr>
                    </a:p>
                  </a:txBody>
                  <a:tcPr marL="91425" marR="91425" marT="0" marB="0" anchor="ctr">
                    <a:lnL w="28575" cap="flat" cmpd="sng">
                      <a:solidFill>
                        <a:srgbClr val="FFFFFF"/>
                      </a:solidFill>
                      <a:prstDash val="solid"/>
                      <a:round/>
                      <a:headEnd type="none" w="sm" len="sm"/>
                      <a:tailEnd type="none" w="sm" len="sm"/>
                    </a:lnL>
                    <a:lnR w="28575" cap="flat" cmpd="sng">
                      <a:solidFill>
                        <a:srgbClr val="FFFFFF"/>
                      </a:solidFill>
                      <a:prstDash val="solid"/>
                      <a:round/>
                      <a:headEnd type="none" w="sm" len="sm"/>
                      <a:tailEnd type="none" w="sm" len="sm"/>
                    </a:lnR>
                    <a:lnT w="28575" cap="flat" cmpd="sng">
                      <a:solidFill>
                        <a:srgbClr val="FFFFFF"/>
                      </a:solidFill>
                      <a:prstDash val="solid"/>
                      <a:round/>
                      <a:headEnd type="none" w="sm" len="sm"/>
                      <a:tailEnd type="none" w="sm" len="sm"/>
                    </a:lnT>
                    <a:lnB w="28575" cap="flat" cmpd="sng">
                      <a:solidFill>
                        <a:srgbClr val="FFFFFF"/>
                      </a:solidFill>
                      <a:prstDash val="solid"/>
                      <a:round/>
                      <a:headEnd type="none" w="sm" len="sm"/>
                      <a:tailEnd type="none" w="sm" len="sm"/>
                    </a:lnB>
                    <a:solidFill>
                      <a:srgbClr val="212940"/>
                    </a:solidFill>
                  </a:tcPr>
                </a:tc>
                <a:extLst>
                  <a:ext uri="{0D108BD9-81ED-4DB2-BD59-A6C34878D82A}">
                    <a16:rowId xmlns:a16="http://schemas.microsoft.com/office/drawing/2014/main" val="10000"/>
                  </a:ext>
                </a:extLst>
              </a:tr>
            </a:tbl>
          </a:graphicData>
        </a:graphic>
      </p:graphicFrame>
      <p:sp>
        <p:nvSpPr>
          <p:cNvPr id="1414" name="Google Shape;1414;p90"/>
          <p:cNvSpPr txBox="1"/>
          <p:nvPr/>
        </p:nvSpPr>
        <p:spPr>
          <a:xfrm>
            <a:off x="-52275" y="2547825"/>
            <a:ext cx="8081100" cy="449400"/>
          </a:xfrm>
          <a:prstGeom prst="rect">
            <a:avLst/>
          </a:prstGeom>
          <a:noFill/>
          <a:ln>
            <a:noFill/>
          </a:ln>
        </p:spPr>
        <p:txBody>
          <a:bodyPr spcFirstLastPara="1" wrap="square" lIns="457200" tIns="91425" rIns="91425" bIns="91425" anchor="t" anchorCtr="0">
            <a:noAutofit/>
          </a:bodyPr>
          <a:lstStyle/>
          <a:p>
            <a:pPr marL="0" lvl="0" indent="0" algn="l" rtl="0">
              <a:spcBef>
                <a:spcPts val="0"/>
              </a:spcBef>
              <a:spcAft>
                <a:spcPts val="0"/>
              </a:spcAft>
              <a:buNone/>
            </a:pPr>
            <a:r>
              <a:rPr lang="en" sz="1800">
                <a:latin typeface="Roboto"/>
                <a:ea typeface="Roboto"/>
                <a:cs typeface="Roboto"/>
                <a:sym typeface="Roboto"/>
              </a:rPr>
              <a:t>For the first iteration, the loop sets </a:t>
            </a:r>
            <a:r>
              <a:rPr lang="en" sz="1800">
                <a:solidFill>
                  <a:srgbClr val="FFFFFF"/>
                </a:solidFill>
                <a:highlight>
                  <a:srgbClr val="212940"/>
                </a:highlight>
                <a:latin typeface="Inconsolata"/>
                <a:ea typeface="Inconsolata"/>
                <a:cs typeface="Inconsolata"/>
                <a:sym typeface="Inconsolata"/>
              </a:rPr>
              <a:t>vegetable</a:t>
            </a:r>
            <a:r>
              <a:rPr lang="en" sz="1800">
                <a:highlight>
                  <a:srgbClr val="212940"/>
                </a:highlight>
                <a:latin typeface="Inconsolata"/>
                <a:ea typeface="Inconsolata"/>
                <a:cs typeface="Inconsolata"/>
                <a:sym typeface="Inconsolata"/>
              </a:rPr>
              <a:t> </a:t>
            </a:r>
            <a:r>
              <a:rPr lang="en" sz="1800">
                <a:solidFill>
                  <a:schemeClr val="accent1"/>
                </a:solidFill>
                <a:highlight>
                  <a:srgbClr val="212940"/>
                </a:highlight>
                <a:latin typeface="Inconsolata"/>
                <a:ea typeface="Inconsolata"/>
                <a:cs typeface="Inconsolata"/>
                <a:sym typeface="Inconsolata"/>
              </a:rPr>
              <a:t>=</a:t>
            </a:r>
            <a:r>
              <a:rPr lang="en" sz="1800">
                <a:highlight>
                  <a:srgbClr val="212940"/>
                </a:highlight>
                <a:latin typeface="Inconsolata"/>
                <a:ea typeface="Inconsolata"/>
                <a:cs typeface="Inconsolata"/>
                <a:sym typeface="Inconsolata"/>
              </a:rPr>
              <a:t> </a:t>
            </a:r>
            <a:r>
              <a:rPr lang="en" sz="1800">
                <a:solidFill>
                  <a:srgbClr val="00FF00"/>
                </a:solidFill>
                <a:highlight>
                  <a:srgbClr val="212940"/>
                </a:highlight>
                <a:latin typeface="Inconsolata"/>
                <a:ea typeface="Inconsolata"/>
                <a:cs typeface="Inconsolata"/>
                <a:sym typeface="Inconsolata"/>
              </a:rPr>
              <a:t>"Carrots"</a:t>
            </a:r>
            <a:endParaRPr sz="1800">
              <a:solidFill>
                <a:srgbClr val="00FF00"/>
              </a:solidFill>
              <a:highlight>
                <a:srgbClr val="212940"/>
              </a:highlight>
              <a:latin typeface="Inconsolata"/>
              <a:ea typeface="Inconsolata"/>
              <a:cs typeface="Inconsolata"/>
              <a:sym typeface="Inconsolata"/>
            </a:endParaRPr>
          </a:p>
          <a:p>
            <a:pPr marL="0" lvl="0" indent="0" algn="l" rtl="0">
              <a:spcBef>
                <a:spcPts val="0"/>
              </a:spcBef>
              <a:spcAft>
                <a:spcPts val="0"/>
              </a:spcAft>
              <a:buClr>
                <a:schemeClr val="dk1"/>
              </a:buClr>
              <a:buSzPts val="1100"/>
              <a:buFont typeface="Arial"/>
              <a:buNone/>
            </a:pPr>
            <a:r>
              <a:rPr lang="en" sz="1900">
                <a:solidFill>
                  <a:schemeClr val="dk1"/>
                </a:solidFill>
              </a:rPr>
              <a:t>So</a:t>
            </a:r>
            <a:r>
              <a:rPr lang="en" sz="1800">
                <a:solidFill>
                  <a:schemeClr val="dk1"/>
                </a:solidFill>
                <a:latin typeface="Roboto"/>
                <a:ea typeface="Roboto"/>
                <a:cs typeface="Roboto"/>
                <a:sym typeface="Roboto"/>
              </a:rPr>
              <a:t> </a:t>
            </a:r>
            <a:r>
              <a:rPr lang="en" sz="1800">
                <a:solidFill>
                  <a:schemeClr val="accent1"/>
                </a:solidFill>
                <a:highlight>
                  <a:srgbClr val="212940"/>
                </a:highlight>
                <a:latin typeface="Inconsolata"/>
                <a:ea typeface="Inconsolata"/>
                <a:cs typeface="Inconsolata"/>
                <a:sym typeface="Inconsolata"/>
              </a:rPr>
              <a:t>print</a:t>
            </a:r>
            <a:r>
              <a:rPr lang="en" sz="1800">
                <a:solidFill>
                  <a:srgbClr val="FFFFFF"/>
                </a:solidFill>
                <a:highlight>
                  <a:srgbClr val="212940"/>
                </a:highlight>
                <a:latin typeface="Inconsolata"/>
                <a:ea typeface="Inconsolata"/>
                <a:cs typeface="Inconsolata"/>
                <a:sym typeface="Inconsolata"/>
              </a:rPr>
              <a:t>(</a:t>
            </a:r>
            <a:r>
              <a:rPr lang="en" sz="1800">
                <a:solidFill>
                  <a:srgbClr val="00FF00"/>
                </a:solidFill>
                <a:highlight>
                  <a:srgbClr val="212940"/>
                </a:highlight>
                <a:latin typeface="Inconsolata"/>
                <a:ea typeface="Inconsolata"/>
                <a:cs typeface="Inconsolata"/>
                <a:sym typeface="Inconsolata"/>
              </a:rPr>
              <a:t>"I love Carrots"</a:t>
            </a:r>
            <a:r>
              <a:rPr lang="en" sz="1800">
                <a:solidFill>
                  <a:srgbClr val="FFFFFF"/>
                </a:solidFill>
                <a:highlight>
                  <a:srgbClr val="212940"/>
                </a:highlight>
                <a:latin typeface="Inconsolata"/>
                <a:ea typeface="Inconsolata"/>
                <a:cs typeface="Inconsolata"/>
                <a:sym typeface="Inconsolata"/>
              </a:rPr>
              <a:t>)</a:t>
            </a:r>
            <a:endParaRPr sz="1800">
              <a:solidFill>
                <a:srgbClr val="00FF00"/>
              </a:solidFill>
              <a:highlight>
                <a:srgbClr val="212940"/>
              </a:highlight>
              <a:latin typeface="Inconsolata"/>
              <a:ea typeface="Inconsolata"/>
              <a:cs typeface="Inconsolata"/>
              <a:sym typeface="Inconsolata"/>
            </a:endParaRPr>
          </a:p>
          <a:p>
            <a:pPr marL="0" lvl="0" indent="0" algn="l" rtl="0">
              <a:spcBef>
                <a:spcPts val="0"/>
              </a:spcBef>
              <a:spcAft>
                <a:spcPts val="0"/>
              </a:spcAft>
              <a:buNone/>
            </a:pPr>
            <a:endParaRPr sz="1800">
              <a:solidFill>
                <a:srgbClr val="00FF00"/>
              </a:solidFill>
              <a:highlight>
                <a:srgbClr val="212940"/>
              </a:highlight>
              <a:latin typeface="Inconsolata"/>
              <a:ea typeface="Inconsolata"/>
              <a:cs typeface="Inconsolata"/>
              <a:sym typeface="Inconsolata"/>
            </a:endParaRPr>
          </a:p>
        </p:txBody>
      </p:sp>
      <p:graphicFrame>
        <p:nvGraphicFramePr>
          <p:cNvPr id="1415" name="Google Shape;1415;p90"/>
          <p:cNvGraphicFramePr/>
          <p:nvPr/>
        </p:nvGraphicFramePr>
        <p:xfrm>
          <a:off x="338375" y="3666500"/>
          <a:ext cx="6870400" cy="1113425"/>
        </p:xfrm>
        <a:graphic>
          <a:graphicData uri="http://schemas.openxmlformats.org/drawingml/2006/table">
            <a:tbl>
              <a:tblPr>
                <a:noFill/>
                <a:tableStyleId>{9675CA7D-D893-4B12-878C-924B40C036C8}</a:tableStyleId>
              </a:tblPr>
              <a:tblGrid>
                <a:gridCol w="1717600">
                  <a:extLst>
                    <a:ext uri="{9D8B030D-6E8A-4147-A177-3AD203B41FA5}">
                      <a16:colId xmlns:a16="http://schemas.microsoft.com/office/drawing/2014/main" val="20000"/>
                    </a:ext>
                  </a:extLst>
                </a:gridCol>
                <a:gridCol w="1717600">
                  <a:extLst>
                    <a:ext uri="{9D8B030D-6E8A-4147-A177-3AD203B41FA5}">
                      <a16:colId xmlns:a16="http://schemas.microsoft.com/office/drawing/2014/main" val="20001"/>
                    </a:ext>
                  </a:extLst>
                </a:gridCol>
                <a:gridCol w="1717600">
                  <a:extLst>
                    <a:ext uri="{9D8B030D-6E8A-4147-A177-3AD203B41FA5}">
                      <a16:colId xmlns:a16="http://schemas.microsoft.com/office/drawing/2014/main" val="20002"/>
                    </a:ext>
                  </a:extLst>
                </a:gridCol>
                <a:gridCol w="1717600">
                  <a:extLst>
                    <a:ext uri="{9D8B030D-6E8A-4147-A177-3AD203B41FA5}">
                      <a16:colId xmlns:a16="http://schemas.microsoft.com/office/drawing/2014/main" val="20003"/>
                    </a:ext>
                  </a:extLst>
                </a:gridCol>
              </a:tblGrid>
              <a:tr h="602000">
                <a:tc>
                  <a:txBody>
                    <a:bodyPr/>
                    <a:lstStyle/>
                    <a:p>
                      <a:pPr marL="0" lvl="0" indent="0" algn="ctr" rtl="0">
                        <a:spcBef>
                          <a:spcPts val="0"/>
                        </a:spcBef>
                        <a:spcAft>
                          <a:spcPts val="0"/>
                        </a:spcAft>
                        <a:buNone/>
                      </a:pPr>
                      <a:r>
                        <a:rPr lang="en" sz="2000">
                          <a:solidFill>
                            <a:srgbClr val="00FF00"/>
                          </a:solidFill>
                          <a:latin typeface="Inconsolata"/>
                          <a:ea typeface="Inconsolata"/>
                          <a:cs typeface="Inconsolata"/>
                          <a:sym typeface="Inconsolata"/>
                        </a:rPr>
                        <a:t>Carrots</a:t>
                      </a:r>
                      <a:endParaRPr sz="2000">
                        <a:solidFill>
                          <a:srgbClr val="00FF00"/>
                        </a:solidFill>
                        <a:latin typeface="Inconsolata"/>
                        <a:ea typeface="Inconsolata"/>
                        <a:cs typeface="Inconsolata"/>
                        <a:sym typeface="Inconsolata"/>
                      </a:endParaRPr>
                    </a:p>
                  </a:txBody>
                  <a:tcPr marL="91425" marR="91425" marT="0" marB="0" anchor="ctr">
                    <a:lnL w="9525" cap="flat" cmpd="sng">
                      <a:solidFill>
                        <a:srgbClr val="FFFFFF"/>
                      </a:solidFill>
                      <a:prstDash val="solid"/>
                      <a:round/>
                      <a:headEnd type="none" w="sm" len="sm"/>
                      <a:tailEnd type="none" w="sm" len="sm"/>
                    </a:lnL>
                    <a:lnR w="76200"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212940"/>
                    </a:solidFill>
                  </a:tcPr>
                </a:tc>
                <a:tc>
                  <a:txBody>
                    <a:bodyPr/>
                    <a:lstStyle/>
                    <a:p>
                      <a:pPr marL="0" lvl="0" indent="0" algn="ctr" rtl="0">
                        <a:spcBef>
                          <a:spcPts val="0"/>
                        </a:spcBef>
                        <a:spcAft>
                          <a:spcPts val="0"/>
                        </a:spcAft>
                        <a:buNone/>
                      </a:pPr>
                      <a:r>
                        <a:rPr lang="en" sz="2000">
                          <a:solidFill>
                            <a:srgbClr val="00FF00"/>
                          </a:solidFill>
                          <a:latin typeface="Inconsolata"/>
                          <a:ea typeface="Inconsolata"/>
                          <a:cs typeface="Inconsolata"/>
                          <a:sym typeface="Inconsolata"/>
                        </a:rPr>
                        <a:t>Peas</a:t>
                      </a:r>
                      <a:endParaRPr sz="2000">
                        <a:solidFill>
                          <a:srgbClr val="00FF00"/>
                        </a:solidFill>
                        <a:latin typeface="Inconsolata"/>
                        <a:ea typeface="Inconsolata"/>
                        <a:cs typeface="Inconsolata"/>
                        <a:sym typeface="Inconsolata"/>
                      </a:endParaRPr>
                    </a:p>
                  </a:txBody>
                  <a:tcPr marL="91425" marR="91425" marT="0" marB="0" anchor="ctr">
                    <a:lnL w="76200" cap="flat" cmpd="sng">
                      <a:solidFill>
                        <a:srgbClr val="FFFFFF"/>
                      </a:solidFill>
                      <a:prstDash val="solid"/>
                      <a:round/>
                      <a:headEnd type="none" w="sm" len="sm"/>
                      <a:tailEnd type="none" w="sm" len="sm"/>
                    </a:lnL>
                    <a:lnR w="76200"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212940"/>
                    </a:solidFill>
                  </a:tcPr>
                </a:tc>
                <a:tc>
                  <a:txBody>
                    <a:bodyPr/>
                    <a:lstStyle/>
                    <a:p>
                      <a:pPr marL="0" lvl="0" indent="0" algn="ctr" rtl="0">
                        <a:spcBef>
                          <a:spcPts val="0"/>
                        </a:spcBef>
                        <a:spcAft>
                          <a:spcPts val="0"/>
                        </a:spcAft>
                        <a:buNone/>
                      </a:pPr>
                      <a:r>
                        <a:rPr lang="en" sz="2000">
                          <a:solidFill>
                            <a:srgbClr val="00FF00"/>
                          </a:solidFill>
                          <a:latin typeface="Inconsolata"/>
                          <a:ea typeface="Inconsolata"/>
                          <a:cs typeface="Inconsolata"/>
                          <a:sym typeface="Inconsolata"/>
                        </a:rPr>
                        <a:t>Lettuce</a:t>
                      </a:r>
                      <a:endParaRPr sz="2000">
                        <a:solidFill>
                          <a:srgbClr val="00FF00"/>
                        </a:solidFill>
                        <a:latin typeface="Inconsolata"/>
                        <a:ea typeface="Inconsolata"/>
                        <a:cs typeface="Inconsolata"/>
                        <a:sym typeface="Inconsolata"/>
                      </a:endParaRPr>
                    </a:p>
                  </a:txBody>
                  <a:tcPr marL="91425" marR="91425" marT="0" marB="0" anchor="ctr">
                    <a:lnL w="76200" cap="flat" cmpd="sng">
                      <a:solidFill>
                        <a:srgbClr val="FFFFFF"/>
                      </a:solidFill>
                      <a:prstDash val="solid"/>
                      <a:round/>
                      <a:headEnd type="none" w="sm" len="sm"/>
                      <a:tailEnd type="none" w="sm" len="sm"/>
                    </a:lnL>
                    <a:lnR w="76200"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212940"/>
                    </a:solidFill>
                  </a:tcPr>
                </a:tc>
                <a:tc>
                  <a:txBody>
                    <a:bodyPr/>
                    <a:lstStyle/>
                    <a:p>
                      <a:pPr marL="0" lvl="0" indent="0" algn="ctr" rtl="0">
                        <a:spcBef>
                          <a:spcPts val="0"/>
                        </a:spcBef>
                        <a:spcAft>
                          <a:spcPts val="0"/>
                        </a:spcAft>
                        <a:buNone/>
                      </a:pPr>
                      <a:r>
                        <a:rPr lang="en" sz="2000">
                          <a:solidFill>
                            <a:srgbClr val="00FF00"/>
                          </a:solidFill>
                          <a:latin typeface="Inconsolata"/>
                          <a:ea typeface="Inconsolata"/>
                          <a:cs typeface="Inconsolata"/>
                          <a:sym typeface="Inconsolata"/>
                        </a:rPr>
                        <a:t>Tomatoes</a:t>
                      </a:r>
                      <a:endParaRPr sz="2000">
                        <a:solidFill>
                          <a:srgbClr val="00FF00"/>
                        </a:solidFill>
                        <a:latin typeface="Inconsolata"/>
                        <a:ea typeface="Inconsolata"/>
                        <a:cs typeface="Inconsolata"/>
                        <a:sym typeface="Inconsolata"/>
                      </a:endParaRPr>
                    </a:p>
                  </a:txBody>
                  <a:tcPr marL="91425" marR="91425" marT="0" marB="0" anchor="ctr">
                    <a:lnL w="76200"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212940"/>
                    </a:solidFill>
                  </a:tcPr>
                </a:tc>
                <a:extLst>
                  <a:ext uri="{0D108BD9-81ED-4DB2-BD59-A6C34878D82A}">
                    <a16:rowId xmlns:a16="http://schemas.microsoft.com/office/drawing/2014/main" val="10000"/>
                  </a:ext>
                </a:extLst>
              </a:tr>
              <a:tr h="511425">
                <a:tc>
                  <a:txBody>
                    <a:bodyPr/>
                    <a:lstStyle/>
                    <a:p>
                      <a:pPr marL="0" lvl="0" indent="0" algn="ctr" rtl="0">
                        <a:spcBef>
                          <a:spcPts val="0"/>
                        </a:spcBef>
                        <a:spcAft>
                          <a:spcPts val="0"/>
                        </a:spcAft>
                        <a:buNone/>
                      </a:pPr>
                      <a:r>
                        <a:rPr lang="en" sz="1800">
                          <a:latin typeface="Roboto Light"/>
                          <a:ea typeface="Roboto Light"/>
                          <a:cs typeface="Roboto Light"/>
                          <a:sym typeface="Roboto Light"/>
                        </a:rPr>
                        <a:t>Index 0 </a:t>
                      </a:r>
                      <a:endParaRPr sz="1800">
                        <a:latin typeface="Roboto Light"/>
                        <a:ea typeface="Roboto Light"/>
                        <a:cs typeface="Roboto Light"/>
                        <a:sym typeface="Roboto Light"/>
                      </a:endParaRPr>
                    </a:p>
                  </a:txBody>
                  <a:tcPr marL="91425" marR="91425" marT="0" marB="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800">
                          <a:solidFill>
                            <a:schemeClr val="dk1"/>
                          </a:solidFill>
                          <a:latin typeface="Roboto Light"/>
                          <a:ea typeface="Roboto Light"/>
                          <a:cs typeface="Roboto Light"/>
                          <a:sym typeface="Roboto Light"/>
                        </a:rPr>
                        <a:t>Index 1</a:t>
                      </a:r>
                      <a:endParaRPr sz="1800">
                        <a:latin typeface="Roboto Light"/>
                        <a:ea typeface="Roboto Light"/>
                        <a:cs typeface="Roboto Light"/>
                        <a:sym typeface="Roboto Light"/>
                      </a:endParaRPr>
                    </a:p>
                  </a:txBody>
                  <a:tcPr marL="91425" marR="91425" marT="0" marB="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800">
                          <a:solidFill>
                            <a:schemeClr val="dk1"/>
                          </a:solidFill>
                          <a:latin typeface="Roboto Light"/>
                          <a:ea typeface="Roboto Light"/>
                          <a:cs typeface="Roboto Light"/>
                          <a:sym typeface="Roboto Light"/>
                        </a:rPr>
                        <a:t>Index 2</a:t>
                      </a:r>
                      <a:endParaRPr sz="1800">
                        <a:latin typeface="Roboto Light"/>
                        <a:ea typeface="Roboto Light"/>
                        <a:cs typeface="Roboto Light"/>
                        <a:sym typeface="Roboto Light"/>
                      </a:endParaRPr>
                    </a:p>
                  </a:txBody>
                  <a:tcPr marL="91425" marR="91425" marT="0" marB="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800">
                          <a:solidFill>
                            <a:schemeClr val="dk1"/>
                          </a:solidFill>
                          <a:latin typeface="Roboto Light"/>
                          <a:ea typeface="Roboto Light"/>
                          <a:cs typeface="Roboto Light"/>
                          <a:sym typeface="Roboto Light"/>
                        </a:rPr>
                        <a:t>Index 3</a:t>
                      </a:r>
                      <a:endParaRPr sz="1800">
                        <a:latin typeface="Roboto Light"/>
                        <a:ea typeface="Roboto Light"/>
                        <a:cs typeface="Roboto Light"/>
                        <a:sym typeface="Roboto Light"/>
                      </a:endParaRPr>
                    </a:p>
                  </a:txBody>
                  <a:tcPr marL="91425" marR="91425" marT="0" marB="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
        <p:nvSpPr>
          <p:cNvPr id="1416" name="Google Shape;1416;p90"/>
          <p:cNvSpPr/>
          <p:nvPr/>
        </p:nvSpPr>
        <p:spPr>
          <a:xfrm rot="10800000" flipH="1">
            <a:off x="956825" y="3238600"/>
            <a:ext cx="405600" cy="600300"/>
          </a:xfrm>
          <a:prstGeom prst="upArrow">
            <a:avLst>
              <a:gd name="adj1" fmla="val 50000"/>
              <a:gd name="adj2" fmla="val 50000"/>
            </a:avLst>
          </a:prstGeom>
          <a:solidFill>
            <a:srgbClr val="FFFF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90"/>
          <p:cNvSpPr/>
          <p:nvPr/>
        </p:nvSpPr>
        <p:spPr>
          <a:xfrm rot="5400000" flipH="1">
            <a:off x="262175" y="1858700"/>
            <a:ext cx="405600" cy="907800"/>
          </a:xfrm>
          <a:prstGeom prst="upArrow">
            <a:avLst>
              <a:gd name="adj1" fmla="val 50000"/>
              <a:gd name="adj2" fmla="val 50000"/>
            </a:avLst>
          </a:prstGeom>
          <a:solidFill>
            <a:srgbClr val="FFFF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42"/>
        <p:cNvGrpSpPr/>
        <p:nvPr/>
      </p:nvGrpSpPr>
      <p:grpSpPr>
        <a:xfrm>
          <a:off x="0" y="0"/>
          <a:ext cx="0" cy="0"/>
          <a:chOff x="0" y="0"/>
          <a:chExt cx="0" cy="0"/>
        </a:xfrm>
      </p:grpSpPr>
      <p:sp>
        <p:nvSpPr>
          <p:cNvPr id="1043" name="Google Shape;1043;p55"/>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Last Class we Covered:</a:t>
            </a:r>
            <a:endParaRPr/>
          </a:p>
        </p:txBody>
      </p:sp>
      <p:sp>
        <p:nvSpPr>
          <p:cNvPr id="1044" name="Google Shape;1044;p5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4</a:t>
            </a:fld>
            <a:endParaRPr/>
          </a:p>
        </p:txBody>
      </p:sp>
      <p:sp>
        <p:nvSpPr>
          <p:cNvPr id="1045" name="Google Shape;1045;p55"/>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graphicFrame>
        <p:nvGraphicFramePr>
          <p:cNvPr id="1046" name="Google Shape;1046;p55"/>
          <p:cNvGraphicFramePr/>
          <p:nvPr/>
        </p:nvGraphicFramePr>
        <p:xfrm>
          <a:off x="488050" y="905550"/>
          <a:ext cx="7852375" cy="3745500"/>
        </p:xfrm>
        <a:graphic>
          <a:graphicData uri="http://schemas.openxmlformats.org/drawingml/2006/table">
            <a:tbl>
              <a:tblPr>
                <a:noFill/>
                <a:tableStyleId>{9675CA7D-D893-4B12-878C-924B40C036C8}</a:tableStyleId>
              </a:tblPr>
              <a:tblGrid>
                <a:gridCol w="3897050">
                  <a:extLst>
                    <a:ext uri="{9D8B030D-6E8A-4147-A177-3AD203B41FA5}">
                      <a16:colId xmlns:a16="http://schemas.microsoft.com/office/drawing/2014/main" val="20000"/>
                    </a:ext>
                  </a:extLst>
                </a:gridCol>
                <a:gridCol w="3955325">
                  <a:extLst>
                    <a:ext uri="{9D8B030D-6E8A-4147-A177-3AD203B41FA5}">
                      <a16:colId xmlns:a16="http://schemas.microsoft.com/office/drawing/2014/main" val="20001"/>
                    </a:ext>
                  </a:extLst>
                </a:gridCol>
              </a:tblGrid>
              <a:tr h="624250">
                <a:tc>
                  <a:txBody>
                    <a:bodyPr/>
                    <a:lstStyle/>
                    <a:p>
                      <a:pPr marL="0" lvl="0" indent="0" algn="l" rtl="0">
                        <a:spcBef>
                          <a:spcPts val="0"/>
                        </a:spcBef>
                        <a:spcAft>
                          <a:spcPts val="0"/>
                        </a:spcAft>
                        <a:buNone/>
                      </a:pPr>
                      <a:r>
                        <a:rPr lang="en" sz="1800" b="1">
                          <a:solidFill>
                            <a:srgbClr val="FFFFFF"/>
                          </a:solidFill>
                          <a:latin typeface="Roboto"/>
                          <a:ea typeface="Roboto"/>
                          <a:cs typeface="Roboto"/>
                          <a:sym typeface="Roboto"/>
                        </a:rPr>
                        <a:t>Data</a:t>
                      </a:r>
                      <a:endParaRPr sz="1800" b="1">
                        <a:solidFill>
                          <a:srgbClr val="FFFFFF"/>
                        </a:solidFill>
                        <a:latin typeface="Roboto"/>
                        <a:ea typeface="Roboto"/>
                        <a:cs typeface="Roboto"/>
                        <a:sym typeface="Roboto"/>
                      </a:endParaRPr>
                    </a:p>
                  </a:txBody>
                  <a:tcPr marL="91425" marR="91425" marT="0" marB="0" anchor="ctr">
                    <a:solidFill>
                      <a:srgbClr val="000000"/>
                    </a:solidFill>
                  </a:tcPr>
                </a:tc>
                <a:tc>
                  <a:txBody>
                    <a:bodyPr/>
                    <a:lstStyle/>
                    <a:p>
                      <a:pPr marL="0" lvl="0" indent="0" algn="l" rtl="0">
                        <a:spcBef>
                          <a:spcPts val="0"/>
                        </a:spcBef>
                        <a:spcAft>
                          <a:spcPts val="0"/>
                        </a:spcAft>
                        <a:buNone/>
                      </a:pPr>
                      <a:r>
                        <a:rPr lang="en" sz="1800" b="1">
                          <a:solidFill>
                            <a:srgbClr val="FFFFFF"/>
                          </a:solidFill>
                          <a:latin typeface="Roboto"/>
                          <a:ea typeface="Roboto"/>
                          <a:cs typeface="Roboto"/>
                          <a:sym typeface="Roboto"/>
                        </a:rPr>
                        <a:t>Logic</a:t>
                      </a:r>
                      <a:endParaRPr sz="1800" b="1">
                        <a:solidFill>
                          <a:srgbClr val="FFFFFF"/>
                        </a:solidFill>
                        <a:latin typeface="Roboto"/>
                        <a:ea typeface="Roboto"/>
                        <a:cs typeface="Roboto"/>
                        <a:sym typeface="Roboto"/>
                      </a:endParaRPr>
                    </a:p>
                  </a:txBody>
                  <a:tcPr marL="91425" marR="91425" marT="0" marB="0" anchor="ctr">
                    <a:solidFill>
                      <a:srgbClr val="000000"/>
                    </a:solidFill>
                  </a:tcPr>
                </a:tc>
                <a:extLst>
                  <a:ext uri="{0D108BD9-81ED-4DB2-BD59-A6C34878D82A}">
                    <a16:rowId xmlns:a16="http://schemas.microsoft.com/office/drawing/2014/main" val="10000"/>
                  </a:ext>
                </a:extLst>
              </a:tr>
              <a:tr h="624250">
                <a:tc>
                  <a:txBody>
                    <a:bodyPr/>
                    <a:lstStyle/>
                    <a:p>
                      <a:pPr marL="0" lvl="0" indent="0" algn="l" rtl="0">
                        <a:spcBef>
                          <a:spcPts val="0"/>
                        </a:spcBef>
                        <a:spcAft>
                          <a:spcPts val="0"/>
                        </a:spcAft>
                        <a:buNone/>
                      </a:pPr>
                      <a:r>
                        <a:rPr lang="en" sz="1800">
                          <a:latin typeface="Roboto Light"/>
                          <a:ea typeface="Roboto Light"/>
                          <a:cs typeface="Roboto Light"/>
                          <a:sym typeface="Roboto Light"/>
                        </a:rPr>
                        <a:t>1. Numbers</a:t>
                      </a:r>
                      <a:endParaRPr sz="1800">
                        <a:latin typeface="Roboto Light"/>
                        <a:ea typeface="Roboto Light"/>
                        <a:cs typeface="Roboto Light"/>
                        <a:sym typeface="Roboto Light"/>
                      </a:endParaRPr>
                    </a:p>
                  </a:txBody>
                  <a:tcPr marL="91425" marR="91425" marT="0" marB="0" anchor="ctr">
                    <a:solidFill>
                      <a:schemeClr val="accent6"/>
                    </a:solidFill>
                  </a:tcPr>
                </a:tc>
                <a:tc>
                  <a:txBody>
                    <a:bodyPr/>
                    <a:lstStyle/>
                    <a:p>
                      <a:pPr marL="0" lvl="0" indent="0" algn="l" rtl="0">
                        <a:spcBef>
                          <a:spcPts val="0"/>
                        </a:spcBef>
                        <a:spcAft>
                          <a:spcPts val="0"/>
                        </a:spcAft>
                        <a:buNone/>
                      </a:pPr>
                      <a:r>
                        <a:rPr lang="en" sz="1800">
                          <a:latin typeface="Roboto Light"/>
                          <a:ea typeface="Roboto Light"/>
                          <a:cs typeface="Roboto Light"/>
                          <a:sym typeface="Roboto Light"/>
                        </a:rPr>
                        <a:t>1. Operators</a:t>
                      </a:r>
                      <a:endParaRPr sz="1800">
                        <a:latin typeface="Roboto Light"/>
                        <a:ea typeface="Roboto Light"/>
                        <a:cs typeface="Roboto Light"/>
                        <a:sym typeface="Roboto Light"/>
                      </a:endParaRPr>
                    </a:p>
                  </a:txBody>
                  <a:tcPr marL="91425" marR="91425" marT="0" marB="0" anchor="ctr">
                    <a:solidFill>
                      <a:schemeClr val="accent6"/>
                    </a:solidFill>
                  </a:tcPr>
                </a:tc>
                <a:extLst>
                  <a:ext uri="{0D108BD9-81ED-4DB2-BD59-A6C34878D82A}">
                    <a16:rowId xmlns:a16="http://schemas.microsoft.com/office/drawing/2014/main" val="10001"/>
                  </a:ext>
                </a:extLst>
              </a:tr>
              <a:tr h="624250">
                <a:tc>
                  <a:txBody>
                    <a:bodyPr/>
                    <a:lstStyle/>
                    <a:p>
                      <a:pPr marL="0" lvl="0" indent="0" algn="l" rtl="0">
                        <a:spcBef>
                          <a:spcPts val="0"/>
                        </a:spcBef>
                        <a:spcAft>
                          <a:spcPts val="0"/>
                        </a:spcAft>
                        <a:buNone/>
                      </a:pPr>
                      <a:r>
                        <a:rPr lang="en" sz="1800">
                          <a:latin typeface="Roboto Light"/>
                          <a:ea typeface="Roboto Light"/>
                          <a:cs typeface="Roboto Light"/>
                          <a:sym typeface="Roboto Light"/>
                        </a:rPr>
                        <a:t>2. Strings</a:t>
                      </a:r>
                      <a:endParaRPr sz="1800">
                        <a:latin typeface="Roboto Light"/>
                        <a:ea typeface="Roboto Light"/>
                        <a:cs typeface="Roboto Light"/>
                        <a:sym typeface="Roboto Light"/>
                      </a:endParaRPr>
                    </a:p>
                  </a:txBody>
                  <a:tcPr marL="91425" marR="91425" marT="0" marB="0" anchor="ctr">
                    <a:solidFill>
                      <a:schemeClr val="accent6"/>
                    </a:solidFill>
                  </a:tcPr>
                </a:tc>
                <a:tc>
                  <a:txBody>
                    <a:bodyPr/>
                    <a:lstStyle/>
                    <a:p>
                      <a:pPr marL="0" lvl="0" indent="0" algn="l" rtl="0">
                        <a:spcBef>
                          <a:spcPts val="0"/>
                        </a:spcBef>
                        <a:spcAft>
                          <a:spcPts val="0"/>
                        </a:spcAft>
                        <a:buNone/>
                      </a:pPr>
                      <a:r>
                        <a:rPr lang="en" sz="1800">
                          <a:solidFill>
                            <a:srgbClr val="B7B7B7"/>
                          </a:solidFill>
                          <a:latin typeface="Roboto Light"/>
                          <a:ea typeface="Roboto Light"/>
                          <a:cs typeface="Roboto Light"/>
                          <a:sym typeface="Roboto Light"/>
                        </a:rPr>
                        <a:t>2. Conditionals</a:t>
                      </a:r>
                      <a:endParaRPr sz="1800">
                        <a:solidFill>
                          <a:srgbClr val="B7B7B7"/>
                        </a:solidFill>
                        <a:latin typeface="Roboto Light"/>
                        <a:ea typeface="Roboto Light"/>
                        <a:cs typeface="Roboto Light"/>
                        <a:sym typeface="Roboto Light"/>
                      </a:endParaRPr>
                    </a:p>
                  </a:txBody>
                  <a:tcPr marL="91425" marR="91425" marT="0" marB="0" anchor="ctr">
                    <a:solidFill>
                      <a:schemeClr val="lt2"/>
                    </a:solidFill>
                  </a:tcPr>
                </a:tc>
                <a:extLst>
                  <a:ext uri="{0D108BD9-81ED-4DB2-BD59-A6C34878D82A}">
                    <a16:rowId xmlns:a16="http://schemas.microsoft.com/office/drawing/2014/main" val="10002"/>
                  </a:ext>
                </a:extLst>
              </a:tr>
              <a:tr h="624250">
                <a:tc>
                  <a:txBody>
                    <a:bodyPr/>
                    <a:lstStyle/>
                    <a:p>
                      <a:pPr marL="0" lvl="0" indent="0" algn="l" rtl="0">
                        <a:spcBef>
                          <a:spcPts val="0"/>
                        </a:spcBef>
                        <a:spcAft>
                          <a:spcPts val="0"/>
                        </a:spcAft>
                        <a:buNone/>
                      </a:pPr>
                      <a:r>
                        <a:rPr lang="en" sz="1800">
                          <a:latin typeface="Roboto Light"/>
                          <a:ea typeface="Roboto Light"/>
                          <a:cs typeface="Roboto Light"/>
                          <a:sym typeface="Roboto Light"/>
                        </a:rPr>
                        <a:t>3. Booleans</a:t>
                      </a:r>
                      <a:endParaRPr sz="1800">
                        <a:latin typeface="Roboto Light"/>
                        <a:ea typeface="Roboto Light"/>
                        <a:cs typeface="Roboto Light"/>
                        <a:sym typeface="Roboto Light"/>
                      </a:endParaRPr>
                    </a:p>
                  </a:txBody>
                  <a:tcPr marL="91425" marR="91425" marT="0" marB="0" anchor="ctr">
                    <a:solidFill>
                      <a:schemeClr val="accent6"/>
                    </a:solidFill>
                  </a:tcPr>
                </a:tc>
                <a:tc>
                  <a:txBody>
                    <a:bodyPr/>
                    <a:lstStyle/>
                    <a:p>
                      <a:pPr marL="0" lvl="0" indent="0" algn="l" rtl="0">
                        <a:spcBef>
                          <a:spcPts val="0"/>
                        </a:spcBef>
                        <a:spcAft>
                          <a:spcPts val="0"/>
                        </a:spcAft>
                        <a:buNone/>
                      </a:pPr>
                      <a:r>
                        <a:rPr lang="en" sz="1800">
                          <a:solidFill>
                            <a:srgbClr val="B7B7B7"/>
                          </a:solidFill>
                          <a:latin typeface="Roboto Light"/>
                          <a:ea typeface="Roboto Light"/>
                          <a:cs typeface="Roboto Light"/>
                          <a:sym typeface="Roboto Light"/>
                        </a:rPr>
                        <a:t>3. Loops</a:t>
                      </a:r>
                      <a:endParaRPr sz="1800">
                        <a:solidFill>
                          <a:srgbClr val="B7B7B7"/>
                        </a:solidFill>
                        <a:latin typeface="Roboto Light"/>
                        <a:ea typeface="Roboto Light"/>
                        <a:cs typeface="Roboto Light"/>
                        <a:sym typeface="Roboto Light"/>
                      </a:endParaRPr>
                    </a:p>
                  </a:txBody>
                  <a:tcPr marL="91425" marR="91425" marT="0" marB="0" anchor="ctr"/>
                </a:tc>
                <a:extLst>
                  <a:ext uri="{0D108BD9-81ED-4DB2-BD59-A6C34878D82A}">
                    <a16:rowId xmlns:a16="http://schemas.microsoft.com/office/drawing/2014/main" val="10003"/>
                  </a:ext>
                </a:extLst>
              </a:tr>
              <a:tr h="624250">
                <a:tc>
                  <a:txBody>
                    <a:bodyPr/>
                    <a:lstStyle/>
                    <a:p>
                      <a:pPr marL="0" lvl="0" indent="0" algn="l" rtl="0">
                        <a:spcBef>
                          <a:spcPts val="0"/>
                        </a:spcBef>
                        <a:spcAft>
                          <a:spcPts val="0"/>
                        </a:spcAft>
                        <a:buNone/>
                      </a:pPr>
                      <a:r>
                        <a:rPr lang="en" sz="1800">
                          <a:latin typeface="Roboto Light"/>
                          <a:ea typeface="Roboto Light"/>
                          <a:cs typeface="Roboto Light"/>
                          <a:sym typeface="Roboto Light"/>
                        </a:rPr>
                        <a:t>4. Lists</a:t>
                      </a:r>
                      <a:endParaRPr sz="1800">
                        <a:latin typeface="Roboto Light"/>
                        <a:ea typeface="Roboto Light"/>
                        <a:cs typeface="Roboto Light"/>
                        <a:sym typeface="Roboto Light"/>
                      </a:endParaRPr>
                    </a:p>
                  </a:txBody>
                  <a:tcPr marL="91425" marR="91425" marT="0" marB="0" anchor="ctr">
                    <a:solidFill>
                      <a:schemeClr val="accent6"/>
                    </a:solidFill>
                  </a:tcPr>
                </a:tc>
                <a:tc>
                  <a:txBody>
                    <a:bodyPr/>
                    <a:lstStyle/>
                    <a:p>
                      <a:pPr marL="0" lvl="0" indent="0" algn="l" rtl="0">
                        <a:spcBef>
                          <a:spcPts val="0"/>
                        </a:spcBef>
                        <a:spcAft>
                          <a:spcPts val="0"/>
                        </a:spcAft>
                        <a:buNone/>
                      </a:pPr>
                      <a:r>
                        <a:rPr lang="en" sz="1800">
                          <a:solidFill>
                            <a:srgbClr val="B7B7B7"/>
                          </a:solidFill>
                          <a:latin typeface="Roboto Light"/>
                          <a:ea typeface="Roboto Light"/>
                          <a:cs typeface="Roboto Light"/>
                          <a:sym typeface="Roboto Light"/>
                        </a:rPr>
                        <a:t>4. Functions</a:t>
                      </a:r>
                      <a:endParaRPr sz="1800">
                        <a:solidFill>
                          <a:srgbClr val="B7B7B7"/>
                        </a:solidFill>
                        <a:latin typeface="Roboto Light"/>
                        <a:ea typeface="Roboto Light"/>
                        <a:cs typeface="Roboto Light"/>
                        <a:sym typeface="Roboto Light"/>
                      </a:endParaRPr>
                    </a:p>
                  </a:txBody>
                  <a:tcPr marL="91425" marR="91425" marT="0" marB="0" anchor="ctr">
                    <a:solidFill>
                      <a:schemeClr val="lt2"/>
                    </a:solidFill>
                  </a:tcPr>
                </a:tc>
                <a:extLst>
                  <a:ext uri="{0D108BD9-81ED-4DB2-BD59-A6C34878D82A}">
                    <a16:rowId xmlns:a16="http://schemas.microsoft.com/office/drawing/2014/main" val="10004"/>
                  </a:ext>
                </a:extLst>
              </a:tr>
              <a:tr h="624250">
                <a:tc>
                  <a:txBody>
                    <a:bodyPr/>
                    <a:lstStyle/>
                    <a:p>
                      <a:pPr marL="0" lvl="0" indent="0" algn="l" rtl="0">
                        <a:spcBef>
                          <a:spcPts val="0"/>
                        </a:spcBef>
                        <a:spcAft>
                          <a:spcPts val="0"/>
                        </a:spcAft>
                        <a:buNone/>
                      </a:pPr>
                      <a:r>
                        <a:rPr lang="en" sz="1800">
                          <a:latin typeface="Roboto Light"/>
                          <a:ea typeface="Roboto Light"/>
                          <a:cs typeface="Roboto Light"/>
                          <a:sym typeface="Roboto Light"/>
                        </a:rPr>
                        <a:t>5. Dictionaries</a:t>
                      </a:r>
                      <a:endParaRPr sz="1800">
                        <a:latin typeface="Roboto Light"/>
                        <a:ea typeface="Roboto Light"/>
                        <a:cs typeface="Roboto Light"/>
                        <a:sym typeface="Roboto Light"/>
                      </a:endParaRPr>
                    </a:p>
                  </a:txBody>
                  <a:tcPr marL="91425" marR="91425" marT="0" marB="0" anchor="ctr">
                    <a:solidFill>
                      <a:schemeClr val="accent6"/>
                    </a:solidFill>
                  </a:tcPr>
                </a:tc>
                <a:tc>
                  <a:txBody>
                    <a:bodyPr/>
                    <a:lstStyle/>
                    <a:p>
                      <a:pPr marL="0" lvl="0" indent="0" algn="l" rtl="0">
                        <a:spcBef>
                          <a:spcPts val="0"/>
                        </a:spcBef>
                        <a:spcAft>
                          <a:spcPts val="0"/>
                        </a:spcAft>
                        <a:buNone/>
                      </a:pPr>
                      <a:r>
                        <a:rPr lang="en" sz="1800">
                          <a:solidFill>
                            <a:srgbClr val="B7B7B7"/>
                          </a:solidFill>
                          <a:latin typeface="Roboto Light"/>
                          <a:ea typeface="Roboto Light"/>
                          <a:cs typeface="Roboto Light"/>
                          <a:sym typeface="Roboto Light"/>
                        </a:rPr>
                        <a:t>5. Modules</a:t>
                      </a:r>
                      <a:endParaRPr sz="1800">
                        <a:solidFill>
                          <a:srgbClr val="B7B7B7"/>
                        </a:solidFill>
                        <a:latin typeface="Roboto Light"/>
                        <a:ea typeface="Roboto Light"/>
                        <a:cs typeface="Roboto Light"/>
                        <a:sym typeface="Roboto Light"/>
                      </a:endParaRPr>
                    </a:p>
                  </a:txBody>
                  <a:tcPr marL="91425" marR="91425" marT="0" marB="0" anchor="ctr"/>
                </a:tc>
                <a:extLst>
                  <a:ext uri="{0D108BD9-81ED-4DB2-BD59-A6C34878D82A}">
                    <a16:rowId xmlns:a16="http://schemas.microsoft.com/office/drawing/2014/main" val="10005"/>
                  </a:ext>
                </a:extLst>
              </a:tr>
            </a:tbl>
          </a:graphicData>
        </a:graphic>
      </p:graphicFrame>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421"/>
        <p:cNvGrpSpPr/>
        <p:nvPr/>
      </p:nvGrpSpPr>
      <p:grpSpPr>
        <a:xfrm>
          <a:off x="0" y="0"/>
          <a:ext cx="0" cy="0"/>
          <a:chOff x="0" y="0"/>
          <a:chExt cx="0" cy="0"/>
        </a:xfrm>
      </p:grpSpPr>
      <p:sp>
        <p:nvSpPr>
          <p:cNvPr id="1422" name="Google Shape;1422;p91"/>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Run That For Loop</a:t>
            </a:r>
            <a:endParaRPr/>
          </a:p>
        </p:txBody>
      </p:sp>
      <p:sp>
        <p:nvSpPr>
          <p:cNvPr id="1423" name="Google Shape;1423;p9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40</a:t>
            </a:fld>
            <a:endParaRPr/>
          </a:p>
        </p:txBody>
      </p:sp>
      <p:sp>
        <p:nvSpPr>
          <p:cNvPr id="1424" name="Google Shape;1424;p91"/>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graphicFrame>
        <p:nvGraphicFramePr>
          <p:cNvPr id="1425" name="Google Shape;1425;p91"/>
          <p:cNvGraphicFramePr/>
          <p:nvPr/>
        </p:nvGraphicFramePr>
        <p:xfrm>
          <a:off x="453850" y="781300"/>
          <a:ext cx="5990650" cy="1702775"/>
        </p:xfrm>
        <a:graphic>
          <a:graphicData uri="http://schemas.openxmlformats.org/drawingml/2006/table">
            <a:tbl>
              <a:tblPr>
                <a:noFill/>
                <a:tableStyleId>{9675CA7D-D893-4B12-878C-924B40C036C8}</a:tableStyleId>
              </a:tblPr>
              <a:tblGrid>
                <a:gridCol w="5990650">
                  <a:extLst>
                    <a:ext uri="{9D8B030D-6E8A-4147-A177-3AD203B41FA5}">
                      <a16:colId xmlns:a16="http://schemas.microsoft.com/office/drawing/2014/main" val="20000"/>
                    </a:ext>
                  </a:extLst>
                </a:gridCol>
              </a:tblGrid>
              <a:tr h="1702775">
                <a:tc>
                  <a:txBody>
                    <a:bodyPr/>
                    <a:lstStyle/>
                    <a:p>
                      <a:pPr marL="0" lvl="0" indent="0" algn="l" rtl="0">
                        <a:spcBef>
                          <a:spcPts val="0"/>
                        </a:spcBef>
                        <a:spcAft>
                          <a:spcPts val="0"/>
                        </a:spcAft>
                        <a:buNone/>
                      </a:pPr>
                      <a:r>
                        <a:rPr lang="en" sz="1600" i="1">
                          <a:solidFill>
                            <a:srgbClr val="6FA8DC"/>
                          </a:solidFill>
                          <a:latin typeface="Inconsolata"/>
                          <a:ea typeface="Inconsolata"/>
                          <a:cs typeface="Inconsolata"/>
                          <a:sym typeface="Inconsolata"/>
                        </a:rPr>
                        <a:t># Start with a list</a:t>
                      </a:r>
                      <a:endParaRPr sz="1600" i="1">
                        <a:solidFill>
                          <a:srgbClr val="6FA8DC"/>
                        </a:solidFill>
                        <a:latin typeface="Inconsolata"/>
                        <a:ea typeface="Inconsolata"/>
                        <a:cs typeface="Inconsolata"/>
                        <a:sym typeface="Inconsolata"/>
                      </a:endParaRPr>
                    </a:p>
                    <a:p>
                      <a:pPr marL="0" lvl="0" indent="0" algn="l" rtl="0">
                        <a:spcBef>
                          <a:spcPts val="0"/>
                        </a:spcBef>
                        <a:spcAft>
                          <a:spcPts val="0"/>
                        </a:spcAft>
                        <a:buNone/>
                      </a:pPr>
                      <a:r>
                        <a:rPr lang="en" sz="1600">
                          <a:solidFill>
                            <a:srgbClr val="FFFFFF"/>
                          </a:solidFill>
                          <a:latin typeface="Inconsolata"/>
                          <a:ea typeface="Inconsolata"/>
                          <a:cs typeface="Inconsolata"/>
                          <a:sym typeface="Inconsolata"/>
                        </a:rPr>
                        <a:t>Vegetables </a:t>
                      </a:r>
                      <a:r>
                        <a:rPr lang="en" sz="1600">
                          <a:solidFill>
                            <a:schemeClr val="accent1"/>
                          </a:solidFill>
                          <a:latin typeface="Inconsolata"/>
                          <a:ea typeface="Inconsolata"/>
                          <a:cs typeface="Inconsolata"/>
                          <a:sym typeface="Inconsolata"/>
                        </a:rPr>
                        <a:t>=</a:t>
                      </a:r>
                      <a:r>
                        <a:rPr lang="en" sz="1600">
                          <a:solidFill>
                            <a:srgbClr val="FFFFFF"/>
                          </a:solidFill>
                          <a:latin typeface="Inconsolata"/>
                          <a:ea typeface="Inconsolata"/>
                          <a:cs typeface="Inconsolata"/>
                          <a:sym typeface="Inconsolata"/>
                        </a:rPr>
                        <a:t> [</a:t>
                      </a:r>
                      <a:r>
                        <a:rPr lang="en" sz="1600">
                          <a:solidFill>
                            <a:srgbClr val="00FF00"/>
                          </a:solidFill>
                          <a:latin typeface="Inconsolata"/>
                          <a:ea typeface="Inconsolata"/>
                          <a:cs typeface="Inconsolata"/>
                          <a:sym typeface="Inconsolata"/>
                        </a:rPr>
                        <a:t>"Carrots"</a:t>
                      </a:r>
                      <a:r>
                        <a:rPr lang="en" sz="1600">
                          <a:solidFill>
                            <a:srgbClr val="FFFFFF"/>
                          </a:solidFill>
                          <a:latin typeface="Inconsolata"/>
                          <a:ea typeface="Inconsolata"/>
                          <a:cs typeface="Inconsolata"/>
                          <a:sym typeface="Inconsolata"/>
                        </a:rPr>
                        <a:t>, </a:t>
                      </a:r>
                      <a:r>
                        <a:rPr lang="en" sz="1600">
                          <a:solidFill>
                            <a:srgbClr val="00FF00"/>
                          </a:solidFill>
                          <a:latin typeface="Inconsolata"/>
                          <a:ea typeface="Inconsolata"/>
                          <a:cs typeface="Inconsolata"/>
                          <a:sym typeface="Inconsolata"/>
                        </a:rPr>
                        <a:t>"Peas"</a:t>
                      </a:r>
                      <a:r>
                        <a:rPr lang="en" sz="1600">
                          <a:solidFill>
                            <a:srgbClr val="FFFFFF"/>
                          </a:solidFill>
                          <a:latin typeface="Inconsolata"/>
                          <a:ea typeface="Inconsolata"/>
                          <a:cs typeface="Inconsolata"/>
                          <a:sym typeface="Inconsolata"/>
                        </a:rPr>
                        <a:t>, </a:t>
                      </a:r>
                      <a:r>
                        <a:rPr lang="en" sz="1600">
                          <a:solidFill>
                            <a:srgbClr val="00FF00"/>
                          </a:solidFill>
                          <a:latin typeface="Inconsolata"/>
                          <a:ea typeface="Inconsolata"/>
                          <a:cs typeface="Inconsolata"/>
                          <a:sym typeface="Inconsolata"/>
                        </a:rPr>
                        <a:t>"Lettuce"</a:t>
                      </a:r>
                      <a:r>
                        <a:rPr lang="en" sz="1600">
                          <a:solidFill>
                            <a:srgbClr val="FFFFFF"/>
                          </a:solidFill>
                          <a:latin typeface="Inconsolata"/>
                          <a:ea typeface="Inconsolata"/>
                          <a:cs typeface="Inconsolata"/>
                          <a:sym typeface="Inconsolata"/>
                        </a:rPr>
                        <a:t>, </a:t>
                      </a:r>
                      <a:r>
                        <a:rPr lang="en" sz="1600">
                          <a:solidFill>
                            <a:srgbClr val="00FF00"/>
                          </a:solidFill>
                          <a:latin typeface="Inconsolata"/>
                          <a:ea typeface="Inconsolata"/>
                          <a:cs typeface="Inconsolata"/>
                          <a:sym typeface="Inconsolata"/>
                        </a:rPr>
                        <a:t>"Tomatoes"</a:t>
                      </a:r>
                      <a:r>
                        <a:rPr lang="en" sz="1600">
                          <a:solidFill>
                            <a:srgbClr val="FFFFFF"/>
                          </a:solidFill>
                          <a:latin typeface="Inconsolata"/>
                          <a:ea typeface="Inconsolata"/>
                          <a:cs typeface="Inconsolata"/>
                          <a:sym typeface="Inconsolata"/>
                        </a:rPr>
                        <a:t>]</a:t>
                      </a:r>
                      <a:endParaRPr sz="1600">
                        <a:solidFill>
                          <a:srgbClr val="FFFFFF"/>
                        </a:solidFill>
                        <a:latin typeface="Inconsolata"/>
                        <a:ea typeface="Inconsolata"/>
                        <a:cs typeface="Inconsolata"/>
                        <a:sym typeface="Inconsolata"/>
                      </a:endParaRPr>
                    </a:p>
                    <a:p>
                      <a:pPr marL="0" lvl="0" indent="0" algn="l" rtl="0">
                        <a:spcBef>
                          <a:spcPts val="0"/>
                        </a:spcBef>
                        <a:spcAft>
                          <a:spcPts val="0"/>
                        </a:spcAft>
                        <a:buNone/>
                      </a:pPr>
                      <a:endParaRPr sz="1600">
                        <a:solidFill>
                          <a:srgbClr val="FFFFFF"/>
                        </a:solidFill>
                        <a:latin typeface="Inconsolata"/>
                        <a:ea typeface="Inconsolata"/>
                        <a:cs typeface="Inconsolata"/>
                        <a:sym typeface="Inconsolata"/>
                      </a:endParaRPr>
                    </a:p>
                    <a:p>
                      <a:pPr marL="0" lvl="0" indent="0" algn="l" rtl="0">
                        <a:spcBef>
                          <a:spcPts val="0"/>
                        </a:spcBef>
                        <a:spcAft>
                          <a:spcPts val="0"/>
                        </a:spcAft>
                        <a:buNone/>
                      </a:pPr>
                      <a:r>
                        <a:rPr lang="en" sz="1600" i="1">
                          <a:solidFill>
                            <a:srgbClr val="9FC5E8"/>
                          </a:solidFill>
                          <a:latin typeface="Inconsolata"/>
                          <a:ea typeface="Inconsolata"/>
                          <a:cs typeface="Inconsolata"/>
                          <a:sym typeface="Inconsolata"/>
                        </a:rPr>
                        <a:t># Loop through each item of the list</a:t>
                      </a:r>
                      <a:endParaRPr sz="1600" i="1">
                        <a:solidFill>
                          <a:srgbClr val="9FC5E8"/>
                        </a:solidFill>
                        <a:latin typeface="Inconsolata"/>
                        <a:ea typeface="Inconsolata"/>
                        <a:cs typeface="Inconsolata"/>
                        <a:sym typeface="Inconsolata"/>
                      </a:endParaRPr>
                    </a:p>
                    <a:p>
                      <a:pPr marL="0" lvl="0" indent="0" algn="l" rtl="0">
                        <a:spcBef>
                          <a:spcPts val="0"/>
                        </a:spcBef>
                        <a:spcAft>
                          <a:spcPts val="0"/>
                        </a:spcAft>
                        <a:buNone/>
                      </a:pPr>
                      <a:r>
                        <a:rPr lang="en" sz="1600">
                          <a:solidFill>
                            <a:schemeClr val="accent1"/>
                          </a:solidFill>
                          <a:latin typeface="Inconsolata"/>
                          <a:ea typeface="Inconsolata"/>
                          <a:cs typeface="Inconsolata"/>
                          <a:sym typeface="Inconsolata"/>
                        </a:rPr>
                        <a:t>for</a:t>
                      </a:r>
                      <a:r>
                        <a:rPr lang="en" sz="1600">
                          <a:solidFill>
                            <a:srgbClr val="FFFFFF"/>
                          </a:solidFill>
                          <a:latin typeface="Inconsolata"/>
                          <a:ea typeface="Inconsolata"/>
                          <a:cs typeface="Inconsolata"/>
                          <a:sym typeface="Inconsolata"/>
                        </a:rPr>
                        <a:t> vegetable </a:t>
                      </a:r>
                      <a:r>
                        <a:rPr lang="en" sz="1600">
                          <a:solidFill>
                            <a:schemeClr val="accent1"/>
                          </a:solidFill>
                          <a:latin typeface="Inconsolata"/>
                          <a:ea typeface="Inconsolata"/>
                          <a:cs typeface="Inconsolata"/>
                          <a:sym typeface="Inconsolata"/>
                        </a:rPr>
                        <a:t>in</a:t>
                      </a:r>
                      <a:r>
                        <a:rPr lang="en" sz="1600">
                          <a:solidFill>
                            <a:srgbClr val="FFFFFF"/>
                          </a:solidFill>
                          <a:latin typeface="Inconsolata"/>
                          <a:ea typeface="Inconsolata"/>
                          <a:cs typeface="Inconsolata"/>
                          <a:sym typeface="Inconsolata"/>
                        </a:rPr>
                        <a:t> vegetables:</a:t>
                      </a:r>
                      <a:endParaRPr sz="1600">
                        <a:solidFill>
                          <a:srgbClr val="FFFFFF"/>
                        </a:solidFill>
                        <a:latin typeface="Inconsolata"/>
                        <a:ea typeface="Inconsolata"/>
                        <a:cs typeface="Inconsolata"/>
                        <a:sym typeface="Inconsolata"/>
                      </a:endParaRPr>
                    </a:p>
                    <a:p>
                      <a:pPr marL="0" lvl="0" indent="0" algn="l" rtl="0">
                        <a:spcBef>
                          <a:spcPts val="0"/>
                        </a:spcBef>
                        <a:spcAft>
                          <a:spcPts val="0"/>
                        </a:spcAft>
                        <a:buNone/>
                      </a:pPr>
                      <a:r>
                        <a:rPr lang="en" sz="1600">
                          <a:solidFill>
                            <a:srgbClr val="FFFFFF"/>
                          </a:solidFill>
                          <a:latin typeface="Inconsolata"/>
                          <a:ea typeface="Inconsolata"/>
                          <a:cs typeface="Inconsolata"/>
                          <a:sym typeface="Inconsolata"/>
                        </a:rPr>
                        <a:t>   </a:t>
                      </a:r>
                      <a:r>
                        <a:rPr lang="en" sz="1600">
                          <a:solidFill>
                            <a:schemeClr val="accent1"/>
                          </a:solidFill>
                          <a:latin typeface="Inconsolata"/>
                          <a:ea typeface="Inconsolata"/>
                          <a:cs typeface="Inconsolata"/>
                          <a:sym typeface="Inconsolata"/>
                        </a:rPr>
                        <a:t> print</a:t>
                      </a:r>
                      <a:r>
                        <a:rPr lang="en" sz="1600">
                          <a:solidFill>
                            <a:srgbClr val="FFFFFF"/>
                          </a:solidFill>
                          <a:latin typeface="Inconsolata"/>
                          <a:ea typeface="Inconsolata"/>
                          <a:cs typeface="Inconsolata"/>
                          <a:sym typeface="Inconsolata"/>
                        </a:rPr>
                        <a:t>(</a:t>
                      </a:r>
                      <a:r>
                        <a:rPr lang="en" sz="1600">
                          <a:solidFill>
                            <a:srgbClr val="00FF00"/>
                          </a:solidFill>
                          <a:latin typeface="Inconsolata"/>
                          <a:ea typeface="Inconsolata"/>
                          <a:cs typeface="Inconsolata"/>
                          <a:sym typeface="Inconsolata"/>
                        </a:rPr>
                        <a:t>"I love"</a:t>
                      </a:r>
                      <a:r>
                        <a:rPr lang="en" sz="1600">
                          <a:solidFill>
                            <a:srgbClr val="FFFFFF"/>
                          </a:solidFill>
                          <a:latin typeface="Inconsolata"/>
                          <a:ea typeface="Inconsolata"/>
                          <a:cs typeface="Inconsolata"/>
                          <a:sym typeface="Inconsolata"/>
                        </a:rPr>
                        <a:t> </a:t>
                      </a:r>
                      <a:r>
                        <a:rPr lang="en" sz="1600">
                          <a:solidFill>
                            <a:schemeClr val="accent1"/>
                          </a:solidFill>
                          <a:latin typeface="Inconsolata"/>
                          <a:ea typeface="Inconsolata"/>
                          <a:cs typeface="Inconsolata"/>
                          <a:sym typeface="Inconsolata"/>
                        </a:rPr>
                        <a:t>+</a:t>
                      </a:r>
                      <a:r>
                        <a:rPr lang="en" sz="1600">
                          <a:solidFill>
                            <a:srgbClr val="FFFFFF"/>
                          </a:solidFill>
                          <a:latin typeface="Inconsolata"/>
                          <a:ea typeface="Inconsolata"/>
                          <a:cs typeface="Inconsolata"/>
                          <a:sym typeface="Inconsolata"/>
                        </a:rPr>
                        <a:t> </a:t>
                      </a:r>
                      <a:r>
                        <a:rPr lang="en" sz="1600">
                          <a:solidFill>
                            <a:srgbClr val="00FFFF"/>
                          </a:solidFill>
                          <a:latin typeface="Inconsolata"/>
                          <a:ea typeface="Inconsolata"/>
                          <a:cs typeface="Inconsolata"/>
                          <a:sym typeface="Inconsolata"/>
                        </a:rPr>
                        <a:t>vegetable</a:t>
                      </a:r>
                      <a:r>
                        <a:rPr lang="en" sz="1600">
                          <a:solidFill>
                            <a:srgbClr val="FFFFFF"/>
                          </a:solidFill>
                          <a:latin typeface="Inconsolata"/>
                          <a:ea typeface="Inconsolata"/>
                          <a:cs typeface="Inconsolata"/>
                          <a:sym typeface="Inconsolata"/>
                        </a:rPr>
                        <a:t>)</a:t>
                      </a:r>
                      <a:endParaRPr sz="1600" i="1">
                        <a:solidFill>
                          <a:srgbClr val="6FA8DC"/>
                        </a:solidFill>
                        <a:latin typeface="Inconsolata"/>
                        <a:ea typeface="Inconsolata"/>
                        <a:cs typeface="Inconsolata"/>
                        <a:sym typeface="Inconsolata"/>
                      </a:endParaRPr>
                    </a:p>
                  </a:txBody>
                  <a:tcPr marL="91425" marR="91425" marT="0" marB="0" anchor="ctr">
                    <a:lnL w="28575" cap="flat" cmpd="sng">
                      <a:solidFill>
                        <a:srgbClr val="FFFFFF"/>
                      </a:solidFill>
                      <a:prstDash val="solid"/>
                      <a:round/>
                      <a:headEnd type="none" w="sm" len="sm"/>
                      <a:tailEnd type="none" w="sm" len="sm"/>
                    </a:lnL>
                    <a:lnR w="28575" cap="flat" cmpd="sng">
                      <a:solidFill>
                        <a:srgbClr val="FFFFFF"/>
                      </a:solidFill>
                      <a:prstDash val="solid"/>
                      <a:round/>
                      <a:headEnd type="none" w="sm" len="sm"/>
                      <a:tailEnd type="none" w="sm" len="sm"/>
                    </a:lnR>
                    <a:lnT w="28575" cap="flat" cmpd="sng">
                      <a:solidFill>
                        <a:srgbClr val="FFFFFF"/>
                      </a:solidFill>
                      <a:prstDash val="solid"/>
                      <a:round/>
                      <a:headEnd type="none" w="sm" len="sm"/>
                      <a:tailEnd type="none" w="sm" len="sm"/>
                    </a:lnT>
                    <a:lnB w="28575" cap="flat" cmpd="sng">
                      <a:solidFill>
                        <a:srgbClr val="FFFFFF"/>
                      </a:solidFill>
                      <a:prstDash val="solid"/>
                      <a:round/>
                      <a:headEnd type="none" w="sm" len="sm"/>
                      <a:tailEnd type="none" w="sm" len="sm"/>
                    </a:lnB>
                    <a:solidFill>
                      <a:srgbClr val="212940"/>
                    </a:solidFill>
                  </a:tcPr>
                </a:tc>
                <a:extLst>
                  <a:ext uri="{0D108BD9-81ED-4DB2-BD59-A6C34878D82A}">
                    <a16:rowId xmlns:a16="http://schemas.microsoft.com/office/drawing/2014/main" val="10000"/>
                  </a:ext>
                </a:extLst>
              </a:tr>
            </a:tbl>
          </a:graphicData>
        </a:graphic>
      </p:graphicFrame>
      <p:sp>
        <p:nvSpPr>
          <p:cNvPr id="1426" name="Google Shape;1426;p91"/>
          <p:cNvSpPr txBox="1"/>
          <p:nvPr/>
        </p:nvSpPr>
        <p:spPr>
          <a:xfrm>
            <a:off x="-52275" y="2547825"/>
            <a:ext cx="8081100" cy="449400"/>
          </a:xfrm>
          <a:prstGeom prst="rect">
            <a:avLst/>
          </a:prstGeom>
          <a:noFill/>
          <a:ln>
            <a:noFill/>
          </a:ln>
        </p:spPr>
        <p:txBody>
          <a:bodyPr spcFirstLastPara="1" wrap="square" lIns="457200" tIns="91425" rIns="91425" bIns="91425" anchor="t" anchorCtr="0">
            <a:noAutofit/>
          </a:bodyPr>
          <a:lstStyle/>
          <a:p>
            <a:pPr marL="0" lvl="0" indent="0" algn="l" rtl="0">
              <a:spcBef>
                <a:spcPts val="0"/>
              </a:spcBef>
              <a:spcAft>
                <a:spcPts val="0"/>
              </a:spcAft>
              <a:buNone/>
            </a:pPr>
            <a:r>
              <a:rPr lang="en" sz="1800">
                <a:latin typeface="Roboto"/>
                <a:ea typeface="Roboto"/>
                <a:cs typeface="Roboto"/>
                <a:sym typeface="Roboto"/>
              </a:rPr>
              <a:t>For the second iteration, the loop sets </a:t>
            </a:r>
            <a:r>
              <a:rPr lang="en" sz="1800">
                <a:solidFill>
                  <a:srgbClr val="FFFFFF"/>
                </a:solidFill>
                <a:highlight>
                  <a:srgbClr val="212940"/>
                </a:highlight>
                <a:latin typeface="Inconsolata"/>
                <a:ea typeface="Inconsolata"/>
                <a:cs typeface="Inconsolata"/>
                <a:sym typeface="Inconsolata"/>
              </a:rPr>
              <a:t>vegetable</a:t>
            </a:r>
            <a:r>
              <a:rPr lang="en" sz="1800">
                <a:highlight>
                  <a:srgbClr val="212940"/>
                </a:highlight>
                <a:latin typeface="Inconsolata"/>
                <a:ea typeface="Inconsolata"/>
                <a:cs typeface="Inconsolata"/>
                <a:sym typeface="Inconsolata"/>
              </a:rPr>
              <a:t> </a:t>
            </a:r>
            <a:r>
              <a:rPr lang="en" sz="1800">
                <a:solidFill>
                  <a:schemeClr val="accent1"/>
                </a:solidFill>
                <a:highlight>
                  <a:srgbClr val="212940"/>
                </a:highlight>
                <a:latin typeface="Inconsolata"/>
                <a:ea typeface="Inconsolata"/>
                <a:cs typeface="Inconsolata"/>
                <a:sym typeface="Inconsolata"/>
              </a:rPr>
              <a:t>=</a:t>
            </a:r>
            <a:r>
              <a:rPr lang="en" sz="1800">
                <a:highlight>
                  <a:srgbClr val="212940"/>
                </a:highlight>
                <a:latin typeface="Inconsolata"/>
                <a:ea typeface="Inconsolata"/>
                <a:cs typeface="Inconsolata"/>
                <a:sym typeface="Inconsolata"/>
              </a:rPr>
              <a:t> </a:t>
            </a:r>
            <a:r>
              <a:rPr lang="en" sz="1800">
                <a:solidFill>
                  <a:srgbClr val="00FF00"/>
                </a:solidFill>
                <a:highlight>
                  <a:srgbClr val="212940"/>
                </a:highlight>
                <a:latin typeface="Inconsolata"/>
                <a:ea typeface="Inconsolata"/>
                <a:cs typeface="Inconsolata"/>
                <a:sym typeface="Inconsolata"/>
              </a:rPr>
              <a:t>"Peas"</a:t>
            </a:r>
            <a:endParaRPr sz="1800">
              <a:solidFill>
                <a:srgbClr val="00FF00"/>
              </a:solidFill>
              <a:highlight>
                <a:srgbClr val="212940"/>
              </a:highlight>
              <a:latin typeface="Inconsolata"/>
              <a:ea typeface="Inconsolata"/>
              <a:cs typeface="Inconsolata"/>
              <a:sym typeface="Inconsolata"/>
            </a:endParaRPr>
          </a:p>
        </p:txBody>
      </p:sp>
      <p:graphicFrame>
        <p:nvGraphicFramePr>
          <p:cNvPr id="1427" name="Google Shape;1427;p91"/>
          <p:cNvGraphicFramePr/>
          <p:nvPr/>
        </p:nvGraphicFramePr>
        <p:xfrm>
          <a:off x="338375" y="3666500"/>
          <a:ext cx="6870400" cy="1113425"/>
        </p:xfrm>
        <a:graphic>
          <a:graphicData uri="http://schemas.openxmlformats.org/drawingml/2006/table">
            <a:tbl>
              <a:tblPr>
                <a:noFill/>
                <a:tableStyleId>{9675CA7D-D893-4B12-878C-924B40C036C8}</a:tableStyleId>
              </a:tblPr>
              <a:tblGrid>
                <a:gridCol w="1717600">
                  <a:extLst>
                    <a:ext uri="{9D8B030D-6E8A-4147-A177-3AD203B41FA5}">
                      <a16:colId xmlns:a16="http://schemas.microsoft.com/office/drawing/2014/main" val="20000"/>
                    </a:ext>
                  </a:extLst>
                </a:gridCol>
                <a:gridCol w="1717600">
                  <a:extLst>
                    <a:ext uri="{9D8B030D-6E8A-4147-A177-3AD203B41FA5}">
                      <a16:colId xmlns:a16="http://schemas.microsoft.com/office/drawing/2014/main" val="20001"/>
                    </a:ext>
                  </a:extLst>
                </a:gridCol>
                <a:gridCol w="1717600">
                  <a:extLst>
                    <a:ext uri="{9D8B030D-6E8A-4147-A177-3AD203B41FA5}">
                      <a16:colId xmlns:a16="http://schemas.microsoft.com/office/drawing/2014/main" val="20002"/>
                    </a:ext>
                  </a:extLst>
                </a:gridCol>
                <a:gridCol w="1717600">
                  <a:extLst>
                    <a:ext uri="{9D8B030D-6E8A-4147-A177-3AD203B41FA5}">
                      <a16:colId xmlns:a16="http://schemas.microsoft.com/office/drawing/2014/main" val="20003"/>
                    </a:ext>
                  </a:extLst>
                </a:gridCol>
              </a:tblGrid>
              <a:tr h="602000">
                <a:tc>
                  <a:txBody>
                    <a:bodyPr/>
                    <a:lstStyle/>
                    <a:p>
                      <a:pPr marL="0" lvl="0" indent="0" algn="ctr" rtl="0">
                        <a:spcBef>
                          <a:spcPts val="0"/>
                        </a:spcBef>
                        <a:spcAft>
                          <a:spcPts val="0"/>
                        </a:spcAft>
                        <a:buNone/>
                      </a:pPr>
                      <a:r>
                        <a:rPr lang="en" sz="2000">
                          <a:solidFill>
                            <a:srgbClr val="00FF00"/>
                          </a:solidFill>
                          <a:latin typeface="Inconsolata"/>
                          <a:ea typeface="Inconsolata"/>
                          <a:cs typeface="Inconsolata"/>
                          <a:sym typeface="Inconsolata"/>
                        </a:rPr>
                        <a:t>Carrots</a:t>
                      </a:r>
                      <a:endParaRPr sz="2000">
                        <a:solidFill>
                          <a:srgbClr val="00FF00"/>
                        </a:solidFill>
                        <a:latin typeface="Inconsolata"/>
                        <a:ea typeface="Inconsolata"/>
                        <a:cs typeface="Inconsolata"/>
                        <a:sym typeface="Inconsolata"/>
                      </a:endParaRPr>
                    </a:p>
                  </a:txBody>
                  <a:tcPr marL="91425" marR="91425" marT="0" marB="0" anchor="ctr">
                    <a:lnL w="9525" cap="flat" cmpd="sng">
                      <a:solidFill>
                        <a:srgbClr val="FFFFFF"/>
                      </a:solidFill>
                      <a:prstDash val="solid"/>
                      <a:round/>
                      <a:headEnd type="none" w="sm" len="sm"/>
                      <a:tailEnd type="none" w="sm" len="sm"/>
                    </a:lnL>
                    <a:lnR w="76200"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212940"/>
                    </a:solidFill>
                  </a:tcPr>
                </a:tc>
                <a:tc>
                  <a:txBody>
                    <a:bodyPr/>
                    <a:lstStyle/>
                    <a:p>
                      <a:pPr marL="0" lvl="0" indent="0" algn="ctr" rtl="0">
                        <a:spcBef>
                          <a:spcPts val="0"/>
                        </a:spcBef>
                        <a:spcAft>
                          <a:spcPts val="0"/>
                        </a:spcAft>
                        <a:buNone/>
                      </a:pPr>
                      <a:r>
                        <a:rPr lang="en" sz="2000">
                          <a:solidFill>
                            <a:srgbClr val="00FF00"/>
                          </a:solidFill>
                          <a:latin typeface="Inconsolata"/>
                          <a:ea typeface="Inconsolata"/>
                          <a:cs typeface="Inconsolata"/>
                          <a:sym typeface="Inconsolata"/>
                        </a:rPr>
                        <a:t>Peas</a:t>
                      </a:r>
                      <a:endParaRPr sz="2000">
                        <a:solidFill>
                          <a:srgbClr val="00FF00"/>
                        </a:solidFill>
                        <a:latin typeface="Inconsolata"/>
                        <a:ea typeface="Inconsolata"/>
                        <a:cs typeface="Inconsolata"/>
                        <a:sym typeface="Inconsolata"/>
                      </a:endParaRPr>
                    </a:p>
                  </a:txBody>
                  <a:tcPr marL="91425" marR="91425" marT="0" marB="0" anchor="ctr">
                    <a:lnL w="76200" cap="flat" cmpd="sng">
                      <a:solidFill>
                        <a:srgbClr val="FFFFFF"/>
                      </a:solidFill>
                      <a:prstDash val="solid"/>
                      <a:round/>
                      <a:headEnd type="none" w="sm" len="sm"/>
                      <a:tailEnd type="none" w="sm" len="sm"/>
                    </a:lnL>
                    <a:lnR w="76200"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212940"/>
                    </a:solidFill>
                  </a:tcPr>
                </a:tc>
                <a:tc>
                  <a:txBody>
                    <a:bodyPr/>
                    <a:lstStyle/>
                    <a:p>
                      <a:pPr marL="0" lvl="0" indent="0" algn="ctr" rtl="0">
                        <a:spcBef>
                          <a:spcPts val="0"/>
                        </a:spcBef>
                        <a:spcAft>
                          <a:spcPts val="0"/>
                        </a:spcAft>
                        <a:buNone/>
                      </a:pPr>
                      <a:r>
                        <a:rPr lang="en" sz="2000">
                          <a:solidFill>
                            <a:srgbClr val="00FF00"/>
                          </a:solidFill>
                          <a:latin typeface="Inconsolata"/>
                          <a:ea typeface="Inconsolata"/>
                          <a:cs typeface="Inconsolata"/>
                          <a:sym typeface="Inconsolata"/>
                        </a:rPr>
                        <a:t>Lettuce</a:t>
                      </a:r>
                      <a:endParaRPr sz="2000">
                        <a:solidFill>
                          <a:srgbClr val="00FF00"/>
                        </a:solidFill>
                        <a:latin typeface="Inconsolata"/>
                        <a:ea typeface="Inconsolata"/>
                        <a:cs typeface="Inconsolata"/>
                        <a:sym typeface="Inconsolata"/>
                      </a:endParaRPr>
                    </a:p>
                  </a:txBody>
                  <a:tcPr marL="91425" marR="91425" marT="0" marB="0" anchor="ctr">
                    <a:lnL w="76200" cap="flat" cmpd="sng">
                      <a:solidFill>
                        <a:srgbClr val="FFFFFF"/>
                      </a:solidFill>
                      <a:prstDash val="solid"/>
                      <a:round/>
                      <a:headEnd type="none" w="sm" len="sm"/>
                      <a:tailEnd type="none" w="sm" len="sm"/>
                    </a:lnL>
                    <a:lnR w="76200"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212940"/>
                    </a:solidFill>
                  </a:tcPr>
                </a:tc>
                <a:tc>
                  <a:txBody>
                    <a:bodyPr/>
                    <a:lstStyle/>
                    <a:p>
                      <a:pPr marL="0" lvl="0" indent="0" algn="ctr" rtl="0">
                        <a:spcBef>
                          <a:spcPts val="0"/>
                        </a:spcBef>
                        <a:spcAft>
                          <a:spcPts val="0"/>
                        </a:spcAft>
                        <a:buNone/>
                      </a:pPr>
                      <a:r>
                        <a:rPr lang="en" sz="2000">
                          <a:solidFill>
                            <a:srgbClr val="00FF00"/>
                          </a:solidFill>
                          <a:latin typeface="Inconsolata"/>
                          <a:ea typeface="Inconsolata"/>
                          <a:cs typeface="Inconsolata"/>
                          <a:sym typeface="Inconsolata"/>
                        </a:rPr>
                        <a:t>Tomatoes</a:t>
                      </a:r>
                      <a:endParaRPr sz="2000">
                        <a:solidFill>
                          <a:srgbClr val="00FF00"/>
                        </a:solidFill>
                        <a:latin typeface="Inconsolata"/>
                        <a:ea typeface="Inconsolata"/>
                        <a:cs typeface="Inconsolata"/>
                        <a:sym typeface="Inconsolata"/>
                      </a:endParaRPr>
                    </a:p>
                  </a:txBody>
                  <a:tcPr marL="91425" marR="91425" marT="0" marB="0" anchor="ctr">
                    <a:lnL w="76200"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212940"/>
                    </a:solidFill>
                  </a:tcPr>
                </a:tc>
                <a:extLst>
                  <a:ext uri="{0D108BD9-81ED-4DB2-BD59-A6C34878D82A}">
                    <a16:rowId xmlns:a16="http://schemas.microsoft.com/office/drawing/2014/main" val="10000"/>
                  </a:ext>
                </a:extLst>
              </a:tr>
              <a:tr h="511425">
                <a:tc>
                  <a:txBody>
                    <a:bodyPr/>
                    <a:lstStyle/>
                    <a:p>
                      <a:pPr marL="0" lvl="0" indent="0" algn="ctr" rtl="0">
                        <a:spcBef>
                          <a:spcPts val="0"/>
                        </a:spcBef>
                        <a:spcAft>
                          <a:spcPts val="0"/>
                        </a:spcAft>
                        <a:buNone/>
                      </a:pPr>
                      <a:r>
                        <a:rPr lang="en" sz="1800">
                          <a:latin typeface="Roboto Light"/>
                          <a:ea typeface="Roboto Light"/>
                          <a:cs typeface="Roboto Light"/>
                          <a:sym typeface="Roboto Light"/>
                        </a:rPr>
                        <a:t>Index 0 </a:t>
                      </a:r>
                      <a:endParaRPr sz="1800">
                        <a:latin typeface="Roboto Light"/>
                        <a:ea typeface="Roboto Light"/>
                        <a:cs typeface="Roboto Light"/>
                        <a:sym typeface="Roboto Light"/>
                      </a:endParaRPr>
                    </a:p>
                  </a:txBody>
                  <a:tcPr marL="91425" marR="91425" marT="0" marB="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800">
                          <a:solidFill>
                            <a:schemeClr val="dk1"/>
                          </a:solidFill>
                          <a:latin typeface="Roboto Light"/>
                          <a:ea typeface="Roboto Light"/>
                          <a:cs typeface="Roboto Light"/>
                          <a:sym typeface="Roboto Light"/>
                        </a:rPr>
                        <a:t>Index 1</a:t>
                      </a:r>
                      <a:endParaRPr sz="1800">
                        <a:latin typeface="Roboto Light"/>
                        <a:ea typeface="Roboto Light"/>
                        <a:cs typeface="Roboto Light"/>
                        <a:sym typeface="Roboto Light"/>
                      </a:endParaRPr>
                    </a:p>
                  </a:txBody>
                  <a:tcPr marL="91425" marR="91425" marT="0" marB="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800">
                          <a:solidFill>
                            <a:schemeClr val="dk1"/>
                          </a:solidFill>
                          <a:latin typeface="Roboto Light"/>
                          <a:ea typeface="Roboto Light"/>
                          <a:cs typeface="Roboto Light"/>
                          <a:sym typeface="Roboto Light"/>
                        </a:rPr>
                        <a:t>Index 2</a:t>
                      </a:r>
                      <a:endParaRPr sz="1800">
                        <a:latin typeface="Roboto Light"/>
                        <a:ea typeface="Roboto Light"/>
                        <a:cs typeface="Roboto Light"/>
                        <a:sym typeface="Roboto Light"/>
                      </a:endParaRPr>
                    </a:p>
                  </a:txBody>
                  <a:tcPr marL="91425" marR="91425" marT="0" marB="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800">
                          <a:solidFill>
                            <a:schemeClr val="dk1"/>
                          </a:solidFill>
                          <a:latin typeface="Roboto Light"/>
                          <a:ea typeface="Roboto Light"/>
                          <a:cs typeface="Roboto Light"/>
                          <a:sym typeface="Roboto Light"/>
                        </a:rPr>
                        <a:t>Index 3</a:t>
                      </a:r>
                      <a:endParaRPr sz="1800">
                        <a:latin typeface="Roboto Light"/>
                        <a:ea typeface="Roboto Light"/>
                        <a:cs typeface="Roboto Light"/>
                        <a:sym typeface="Roboto Light"/>
                      </a:endParaRPr>
                    </a:p>
                  </a:txBody>
                  <a:tcPr marL="91425" marR="91425" marT="0" marB="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
        <p:nvSpPr>
          <p:cNvPr id="1428" name="Google Shape;1428;p91"/>
          <p:cNvSpPr/>
          <p:nvPr/>
        </p:nvSpPr>
        <p:spPr>
          <a:xfrm rot="10800000" flipH="1">
            <a:off x="2709425" y="2964700"/>
            <a:ext cx="405600" cy="874200"/>
          </a:xfrm>
          <a:prstGeom prst="upArrow">
            <a:avLst>
              <a:gd name="adj1" fmla="val 50000"/>
              <a:gd name="adj2" fmla="val 50000"/>
            </a:avLst>
          </a:prstGeom>
          <a:solidFill>
            <a:srgbClr val="FFFF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91"/>
          <p:cNvSpPr/>
          <p:nvPr/>
        </p:nvSpPr>
        <p:spPr>
          <a:xfrm rot="5400000" flipH="1">
            <a:off x="85625" y="1730450"/>
            <a:ext cx="405600" cy="554700"/>
          </a:xfrm>
          <a:prstGeom prst="upArrow">
            <a:avLst>
              <a:gd name="adj1" fmla="val 50000"/>
              <a:gd name="adj2" fmla="val 50000"/>
            </a:avLst>
          </a:prstGeom>
          <a:solidFill>
            <a:srgbClr val="FFFF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433"/>
        <p:cNvGrpSpPr/>
        <p:nvPr/>
      </p:nvGrpSpPr>
      <p:grpSpPr>
        <a:xfrm>
          <a:off x="0" y="0"/>
          <a:ext cx="0" cy="0"/>
          <a:chOff x="0" y="0"/>
          <a:chExt cx="0" cy="0"/>
        </a:xfrm>
      </p:grpSpPr>
      <p:sp>
        <p:nvSpPr>
          <p:cNvPr id="1434" name="Google Shape;1434;p92"/>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Run That For Loop</a:t>
            </a:r>
            <a:endParaRPr/>
          </a:p>
        </p:txBody>
      </p:sp>
      <p:sp>
        <p:nvSpPr>
          <p:cNvPr id="1435" name="Google Shape;1435;p9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41</a:t>
            </a:fld>
            <a:endParaRPr/>
          </a:p>
        </p:txBody>
      </p:sp>
      <p:sp>
        <p:nvSpPr>
          <p:cNvPr id="1436" name="Google Shape;1436;p92"/>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graphicFrame>
        <p:nvGraphicFramePr>
          <p:cNvPr id="1437" name="Google Shape;1437;p92"/>
          <p:cNvGraphicFramePr/>
          <p:nvPr/>
        </p:nvGraphicFramePr>
        <p:xfrm>
          <a:off x="453850" y="781300"/>
          <a:ext cx="5990650" cy="1702775"/>
        </p:xfrm>
        <a:graphic>
          <a:graphicData uri="http://schemas.openxmlformats.org/drawingml/2006/table">
            <a:tbl>
              <a:tblPr>
                <a:noFill/>
                <a:tableStyleId>{9675CA7D-D893-4B12-878C-924B40C036C8}</a:tableStyleId>
              </a:tblPr>
              <a:tblGrid>
                <a:gridCol w="5990650">
                  <a:extLst>
                    <a:ext uri="{9D8B030D-6E8A-4147-A177-3AD203B41FA5}">
                      <a16:colId xmlns:a16="http://schemas.microsoft.com/office/drawing/2014/main" val="20000"/>
                    </a:ext>
                  </a:extLst>
                </a:gridCol>
              </a:tblGrid>
              <a:tr h="1702775">
                <a:tc>
                  <a:txBody>
                    <a:bodyPr/>
                    <a:lstStyle/>
                    <a:p>
                      <a:pPr marL="0" lvl="0" indent="0" algn="l" rtl="0">
                        <a:spcBef>
                          <a:spcPts val="0"/>
                        </a:spcBef>
                        <a:spcAft>
                          <a:spcPts val="0"/>
                        </a:spcAft>
                        <a:buNone/>
                      </a:pPr>
                      <a:r>
                        <a:rPr lang="en" sz="1600" i="1">
                          <a:solidFill>
                            <a:srgbClr val="6FA8DC"/>
                          </a:solidFill>
                          <a:latin typeface="Inconsolata"/>
                          <a:ea typeface="Inconsolata"/>
                          <a:cs typeface="Inconsolata"/>
                          <a:sym typeface="Inconsolata"/>
                        </a:rPr>
                        <a:t># Start with a list</a:t>
                      </a:r>
                      <a:endParaRPr sz="1600" i="1">
                        <a:solidFill>
                          <a:srgbClr val="6FA8DC"/>
                        </a:solidFill>
                        <a:latin typeface="Inconsolata"/>
                        <a:ea typeface="Inconsolata"/>
                        <a:cs typeface="Inconsolata"/>
                        <a:sym typeface="Inconsolata"/>
                      </a:endParaRPr>
                    </a:p>
                    <a:p>
                      <a:pPr marL="0" lvl="0" indent="0" algn="l" rtl="0">
                        <a:spcBef>
                          <a:spcPts val="0"/>
                        </a:spcBef>
                        <a:spcAft>
                          <a:spcPts val="0"/>
                        </a:spcAft>
                        <a:buNone/>
                      </a:pPr>
                      <a:r>
                        <a:rPr lang="en" sz="1600">
                          <a:solidFill>
                            <a:srgbClr val="FFFFFF"/>
                          </a:solidFill>
                          <a:latin typeface="Inconsolata"/>
                          <a:ea typeface="Inconsolata"/>
                          <a:cs typeface="Inconsolata"/>
                          <a:sym typeface="Inconsolata"/>
                        </a:rPr>
                        <a:t>Vegetables </a:t>
                      </a:r>
                      <a:r>
                        <a:rPr lang="en" sz="1600">
                          <a:solidFill>
                            <a:schemeClr val="accent1"/>
                          </a:solidFill>
                          <a:latin typeface="Inconsolata"/>
                          <a:ea typeface="Inconsolata"/>
                          <a:cs typeface="Inconsolata"/>
                          <a:sym typeface="Inconsolata"/>
                        </a:rPr>
                        <a:t>=</a:t>
                      </a:r>
                      <a:r>
                        <a:rPr lang="en" sz="1600">
                          <a:solidFill>
                            <a:srgbClr val="FFFFFF"/>
                          </a:solidFill>
                          <a:latin typeface="Inconsolata"/>
                          <a:ea typeface="Inconsolata"/>
                          <a:cs typeface="Inconsolata"/>
                          <a:sym typeface="Inconsolata"/>
                        </a:rPr>
                        <a:t> [</a:t>
                      </a:r>
                      <a:r>
                        <a:rPr lang="en" sz="1600">
                          <a:solidFill>
                            <a:srgbClr val="00FF00"/>
                          </a:solidFill>
                          <a:latin typeface="Inconsolata"/>
                          <a:ea typeface="Inconsolata"/>
                          <a:cs typeface="Inconsolata"/>
                          <a:sym typeface="Inconsolata"/>
                        </a:rPr>
                        <a:t>"Carrots"</a:t>
                      </a:r>
                      <a:r>
                        <a:rPr lang="en" sz="1600">
                          <a:solidFill>
                            <a:srgbClr val="FFFFFF"/>
                          </a:solidFill>
                          <a:latin typeface="Inconsolata"/>
                          <a:ea typeface="Inconsolata"/>
                          <a:cs typeface="Inconsolata"/>
                          <a:sym typeface="Inconsolata"/>
                        </a:rPr>
                        <a:t>, </a:t>
                      </a:r>
                      <a:r>
                        <a:rPr lang="en" sz="1600">
                          <a:solidFill>
                            <a:srgbClr val="00FF00"/>
                          </a:solidFill>
                          <a:latin typeface="Inconsolata"/>
                          <a:ea typeface="Inconsolata"/>
                          <a:cs typeface="Inconsolata"/>
                          <a:sym typeface="Inconsolata"/>
                        </a:rPr>
                        <a:t>"Peas"</a:t>
                      </a:r>
                      <a:r>
                        <a:rPr lang="en" sz="1600">
                          <a:solidFill>
                            <a:srgbClr val="FFFFFF"/>
                          </a:solidFill>
                          <a:latin typeface="Inconsolata"/>
                          <a:ea typeface="Inconsolata"/>
                          <a:cs typeface="Inconsolata"/>
                          <a:sym typeface="Inconsolata"/>
                        </a:rPr>
                        <a:t>, </a:t>
                      </a:r>
                      <a:r>
                        <a:rPr lang="en" sz="1600">
                          <a:solidFill>
                            <a:srgbClr val="00FF00"/>
                          </a:solidFill>
                          <a:latin typeface="Inconsolata"/>
                          <a:ea typeface="Inconsolata"/>
                          <a:cs typeface="Inconsolata"/>
                          <a:sym typeface="Inconsolata"/>
                        </a:rPr>
                        <a:t>"Lettuce"</a:t>
                      </a:r>
                      <a:r>
                        <a:rPr lang="en" sz="1600">
                          <a:solidFill>
                            <a:srgbClr val="FFFFFF"/>
                          </a:solidFill>
                          <a:latin typeface="Inconsolata"/>
                          <a:ea typeface="Inconsolata"/>
                          <a:cs typeface="Inconsolata"/>
                          <a:sym typeface="Inconsolata"/>
                        </a:rPr>
                        <a:t>, </a:t>
                      </a:r>
                      <a:r>
                        <a:rPr lang="en" sz="1600">
                          <a:solidFill>
                            <a:srgbClr val="00FF00"/>
                          </a:solidFill>
                          <a:latin typeface="Inconsolata"/>
                          <a:ea typeface="Inconsolata"/>
                          <a:cs typeface="Inconsolata"/>
                          <a:sym typeface="Inconsolata"/>
                        </a:rPr>
                        <a:t>"Tomatoes"</a:t>
                      </a:r>
                      <a:r>
                        <a:rPr lang="en" sz="1600">
                          <a:solidFill>
                            <a:srgbClr val="FFFFFF"/>
                          </a:solidFill>
                          <a:latin typeface="Inconsolata"/>
                          <a:ea typeface="Inconsolata"/>
                          <a:cs typeface="Inconsolata"/>
                          <a:sym typeface="Inconsolata"/>
                        </a:rPr>
                        <a:t>]</a:t>
                      </a:r>
                      <a:endParaRPr sz="1600">
                        <a:solidFill>
                          <a:srgbClr val="FFFFFF"/>
                        </a:solidFill>
                        <a:latin typeface="Inconsolata"/>
                        <a:ea typeface="Inconsolata"/>
                        <a:cs typeface="Inconsolata"/>
                        <a:sym typeface="Inconsolata"/>
                      </a:endParaRPr>
                    </a:p>
                    <a:p>
                      <a:pPr marL="0" lvl="0" indent="0" algn="l" rtl="0">
                        <a:spcBef>
                          <a:spcPts val="0"/>
                        </a:spcBef>
                        <a:spcAft>
                          <a:spcPts val="0"/>
                        </a:spcAft>
                        <a:buNone/>
                      </a:pPr>
                      <a:endParaRPr sz="1600">
                        <a:solidFill>
                          <a:srgbClr val="FFFFFF"/>
                        </a:solidFill>
                        <a:latin typeface="Inconsolata"/>
                        <a:ea typeface="Inconsolata"/>
                        <a:cs typeface="Inconsolata"/>
                        <a:sym typeface="Inconsolata"/>
                      </a:endParaRPr>
                    </a:p>
                    <a:p>
                      <a:pPr marL="0" lvl="0" indent="0" algn="l" rtl="0">
                        <a:spcBef>
                          <a:spcPts val="0"/>
                        </a:spcBef>
                        <a:spcAft>
                          <a:spcPts val="0"/>
                        </a:spcAft>
                        <a:buNone/>
                      </a:pPr>
                      <a:r>
                        <a:rPr lang="en" sz="1600" i="1">
                          <a:solidFill>
                            <a:srgbClr val="9FC5E8"/>
                          </a:solidFill>
                          <a:latin typeface="Inconsolata"/>
                          <a:ea typeface="Inconsolata"/>
                          <a:cs typeface="Inconsolata"/>
                          <a:sym typeface="Inconsolata"/>
                        </a:rPr>
                        <a:t># Loop through each item of the list</a:t>
                      </a:r>
                      <a:endParaRPr sz="1600" i="1">
                        <a:solidFill>
                          <a:srgbClr val="9FC5E8"/>
                        </a:solidFill>
                        <a:latin typeface="Inconsolata"/>
                        <a:ea typeface="Inconsolata"/>
                        <a:cs typeface="Inconsolata"/>
                        <a:sym typeface="Inconsolata"/>
                      </a:endParaRPr>
                    </a:p>
                    <a:p>
                      <a:pPr marL="0" lvl="0" indent="0" algn="l" rtl="0">
                        <a:spcBef>
                          <a:spcPts val="0"/>
                        </a:spcBef>
                        <a:spcAft>
                          <a:spcPts val="0"/>
                        </a:spcAft>
                        <a:buNone/>
                      </a:pPr>
                      <a:r>
                        <a:rPr lang="en" sz="1600">
                          <a:solidFill>
                            <a:schemeClr val="accent1"/>
                          </a:solidFill>
                          <a:latin typeface="Inconsolata"/>
                          <a:ea typeface="Inconsolata"/>
                          <a:cs typeface="Inconsolata"/>
                          <a:sym typeface="Inconsolata"/>
                        </a:rPr>
                        <a:t>for</a:t>
                      </a:r>
                      <a:r>
                        <a:rPr lang="en" sz="1600">
                          <a:solidFill>
                            <a:srgbClr val="FFFFFF"/>
                          </a:solidFill>
                          <a:latin typeface="Inconsolata"/>
                          <a:ea typeface="Inconsolata"/>
                          <a:cs typeface="Inconsolata"/>
                          <a:sym typeface="Inconsolata"/>
                        </a:rPr>
                        <a:t> vegetable </a:t>
                      </a:r>
                      <a:r>
                        <a:rPr lang="en" sz="1600">
                          <a:solidFill>
                            <a:schemeClr val="accent1"/>
                          </a:solidFill>
                          <a:latin typeface="Inconsolata"/>
                          <a:ea typeface="Inconsolata"/>
                          <a:cs typeface="Inconsolata"/>
                          <a:sym typeface="Inconsolata"/>
                        </a:rPr>
                        <a:t>in</a:t>
                      </a:r>
                      <a:r>
                        <a:rPr lang="en" sz="1600">
                          <a:solidFill>
                            <a:srgbClr val="FFFFFF"/>
                          </a:solidFill>
                          <a:latin typeface="Inconsolata"/>
                          <a:ea typeface="Inconsolata"/>
                          <a:cs typeface="Inconsolata"/>
                          <a:sym typeface="Inconsolata"/>
                        </a:rPr>
                        <a:t> vegetables:</a:t>
                      </a:r>
                      <a:endParaRPr sz="1600">
                        <a:solidFill>
                          <a:srgbClr val="FFFFFF"/>
                        </a:solidFill>
                        <a:latin typeface="Inconsolata"/>
                        <a:ea typeface="Inconsolata"/>
                        <a:cs typeface="Inconsolata"/>
                        <a:sym typeface="Inconsolata"/>
                      </a:endParaRPr>
                    </a:p>
                    <a:p>
                      <a:pPr marL="0" lvl="0" indent="0" algn="l" rtl="0">
                        <a:spcBef>
                          <a:spcPts val="0"/>
                        </a:spcBef>
                        <a:spcAft>
                          <a:spcPts val="0"/>
                        </a:spcAft>
                        <a:buNone/>
                      </a:pPr>
                      <a:r>
                        <a:rPr lang="en" sz="1600">
                          <a:solidFill>
                            <a:srgbClr val="FFFFFF"/>
                          </a:solidFill>
                          <a:latin typeface="Inconsolata"/>
                          <a:ea typeface="Inconsolata"/>
                          <a:cs typeface="Inconsolata"/>
                          <a:sym typeface="Inconsolata"/>
                        </a:rPr>
                        <a:t>   </a:t>
                      </a:r>
                      <a:r>
                        <a:rPr lang="en" sz="1600">
                          <a:solidFill>
                            <a:schemeClr val="accent1"/>
                          </a:solidFill>
                          <a:latin typeface="Inconsolata"/>
                          <a:ea typeface="Inconsolata"/>
                          <a:cs typeface="Inconsolata"/>
                          <a:sym typeface="Inconsolata"/>
                        </a:rPr>
                        <a:t> print</a:t>
                      </a:r>
                      <a:r>
                        <a:rPr lang="en" sz="1600">
                          <a:solidFill>
                            <a:srgbClr val="FFFFFF"/>
                          </a:solidFill>
                          <a:latin typeface="Inconsolata"/>
                          <a:ea typeface="Inconsolata"/>
                          <a:cs typeface="Inconsolata"/>
                          <a:sym typeface="Inconsolata"/>
                        </a:rPr>
                        <a:t>(</a:t>
                      </a:r>
                      <a:r>
                        <a:rPr lang="en" sz="1600">
                          <a:solidFill>
                            <a:srgbClr val="00FF00"/>
                          </a:solidFill>
                          <a:latin typeface="Inconsolata"/>
                          <a:ea typeface="Inconsolata"/>
                          <a:cs typeface="Inconsolata"/>
                          <a:sym typeface="Inconsolata"/>
                        </a:rPr>
                        <a:t>"I love"</a:t>
                      </a:r>
                      <a:r>
                        <a:rPr lang="en" sz="1600">
                          <a:solidFill>
                            <a:srgbClr val="FFFFFF"/>
                          </a:solidFill>
                          <a:latin typeface="Inconsolata"/>
                          <a:ea typeface="Inconsolata"/>
                          <a:cs typeface="Inconsolata"/>
                          <a:sym typeface="Inconsolata"/>
                        </a:rPr>
                        <a:t> </a:t>
                      </a:r>
                      <a:r>
                        <a:rPr lang="en" sz="1600">
                          <a:solidFill>
                            <a:schemeClr val="accent1"/>
                          </a:solidFill>
                          <a:latin typeface="Inconsolata"/>
                          <a:ea typeface="Inconsolata"/>
                          <a:cs typeface="Inconsolata"/>
                          <a:sym typeface="Inconsolata"/>
                        </a:rPr>
                        <a:t>+</a:t>
                      </a:r>
                      <a:r>
                        <a:rPr lang="en" sz="1600">
                          <a:solidFill>
                            <a:srgbClr val="FFFFFF"/>
                          </a:solidFill>
                          <a:latin typeface="Inconsolata"/>
                          <a:ea typeface="Inconsolata"/>
                          <a:cs typeface="Inconsolata"/>
                          <a:sym typeface="Inconsolata"/>
                        </a:rPr>
                        <a:t> </a:t>
                      </a:r>
                      <a:r>
                        <a:rPr lang="en" sz="1600">
                          <a:solidFill>
                            <a:srgbClr val="00FFFF"/>
                          </a:solidFill>
                          <a:latin typeface="Inconsolata"/>
                          <a:ea typeface="Inconsolata"/>
                          <a:cs typeface="Inconsolata"/>
                          <a:sym typeface="Inconsolata"/>
                        </a:rPr>
                        <a:t>vegetable</a:t>
                      </a:r>
                      <a:r>
                        <a:rPr lang="en" sz="1600">
                          <a:solidFill>
                            <a:srgbClr val="FFFFFF"/>
                          </a:solidFill>
                          <a:latin typeface="Inconsolata"/>
                          <a:ea typeface="Inconsolata"/>
                          <a:cs typeface="Inconsolata"/>
                          <a:sym typeface="Inconsolata"/>
                        </a:rPr>
                        <a:t>)</a:t>
                      </a:r>
                      <a:endParaRPr sz="1600" i="1">
                        <a:solidFill>
                          <a:srgbClr val="6FA8DC"/>
                        </a:solidFill>
                        <a:latin typeface="Inconsolata"/>
                        <a:ea typeface="Inconsolata"/>
                        <a:cs typeface="Inconsolata"/>
                        <a:sym typeface="Inconsolata"/>
                      </a:endParaRPr>
                    </a:p>
                  </a:txBody>
                  <a:tcPr marL="91425" marR="91425" marT="0" marB="0" anchor="ctr">
                    <a:lnL w="28575" cap="flat" cmpd="sng">
                      <a:solidFill>
                        <a:srgbClr val="FFFFFF"/>
                      </a:solidFill>
                      <a:prstDash val="solid"/>
                      <a:round/>
                      <a:headEnd type="none" w="sm" len="sm"/>
                      <a:tailEnd type="none" w="sm" len="sm"/>
                    </a:lnL>
                    <a:lnR w="28575" cap="flat" cmpd="sng">
                      <a:solidFill>
                        <a:srgbClr val="FFFFFF"/>
                      </a:solidFill>
                      <a:prstDash val="solid"/>
                      <a:round/>
                      <a:headEnd type="none" w="sm" len="sm"/>
                      <a:tailEnd type="none" w="sm" len="sm"/>
                    </a:lnR>
                    <a:lnT w="28575" cap="flat" cmpd="sng">
                      <a:solidFill>
                        <a:srgbClr val="FFFFFF"/>
                      </a:solidFill>
                      <a:prstDash val="solid"/>
                      <a:round/>
                      <a:headEnd type="none" w="sm" len="sm"/>
                      <a:tailEnd type="none" w="sm" len="sm"/>
                    </a:lnT>
                    <a:lnB w="28575" cap="flat" cmpd="sng">
                      <a:solidFill>
                        <a:srgbClr val="FFFFFF"/>
                      </a:solidFill>
                      <a:prstDash val="solid"/>
                      <a:round/>
                      <a:headEnd type="none" w="sm" len="sm"/>
                      <a:tailEnd type="none" w="sm" len="sm"/>
                    </a:lnB>
                    <a:solidFill>
                      <a:srgbClr val="212940"/>
                    </a:solidFill>
                  </a:tcPr>
                </a:tc>
                <a:extLst>
                  <a:ext uri="{0D108BD9-81ED-4DB2-BD59-A6C34878D82A}">
                    <a16:rowId xmlns:a16="http://schemas.microsoft.com/office/drawing/2014/main" val="10000"/>
                  </a:ext>
                </a:extLst>
              </a:tr>
            </a:tbl>
          </a:graphicData>
        </a:graphic>
      </p:graphicFrame>
      <p:sp>
        <p:nvSpPr>
          <p:cNvPr id="1438" name="Google Shape;1438;p92"/>
          <p:cNvSpPr txBox="1"/>
          <p:nvPr/>
        </p:nvSpPr>
        <p:spPr>
          <a:xfrm>
            <a:off x="-52275" y="2547825"/>
            <a:ext cx="8081100" cy="449400"/>
          </a:xfrm>
          <a:prstGeom prst="rect">
            <a:avLst/>
          </a:prstGeom>
          <a:noFill/>
          <a:ln>
            <a:noFill/>
          </a:ln>
        </p:spPr>
        <p:txBody>
          <a:bodyPr spcFirstLastPara="1" wrap="square" lIns="457200" tIns="91425" rIns="91425" bIns="91425" anchor="t" anchorCtr="0">
            <a:noAutofit/>
          </a:bodyPr>
          <a:lstStyle/>
          <a:p>
            <a:pPr marL="0" lvl="0" indent="0" algn="l" rtl="0">
              <a:spcBef>
                <a:spcPts val="0"/>
              </a:spcBef>
              <a:spcAft>
                <a:spcPts val="0"/>
              </a:spcAft>
              <a:buNone/>
            </a:pPr>
            <a:r>
              <a:rPr lang="en" sz="1800">
                <a:solidFill>
                  <a:schemeClr val="dk1"/>
                </a:solidFill>
                <a:latin typeface="Roboto"/>
                <a:ea typeface="Roboto"/>
                <a:cs typeface="Roboto"/>
                <a:sym typeface="Roboto"/>
              </a:rPr>
              <a:t>For the second iteration, the loop sets </a:t>
            </a:r>
            <a:r>
              <a:rPr lang="en" sz="1800">
                <a:solidFill>
                  <a:srgbClr val="FFFFFF"/>
                </a:solidFill>
                <a:highlight>
                  <a:srgbClr val="212940"/>
                </a:highlight>
                <a:latin typeface="Inconsolata"/>
                <a:ea typeface="Inconsolata"/>
                <a:cs typeface="Inconsolata"/>
                <a:sym typeface="Inconsolata"/>
              </a:rPr>
              <a:t>vegetable</a:t>
            </a:r>
            <a:r>
              <a:rPr lang="en" sz="1800">
                <a:solidFill>
                  <a:schemeClr val="dk1"/>
                </a:solidFill>
                <a:highlight>
                  <a:srgbClr val="212940"/>
                </a:highlight>
                <a:latin typeface="Inconsolata"/>
                <a:ea typeface="Inconsolata"/>
                <a:cs typeface="Inconsolata"/>
                <a:sym typeface="Inconsolata"/>
              </a:rPr>
              <a:t> </a:t>
            </a:r>
            <a:r>
              <a:rPr lang="en" sz="1800">
                <a:solidFill>
                  <a:schemeClr val="accent1"/>
                </a:solidFill>
                <a:highlight>
                  <a:srgbClr val="212940"/>
                </a:highlight>
                <a:latin typeface="Inconsolata"/>
                <a:ea typeface="Inconsolata"/>
                <a:cs typeface="Inconsolata"/>
                <a:sym typeface="Inconsolata"/>
              </a:rPr>
              <a:t>=</a:t>
            </a:r>
            <a:r>
              <a:rPr lang="en" sz="1800">
                <a:solidFill>
                  <a:schemeClr val="dk1"/>
                </a:solidFill>
                <a:highlight>
                  <a:srgbClr val="212940"/>
                </a:highlight>
                <a:latin typeface="Inconsolata"/>
                <a:ea typeface="Inconsolata"/>
                <a:cs typeface="Inconsolata"/>
                <a:sym typeface="Inconsolata"/>
              </a:rPr>
              <a:t> </a:t>
            </a:r>
            <a:r>
              <a:rPr lang="en" sz="1800">
                <a:solidFill>
                  <a:srgbClr val="00FF00"/>
                </a:solidFill>
                <a:highlight>
                  <a:srgbClr val="212940"/>
                </a:highlight>
                <a:latin typeface="Inconsolata"/>
                <a:ea typeface="Inconsolata"/>
                <a:cs typeface="Inconsolata"/>
                <a:sym typeface="Inconsolata"/>
              </a:rPr>
              <a:t>"Peas"</a:t>
            </a:r>
            <a:endParaRPr sz="1800">
              <a:latin typeface="Roboto"/>
              <a:ea typeface="Roboto"/>
              <a:cs typeface="Roboto"/>
              <a:sym typeface="Roboto"/>
            </a:endParaRPr>
          </a:p>
          <a:p>
            <a:pPr marL="0" lvl="0" indent="0" algn="l" rtl="0">
              <a:spcBef>
                <a:spcPts val="0"/>
              </a:spcBef>
              <a:spcAft>
                <a:spcPts val="0"/>
              </a:spcAft>
              <a:buNone/>
            </a:pPr>
            <a:r>
              <a:rPr lang="en" sz="1900">
                <a:solidFill>
                  <a:schemeClr val="dk1"/>
                </a:solidFill>
              </a:rPr>
              <a:t>So</a:t>
            </a:r>
            <a:r>
              <a:rPr lang="en" sz="1800">
                <a:solidFill>
                  <a:schemeClr val="dk1"/>
                </a:solidFill>
                <a:latin typeface="Roboto"/>
                <a:ea typeface="Roboto"/>
                <a:cs typeface="Roboto"/>
                <a:sym typeface="Roboto"/>
              </a:rPr>
              <a:t> </a:t>
            </a:r>
            <a:r>
              <a:rPr lang="en" sz="1800">
                <a:solidFill>
                  <a:schemeClr val="accent1"/>
                </a:solidFill>
                <a:highlight>
                  <a:srgbClr val="212940"/>
                </a:highlight>
                <a:latin typeface="Inconsolata"/>
                <a:ea typeface="Inconsolata"/>
                <a:cs typeface="Inconsolata"/>
                <a:sym typeface="Inconsolata"/>
              </a:rPr>
              <a:t>print</a:t>
            </a:r>
            <a:r>
              <a:rPr lang="en" sz="1800">
                <a:solidFill>
                  <a:srgbClr val="FFFFFF"/>
                </a:solidFill>
                <a:highlight>
                  <a:srgbClr val="212940"/>
                </a:highlight>
                <a:latin typeface="Inconsolata"/>
                <a:ea typeface="Inconsolata"/>
                <a:cs typeface="Inconsolata"/>
                <a:sym typeface="Inconsolata"/>
              </a:rPr>
              <a:t>(</a:t>
            </a:r>
            <a:r>
              <a:rPr lang="en" sz="1800">
                <a:solidFill>
                  <a:srgbClr val="00FF00"/>
                </a:solidFill>
                <a:highlight>
                  <a:srgbClr val="212940"/>
                </a:highlight>
                <a:latin typeface="Inconsolata"/>
                <a:ea typeface="Inconsolata"/>
                <a:cs typeface="Inconsolata"/>
                <a:sym typeface="Inconsolata"/>
              </a:rPr>
              <a:t>"I love Peas"</a:t>
            </a:r>
            <a:r>
              <a:rPr lang="en" sz="1800">
                <a:solidFill>
                  <a:srgbClr val="FFFFFF"/>
                </a:solidFill>
                <a:highlight>
                  <a:srgbClr val="212940"/>
                </a:highlight>
                <a:latin typeface="Inconsolata"/>
                <a:ea typeface="Inconsolata"/>
                <a:cs typeface="Inconsolata"/>
                <a:sym typeface="Inconsolata"/>
              </a:rPr>
              <a:t>)</a:t>
            </a:r>
            <a:endParaRPr sz="1800">
              <a:solidFill>
                <a:srgbClr val="00FF00"/>
              </a:solidFill>
              <a:highlight>
                <a:srgbClr val="212940"/>
              </a:highlight>
              <a:latin typeface="Inconsolata"/>
              <a:ea typeface="Inconsolata"/>
              <a:cs typeface="Inconsolata"/>
              <a:sym typeface="Inconsolata"/>
            </a:endParaRPr>
          </a:p>
          <a:p>
            <a:pPr marL="0" lvl="0" indent="0" algn="l" rtl="0">
              <a:spcBef>
                <a:spcPts val="0"/>
              </a:spcBef>
              <a:spcAft>
                <a:spcPts val="0"/>
              </a:spcAft>
              <a:buNone/>
            </a:pPr>
            <a:endParaRPr sz="1800">
              <a:solidFill>
                <a:srgbClr val="00FF00"/>
              </a:solidFill>
              <a:highlight>
                <a:srgbClr val="212940"/>
              </a:highlight>
              <a:latin typeface="Inconsolata"/>
              <a:ea typeface="Inconsolata"/>
              <a:cs typeface="Inconsolata"/>
              <a:sym typeface="Inconsolata"/>
            </a:endParaRPr>
          </a:p>
        </p:txBody>
      </p:sp>
      <p:graphicFrame>
        <p:nvGraphicFramePr>
          <p:cNvPr id="1439" name="Google Shape;1439;p92"/>
          <p:cNvGraphicFramePr/>
          <p:nvPr/>
        </p:nvGraphicFramePr>
        <p:xfrm>
          <a:off x="338375" y="3666500"/>
          <a:ext cx="6870400" cy="1113425"/>
        </p:xfrm>
        <a:graphic>
          <a:graphicData uri="http://schemas.openxmlformats.org/drawingml/2006/table">
            <a:tbl>
              <a:tblPr>
                <a:noFill/>
                <a:tableStyleId>{9675CA7D-D893-4B12-878C-924B40C036C8}</a:tableStyleId>
              </a:tblPr>
              <a:tblGrid>
                <a:gridCol w="1717600">
                  <a:extLst>
                    <a:ext uri="{9D8B030D-6E8A-4147-A177-3AD203B41FA5}">
                      <a16:colId xmlns:a16="http://schemas.microsoft.com/office/drawing/2014/main" val="20000"/>
                    </a:ext>
                  </a:extLst>
                </a:gridCol>
                <a:gridCol w="1717600">
                  <a:extLst>
                    <a:ext uri="{9D8B030D-6E8A-4147-A177-3AD203B41FA5}">
                      <a16:colId xmlns:a16="http://schemas.microsoft.com/office/drawing/2014/main" val="20001"/>
                    </a:ext>
                  </a:extLst>
                </a:gridCol>
                <a:gridCol w="1717600">
                  <a:extLst>
                    <a:ext uri="{9D8B030D-6E8A-4147-A177-3AD203B41FA5}">
                      <a16:colId xmlns:a16="http://schemas.microsoft.com/office/drawing/2014/main" val="20002"/>
                    </a:ext>
                  </a:extLst>
                </a:gridCol>
                <a:gridCol w="1717600">
                  <a:extLst>
                    <a:ext uri="{9D8B030D-6E8A-4147-A177-3AD203B41FA5}">
                      <a16:colId xmlns:a16="http://schemas.microsoft.com/office/drawing/2014/main" val="20003"/>
                    </a:ext>
                  </a:extLst>
                </a:gridCol>
              </a:tblGrid>
              <a:tr h="602000">
                <a:tc>
                  <a:txBody>
                    <a:bodyPr/>
                    <a:lstStyle/>
                    <a:p>
                      <a:pPr marL="0" lvl="0" indent="0" algn="ctr" rtl="0">
                        <a:spcBef>
                          <a:spcPts val="0"/>
                        </a:spcBef>
                        <a:spcAft>
                          <a:spcPts val="0"/>
                        </a:spcAft>
                        <a:buNone/>
                      </a:pPr>
                      <a:r>
                        <a:rPr lang="en" sz="2000">
                          <a:solidFill>
                            <a:srgbClr val="00FF00"/>
                          </a:solidFill>
                          <a:latin typeface="Inconsolata"/>
                          <a:ea typeface="Inconsolata"/>
                          <a:cs typeface="Inconsolata"/>
                          <a:sym typeface="Inconsolata"/>
                        </a:rPr>
                        <a:t>Carrots</a:t>
                      </a:r>
                      <a:endParaRPr sz="2000">
                        <a:solidFill>
                          <a:srgbClr val="00FF00"/>
                        </a:solidFill>
                        <a:latin typeface="Inconsolata"/>
                        <a:ea typeface="Inconsolata"/>
                        <a:cs typeface="Inconsolata"/>
                        <a:sym typeface="Inconsolata"/>
                      </a:endParaRPr>
                    </a:p>
                  </a:txBody>
                  <a:tcPr marL="91425" marR="91425" marT="0" marB="0" anchor="ctr">
                    <a:lnL w="9525" cap="flat" cmpd="sng">
                      <a:solidFill>
                        <a:srgbClr val="FFFFFF"/>
                      </a:solidFill>
                      <a:prstDash val="solid"/>
                      <a:round/>
                      <a:headEnd type="none" w="sm" len="sm"/>
                      <a:tailEnd type="none" w="sm" len="sm"/>
                    </a:lnL>
                    <a:lnR w="76200"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212940"/>
                    </a:solidFill>
                  </a:tcPr>
                </a:tc>
                <a:tc>
                  <a:txBody>
                    <a:bodyPr/>
                    <a:lstStyle/>
                    <a:p>
                      <a:pPr marL="0" lvl="0" indent="0" algn="ctr" rtl="0">
                        <a:spcBef>
                          <a:spcPts val="0"/>
                        </a:spcBef>
                        <a:spcAft>
                          <a:spcPts val="0"/>
                        </a:spcAft>
                        <a:buNone/>
                      </a:pPr>
                      <a:r>
                        <a:rPr lang="en" sz="2000">
                          <a:solidFill>
                            <a:srgbClr val="00FF00"/>
                          </a:solidFill>
                          <a:latin typeface="Inconsolata"/>
                          <a:ea typeface="Inconsolata"/>
                          <a:cs typeface="Inconsolata"/>
                          <a:sym typeface="Inconsolata"/>
                        </a:rPr>
                        <a:t>Peas</a:t>
                      </a:r>
                      <a:endParaRPr sz="2000">
                        <a:solidFill>
                          <a:srgbClr val="00FF00"/>
                        </a:solidFill>
                        <a:latin typeface="Inconsolata"/>
                        <a:ea typeface="Inconsolata"/>
                        <a:cs typeface="Inconsolata"/>
                        <a:sym typeface="Inconsolata"/>
                      </a:endParaRPr>
                    </a:p>
                  </a:txBody>
                  <a:tcPr marL="91425" marR="91425" marT="0" marB="0" anchor="ctr">
                    <a:lnL w="76200" cap="flat" cmpd="sng">
                      <a:solidFill>
                        <a:srgbClr val="FFFFFF"/>
                      </a:solidFill>
                      <a:prstDash val="solid"/>
                      <a:round/>
                      <a:headEnd type="none" w="sm" len="sm"/>
                      <a:tailEnd type="none" w="sm" len="sm"/>
                    </a:lnL>
                    <a:lnR w="76200"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212940"/>
                    </a:solidFill>
                  </a:tcPr>
                </a:tc>
                <a:tc>
                  <a:txBody>
                    <a:bodyPr/>
                    <a:lstStyle/>
                    <a:p>
                      <a:pPr marL="0" lvl="0" indent="0" algn="ctr" rtl="0">
                        <a:spcBef>
                          <a:spcPts val="0"/>
                        </a:spcBef>
                        <a:spcAft>
                          <a:spcPts val="0"/>
                        </a:spcAft>
                        <a:buNone/>
                      </a:pPr>
                      <a:r>
                        <a:rPr lang="en" sz="2000">
                          <a:solidFill>
                            <a:srgbClr val="00FF00"/>
                          </a:solidFill>
                          <a:latin typeface="Inconsolata"/>
                          <a:ea typeface="Inconsolata"/>
                          <a:cs typeface="Inconsolata"/>
                          <a:sym typeface="Inconsolata"/>
                        </a:rPr>
                        <a:t>Lettuce</a:t>
                      </a:r>
                      <a:endParaRPr sz="2000">
                        <a:solidFill>
                          <a:srgbClr val="00FF00"/>
                        </a:solidFill>
                        <a:latin typeface="Inconsolata"/>
                        <a:ea typeface="Inconsolata"/>
                        <a:cs typeface="Inconsolata"/>
                        <a:sym typeface="Inconsolata"/>
                      </a:endParaRPr>
                    </a:p>
                  </a:txBody>
                  <a:tcPr marL="91425" marR="91425" marT="0" marB="0" anchor="ctr">
                    <a:lnL w="76200" cap="flat" cmpd="sng">
                      <a:solidFill>
                        <a:srgbClr val="FFFFFF"/>
                      </a:solidFill>
                      <a:prstDash val="solid"/>
                      <a:round/>
                      <a:headEnd type="none" w="sm" len="sm"/>
                      <a:tailEnd type="none" w="sm" len="sm"/>
                    </a:lnL>
                    <a:lnR w="76200"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212940"/>
                    </a:solidFill>
                  </a:tcPr>
                </a:tc>
                <a:tc>
                  <a:txBody>
                    <a:bodyPr/>
                    <a:lstStyle/>
                    <a:p>
                      <a:pPr marL="0" lvl="0" indent="0" algn="ctr" rtl="0">
                        <a:spcBef>
                          <a:spcPts val="0"/>
                        </a:spcBef>
                        <a:spcAft>
                          <a:spcPts val="0"/>
                        </a:spcAft>
                        <a:buNone/>
                      </a:pPr>
                      <a:r>
                        <a:rPr lang="en" sz="2000">
                          <a:solidFill>
                            <a:srgbClr val="00FF00"/>
                          </a:solidFill>
                          <a:latin typeface="Inconsolata"/>
                          <a:ea typeface="Inconsolata"/>
                          <a:cs typeface="Inconsolata"/>
                          <a:sym typeface="Inconsolata"/>
                        </a:rPr>
                        <a:t>Tomatoes</a:t>
                      </a:r>
                      <a:endParaRPr sz="2000">
                        <a:solidFill>
                          <a:srgbClr val="00FF00"/>
                        </a:solidFill>
                        <a:latin typeface="Inconsolata"/>
                        <a:ea typeface="Inconsolata"/>
                        <a:cs typeface="Inconsolata"/>
                        <a:sym typeface="Inconsolata"/>
                      </a:endParaRPr>
                    </a:p>
                  </a:txBody>
                  <a:tcPr marL="91425" marR="91425" marT="0" marB="0" anchor="ctr">
                    <a:lnL w="76200"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212940"/>
                    </a:solidFill>
                  </a:tcPr>
                </a:tc>
                <a:extLst>
                  <a:ext uri="{0D108BD9-81ED-4DB2-BD59-A6C34878D82A}">
                    <a16:rowId xmlns:a16="http://schemas.microsoft.com/office/drawing/2014/main" val="10000"/>
                  </a:ext>
                </a:extLst>
              </a:tr>
              <a:tr h="511425">
                <a:tc>
                  <a:txBody>
                    <a:bodyPr/>
                    <a:lstStyle/>
                    <a:p>
                      <a:pPr marL="0" lvl="0" indent="0" algn="ctr" rtl="0">
                        <a:spcBef>
                          <a:spcPts val="0"/>
                        </a:spcBef>
                        <a:spcAft>
                          <a:spcPts val="0"/>
                        </a:spcAft>
                        <a:buNone/>
                      </a:pPr>
                      <a:r>
                        <a:rPr lang="en" sz="1800">
                          <a:latin typeface="Roboto Light"/>
                          <a:ea typeface="Roboto Light"/>
                          <a:cs typeface="Roboto Light"/>
                          <a:sym typeface="Roboto Light"/>
                        </a:rPr>
                        <a:t>Index 0 </a:t>
                      </a:r>
                      <a:endParaRPr sz="1800">
                        <a:latin typeface="Roboto Light"/>
                        <a:ea typeface="Roboto Light"/>
                        <a:cs typeface="Roboto Light"/>
                        <a:sym typeface="Roboto Light"/>
                      </a:endParaRPr>
                    </a:p>
                  </a:txBody>
                  <a:tcPr marL="91425" marR="91425" marT="0" marB="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800">
                          <a:solidFill>
                            <a:schemeClr val="dk1"/>
                          </a:solidFill>
                          <a:latin typeface="Roboto Light"/>
                          <a:ea typeface="Roboto Light"/>
                          <a:cs typeface="Roboto Light"/>
                          <a:sym typeface="Roboto Light"/>
                        </a:rPr>
                        <a:t>Index 1</a:t>
                      </a:r>
                      <a:endParaRPr sz="1800">
                        <a:latin typeface="Roboto Light"/>
                        <a:ea typeface="Roboto Light"/>
                        <a:cs typeface="Roboto Light"/>
                        <a:sym typeface="Roboto Light"/>
                      </a:endParaRPr>
                    </a:p>
                  </a:txBody>
                  <a:tcPr marL="91425" marR="91425" marT="0" marB="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800">
                          <a:solidFill>
                            <a:schemeClr val="dk1"/>
                          </a:solidFill>
                          <a:latin typeface="Roboto Light"/>
                          <a:ea typeface="Roboto Light"/>
                          <a:cs typeface="Roboto Light"/>
                          <a:sym typeface="Roboto Light"/>
                        </a:rPr>
                        <a:t>Index 2</a:t>
                      </a:r>
                      <a:endParaRPr sz="1800">
                        <a:latin typeface="Roboto Light"/>
                        <a:ea typeface="Roboto Light"/>
                        <a:cs typeface="Roboto Light"/>
                        <a:sym typeface="Roboto Light"/>
                      </a:endParaRPr>
                    </a:p>
                  </a:txBody>
                  <a:tcPr marL="91425" marR="91425" marT="0" marB="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800">
                          <a:solidFill>
                            <a:schemeClr val="dk1"/>
                          </a:solidFill>
                          <a:latin typeface="Roboto Light"/>
                          <a:ea typeface="Roboto Light"/>
                          <a:cs typeface="Roboto Light"/>
                          <a:sym typeface="Roboto Light"/>
                        </a:rPr>
                        <a:t>Index 3</a:t>
                      </a:r>
                      <a:endParaRPr sz="1800">
                        <a:latin typeface="Roboto Light"/>
                        <a:ea typeface="Roboto Light"/>
                        <a:cs typeface="Roboto Light"/>
                        <a:sym typeface="Roboto Light"/>
                      </a:endParaRPr>
                    </a:p>
                  </a:txBody>
                  <a:tcPr marL="91425" marR="91425" marT="0" marB="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
        <p:nvSpPr>
          <p:cNvPr id="1440" name="Google Shape;1440;p92"/>
          <p:cNvSpPr/>
          <p:nvPr/>
        </p:nvSpPr>
        <p:spPr>
          <a:xfrm rot="10800000" flipH="1">
            <a:off x="2709425" y="3238600"/>
            <a:ext cx="405600" cy="600300"/>
          </a:xfrm>
          <a:prstGeom prst="upArrow">
            <a:avLst>
              <a:gd name="adj1" fmla="val 50000"/>
              <a:gd name="adj2" fmla="val 50000"/>
            </a:avLst>
          </a:prstGeom>
          <a:solidFill>
            <a:srgbClr val="FFFF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92"/>
          <p:cNvSpPr/>
          <p:nvPr/>
        </p:nvSpPr>
        <p:spPr>
          <a:xfrm rot="5400000" flipH="1">
            <a:off x="245375" y="1875500"/>
            <a:ext cx="405600" cy="874200"/>
          </a:xfrm>
          <a:prstGeom prst="upArrow">
            <a:avLst>
              <a:gd name="adj1" fmla="val 50000"/>
              <a:gd name="adj2" fmla="val 50000"/>
            </a:avLst>
          </a:prstGeom>
          <a:solidFill>
            <a:srgbClr val="FFFF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445"/>
        <p:cNvGrpSpPr/>
        <p:nvPr/>
      </p:nvGrpSpPr>
      <p:grpSpPr>
        <a:xfrm>
          <a:off x="0" y="0"/>
          <a:ext cx="0" cy="0"/>
          <a:chOff x="0" y="0"/>
          <a:chExt cx="0" cy="0"/>
        </a:xfrm>
      </p:grpSpPr>
      <p:sp>
        <p:nvSpPr>
          <p:cNvPr id="1446" name="Google Shape;1446;p93"/>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Run That For Loop</a:t>
            </a:r>
            <a:endParaRPr/>
          </a:p>
        </p:txBody>
      </p:sp>
      <p:sp>
        <p:nvSpPr>
          <p:cNvPr id="1447" name="Google Shape;1447;p9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42</a:t>
            </a:fld>
            <a:endParaRPr/>
          </a:p>
        </p:txBody>
      </p:sp>
      <p:sp>
        <p:nvSpPr>
          <p:cNvPr id="1448" name="Google Shape;1448;p93"/>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graphicFrame>
        <p:nvGraphicFramePr>
          <p:cNvPr id="1449" name="Google Shape;1449;p93"/>
          <p:cNvGraphicFramePr/>
          <p:nvPr/>
        </p:nvGraphicFramePr>
        <p:xfrm>
          <a:off x="453850" y="781300"/>
          <a:ext cx="5990650" cy="1702775"/>
        </p:xfrm>
        <a:graphic>
          <a:graphicData uri="http://schemas.openxmlformats.org/drawingml/2006/table">
            <a:tbl>
              <a:tblPr>
                <a:noFill/>
                <a:tableStyleId>{9675CA7D-D893-4B12-878C-924B40C036C8}</a:tableStyleId>
              </a:tblPr>
              <a:tblGrid>
                <a:gridCol w="5990650">
                  <a:extLst>
                    <a:ext uri="{9D8B030D-6E8A-4147-A177-3AD203B41FA5}">
                      <a16:colId xmlns:a16="http://schemas.microsoft.com/office/drawing/2014/main" val="20000"/>
                    </a:ext>
                  </a:extLst>
                </a:gridCol>
              </a:tblGrid>
              <a:tr h="1702775">
                <a:tc>
                  <a:txBody>
                    <a:bodyPr/>
                    <a:lstStyle/>
                    <a:p>
                      <a:pPr marL="0" lvl="0" indent="0" algn="l" rtl="0">
                        <a:spcBef>
                          <a:spcPts val="0"/>
                        </a:spcBef>
                        <a:spcAft>
                          <a:spcPts val="0"/>
                        </a:spcAft>
                        <a:buNone/>
                      </a:pPr>
                      <a:r>
                        <a:rPr lang="en" sz="1600" i="1">
                          <a:solidFill>
                            <a:srgbClr val="6FA8DC"/>
                          </a:solidFill>
                          <a:latin typeface="Inconsolata"/>
                          <a:ea typeface="Inconsolata"/>
                          <a:cs typeface="Inconsolata"/>
                          <a:sym typeface="Inconsolata"/>
                        </a:rPr>
                        <a:t># Start with a list</a:t>
                      </a:r>
                      <a:endParaRPr sz="1600" i="1">
                        <a:solidFill>
                          <a:srgbClr val="6FA8DC"/>
                        </a:solidFill>
                        <a:latin typeface="Inconsolata"/>
                        <a:ea typeface="Inconsolata"/>
                        <a:cs typeface="Inconsolata"/>
                        <a:sym typeface="Inconsolata"/>
                      </a:endParaRPr>
                    </a:p>
                    <a:p>
                      <a:pPr marL="0" lvl="0" indent="0" algn="l" rtl="0">
                        <a:spcBef>
                          <a:spcPts val="0"/>
                        </a:spcBef>
                        <a:spcAft>
                          <a:spcPts val="0"/>
                        </a:spcAft>
                        <a:buNone/>
                      </a:pPr>
                      <a:r>
                        <a:rPr lang="en" sz="1600">
                          <a:solidFill>
                            <a:srgbClr val="FFFFFF"/>
                          </a:solidFill>
                          <a:latin typeface="Inconsolata"/>
                          <a:ea typeface="Inconsolata"/>
                          <a:cs typeface="Inconsolata"/>
                          <a:sym typeface="Inconsolata"/>
                        </a:rPr>
                        <a:t>Vegetables </a:t>
                      </a:r>
                      <a:r>
                        <a:rPr lang="en" sz="1600">
                          <a:solidFill>
                            <a:schemeClr val="accent1"/>
                          </a:solidFill>
                          <a:latin typeface="Inconsolata"/>
                          <a:ea typeface="Inconsolata"/>
                          <a:cs typeface="Inconsolata"/>
                          <a:sym typeface="Inconsolata"/>
                        </a:rPr>
                        <a:t>=</a:t>
                      </a:r>
                      <a:r>
                        <a:rPr lang="en" sz="1600">
                          <a:solidFill>
                            <a:srgbClr val="FFFFFF"/>
                          </a:solidFill>
                          <a:latin typeface="Inconsolata"/>
                          <a:ea typeface="Inconsolata"/>
                          <a:cs typeface="Inconsolata"/>
                          <a:sym typeface="Inconsolata"/>
                        </a:rPr>
                        <a:t> [</a:t>
                      </a:r>
                      <a:r>
                        <a:rPr lang="en" sz="1600">
                          <a:solidFill>
                            <a:srgbClr val="00FF00"/>
                          </a:solidFill>
                          <a:latin typeface="Inconsolata"/>
                          <a:ea typeface="Inconsolata"/>
                          <a:cs typeface="Inconsolata"/>
                          <a:sym typeface="Inconsolata"/>
                        </a:rPr>
                        <a:t>"Carrots"</a:t>
                      </a:r>
                      <a:r>
                        <a:rPr lang="en" sz="1600">
                          <a:solidFill>
                            <a:srgbClr val="FFFFFF"/>
                          </a:solidFill>
                          <a:latin typeface="Inconsolata"/>
                          <a:ea typeface="Inconsolata"/>
                          <a:cs typeface="Inconsolata"/>
                          <a:sym typeface="Inconsolata"/>
                        </a:rPr>
                        <a:t>, </a:t>
                      </a:r>
                      <a:r>
                        <a:rPr lang="en" sz="1600">
                          <a:solidFill>
                            <a:srgbClr val="00FF00"/>
                          </a:solidFill>
                          <a:latin typeface="Inconsolata"/>
                          <a:ea typeface="Inconsolata"/>
                          <a:cs typeface="Inconsolata"/>
                          <a:sym typeface="Inconsolata"/>
                        </a:rPr>
                        <a:t>"Peas"</a:t>
                      </a:r>
                      <a:r>
                        <a:rPr lang="en" sz="1600">
                          <a:solidFill>
                            <a:srgbClr val="FFFFFF"/>
                          </a:solidFill>
                          <a:latin typeface="Inconsolata"/>
                          <a:ea typeface="Inconsolata"/>
                          <a:cs typeface="Inconsolata"/>
                          <a:sym typeface="Inconsolata"/>
                        </a:rPr>
                        <a:t>, </a:t>
                      </a:r>
                      <a:r>
                        <a:rPr lang="en" sz="1600">
                          <a:solidFill>
                            <a:srgbClr val="00FF00"/>
                          </a:solidFill>
                          <a:latin typeface="Inconsolata"/>
                          <a:ea typeface="Inconsolata"/>
                          <a:cs typeface="Inconsolata"/>
                          <a:sym typeface="Inconsolata"/>
                        </a:rPr>
                        <a:t>"Lettuce"</a:t>
                      </a:r>
                      <a:r>
                        <a:rPr lang="en" sz="1600">
                          <a:solidFill>
                            <a:srgbClr val="FFFFFF"/>
                          </a:solidFill>
                          <a:latin typeface="Inconsolata"/>
                          <a:ea typeface="Inconsolata"/>
                          <a:cs typeface="Inconsolata"/>
                          <a:sym typeface="Inconsolata"/>
                        </a:rPr>
                        <a:t>, </a:t>
                      </a:r>
                      <a:r>
                        <a:rPr lang="en" sz="1600">
                          <a:solidFill>
                            <a:srgbClr val="00FF00"/>
                          </a:solidFill>
                          <a:latin typeface="Inconsolata"/>
                          <a:ea typeface="Inconsolata"/>
                          <a:cs typeface="Inconsolata"/>
                          <a:sym typeface="Inconsolata"/>
                        </a:rPr>
                        <a:t>"Tomatoes"</a:t>
                      </a:r>
                      <a:r>
                        <a:rPr lang="en" sz="1600">
                          <a:solidFill>
                            <a:srgbClr val="FFFFFF"/>
                          </a:solidFill>
                          <a:latin typeface="Inconsolata"/>
                          <a:ea typeface="Inconsolata"/>
                          <a:cs typeface="Inconsolata"/>
                          <a:sym typeface="Inconsolata"/>
                        </a:rPr>
                        <a:t>]</a:t>
                      </a:r>
                      <a:endParaRPr sz="1600">
                        <a:solidFill>
                          <a:srgbClr val="FFFFFF"/>
                        </a:solidFill>
                        <a:latin typeface="Inconsolata"/>
                        <a:ea typeface="Inconsolata"/>
                        <a:cs typeface="Inconsolata"/>
                        <a:sym typeface="Inconsolata"/>
                      </a:endParaRPr>
                    </a:p>
                    <a:p>
                      <a:pPr marL="0" lvl="0" indent="0" algn="l" rtl="0">
                        <a:spcBef>
                          <a:spcPts val="0"/>
                        </a:spcBef>
                        <a:spcAft>
                          <a:spcPts val="0"/>
                        </a:spcAft>
                        <a:buNone/>
                      </a:pPr>
                      <a:endParaRPr sz="1600">
                        <a:solidFill>
                          <a:srgbClr val="FFFFFF"/>
                        </a:solidFill>
                        <a:latin typeface="Inconsolata"/>
                        <a:ea typeface="Inconsolata"/>
                        <a:cs typeface="Inconsolata"/>
                        <a:sym typeface="Inconsolata"/>
                      </a:endParaRPr>
                    </a:p>
                    <a:p>
                      <a:pPr marL="0" lvl="0" indent="0" algn="l" rtl="0">
                        <a:spcBef>
                          <a:spcPts val="0"/>
                        </a:spcBef>
                        <a:spcAft>
                          <a:spcPts val="0"/>
                        </a:spcAft>
                        <a:buNone/>
                      </a:pPr>
                      <a:r>
                        <a:rPr lang="en" sz="1600" i="1">
                          <a:solidFill>
                            <a:srgbClr val="9FC5E8"/>
                          </a:solidFill>
                          <a:latin typeface="Inconsolata"/>
                          <a:ea typeface="Inconsolata"/>
                          <a:cs typeface="Inconsolata"/>
                          <a:sym typeface="Inconsolata"/>
                        </a:rPr>
                        <a:t># Loop through each item of the list</a:t>
                      </a:r>
                      <a:endParaRPr sz="1600" i="1">
                        <a:solidFill>
                          <a:srgbClr val="9FC5E8"/>
                        </a:solidFill>
                        <a:latin typeface="Inconsolata"/>
                        <a:ea typeface="Inconsolata"/>
                        <a:cs typeface="Inconsolata"/>
                        <a:sym typeface="Inconsolata"/>
                      </a:endParaRPr>
                    </a:p>
                    <a:p>
                      <a:pPr marL="0" lvl="0" indent="0" algn="l" rtl="0">
                        <a:spcBef>
                          <a:spcPts val="0"/>
                        </a:spcBef>
                        <a:spcAft>
                          <a:spcPts val="0"/>
                        </a:spcAft>
                        <a:buNone/>
                      </a:pPr>
                      <a:r>
                        <a:rPr lang="en" sz="1600">
                          <a:solidFill>
                            <a:schemeClr val="accent1"/>
                          </a:solidFill>
                          <a:latin typeface="Inconsolata"/>
                          <a:ea typeface="Inconsolata"/>
                          <a:cs typeface="Inconsolata"/>
                          <a:sym typeface="Inconsolata"/>
                        </a:rPr>
                        <a:t>for</a:t>
                      </a:r>
                      <a:r>
                        <a:rPr lang="en" sz="1600">
                          <a:solidFill>
                            <a:srgbClr val="FFFFFF"/>
                          </a:solidFill>
                          <a:latin typeface="Inconsolata"/>
                          <a:ea typeface="Inconsolata"/>
                          <a:cs typeface="Inconsolata"/>
                          <a:sym typeface="Inconsolata"/>
                        </a:rPr>
                        <a:t> vegetable </a:t>
                      </a:r>
                      <a:r>
                        <a:rPr lang="en" sz="1600">
                          <a:solidFill>
                            <a:schemeClr val="accent1"/>
                          </a:solidFill>
                          <a:latin typeface="Inconsolata"/>
                          <a:ea typeface="Inconsolata"/>
                          <a:cs typeface="Inconsolata"/>
                          <a:sym typeface="Inconsolata"/>
                        </a:rPr>
                        <a:t>in</a:t>
                      </a:r>
                      <a:r>
                        <a:rPr lang="en" sz="1600">
                          <a:solidFill>
                            <a:srgbClr val="FFFFFF"/>
                          </a:solidFill>
                          <a:latin typeface="Inconsolata"/>
                          <a:ea typeface="Inconsolata"/>
                          <a:cs typeface="Inconsolata"/>
                          <a:sym typeface="Inconsolata"/>
                        </a:rPr>
                        <a:t> vegetables:</a:t>
                      </a:r>
                      <a:endParaRPr sz="1600">
                        <a:solidFill>
                          <a:srgbClr val="FFFFFF"/>
                        </a:solidFill>
                        <a:latin typeface="Inconsolata"/>
                        <a:ea typeface="Inconsolata"/>
                        <a:cs typeface="Inconsolata"/>
                        <a:sym typeface="Inconsolata"/>
                      </a:endParaRPr>
                    </a:p>
                    <a:p>
                      <a:pPr marL="0" lvl="0" indent="0" algn="l" rtl="0">
                        <a:spcBef>
                          <a:spcPts val="0"/>
                        </a:spcBef>
                        <a:spcAft>
                          <a:spcPts val="0"/>
                        </a:spcAft>
                        <a:buNone/>
                      </a:pPr>
                      <a:r>
                        <a:rPr lang="en" sz="1600">
                          <a:solidFill>
                            <a:srgbClr val="FFFFFF"/>
                          </a:solidFill>
                          <a:latin typeface="Inconsolata"/>
                          <a:ea typeface="Inconsolata"/>
                          <a:cs typeface="Inconsolata"/>
                          <a:sym typeface="Inconsolata"/>
                        </a:rPr>
                        <a:t>   </a:t>
                      </a:r>
                      <a:r>
                        <a:rPr lang="en" sz="1600">
                          <a:solidFill>
                            <a:schemeClr val="accent1"/>
                          </a:solidFill>
                          <a:latin typeface="Inconsolata"/>
                          <a:ea typeface="Inconsolata"/>
                          <a:cs typeface="Inconsolata"/>
                          <a:sym typeface="Inconsolata"/>
                        </a:rPr>
                        <a:t> print</a:t>
                      </a:r>
                      <a:r>
                        <a:rPr lang="en" sz="1600">
                          <a:solidFill>
                            <a:srgbClr val="FFFFFF"/>
                          </a:solidFill>
                          <a:latin typeface="Inconsolata"/>
                          <a:ea typeface="Inconsolata"/>
                          <a:cs typeface="Inconsolata"/>
                          <a:sym typeface="Inconsolata"/>
                        </a:rPr>
                        <a:t>(</a:t>
                      </a:r>
                      <a:r>
                        <a:rPr lang="en" sz="1600">
                          <a:solidFill>
                            <a:srgbClr val="00FF00"/>
                          </a:solidFill>
                          <a:latin typeface="Inconsolata"/>
                          <a:ea typeface="Inconsolata"/>
                          <a:cs typeface="Inconsolata"/>
                          <a:sym typeface="Inconsolata"/>
                        </a:rPr>
                        <a:t>"I love"</a:t>
                      </a:r>
                      <a:r>
                        <a:rPr lang="en" sz="1600">
                          <a:solidFill>
                            <a:srgbClr val="FFFFFF"/>
                          </a:solidFill>
                          <a:latin typeface="Inconsolata"/>
                          <a:ea typeface="Inconsolata"/>
                          <a:cs typeface="Inconsolata"/>
                          <a:sym typeface="Inconsolata"/>
                        </a:rPr>
                        <a:t> </a:t>
                      </a:r>
                      <a:r>
                        <a:rPr lang="en" sz="1600">
                          <a:solidFill>
                            <a:schemeClr val="accent1"/>
                          </a:solidFill>
                          <a:latin typeface="Inconsolata"/>
                          <a:ea typeface="Inconsolata"/>
                          <a:cs typeface="Inconsolata"/>
                          <a:sym typeface="Inconsolata"/>
                        </a:rPr>
                        <a:t>+</a:t>
                      </a:r>
                      <a:r>
                        <a:rPr lang="en" sz="1600">
                          <a:solidFill>
                            <a:srgbClr val="FFFFFF"/>
                          </a:solidFill>
                          <a:latin typeface="Inconsolata"/>
                          <a:ea typeface="Inconsolata"/>
                          <a:cs typeface="Inconsolata"/>
                          <a:sym typeface="Inconsolata"/>
                        </a:rPr>
                        <a:t> </a:t>
                      </a:r>
                      <a:r>
                        <a:rPr lang="en" sz="1600">
                          <a:solidFill>
                            <a:srgbClr val="00FFFF"/>
                          </a:solidFill>
                          <a:latin typeface="Inconsolata"/>
                          <a:ea typeface="Inconsolata"/>
                          <a:cs typeface="Inconsolata"/>
                          <a:sym typeface="Inconsolata"/>
                        </a:rPr>
                        <a:t>vegetable</a:t>
                      </a:r>
                      <a:r>
                        <a:rPr lang="en" sz="1600">
                          <a:solidFill>
                            <a:srgbClr val="FFFFFF"/>
                          </a:solidFill>
                          <a:latin typeface="Inconsolata"/>
                          <a:ea typeface="Inconsolata"/>
                          <a:cs typeface="Inconsolata"/>
                          <a:sym typeface="Inconsolata"/>
                        </a:rPr>
                        <a:t>)</a:t>
                      </a:r>
                      <a:endParaRPr sz="1600" i="1">
                        <a:solidFill>
                          <a:srgbClr val="6FA8DC"/>
                        </a:solidFill>
                        <a:latin typeface="Inconsolata"/>
                        <a:ea typeface="Inconsolata"/>
                        <a:cs typeface="Inconsolata"/>
                        <a:sym typeface="Inconsolata"/>
                      </a:endParaRPr>
                    </a:p>
                  </a:txBody>
                  <a:tcPr marL="91425" marR="91425" marT="0" marB="0" anchor="ctr">
                    <a:lnL w="28575" cap="flat" cmpd="sng">
                      <a:solidFill>
                        <a:srgbClr val="FFFFFF"/>
                      </a:solidFill>
                      <a:prstDash val="solid"/>
                      <a:round/>
                      <a:headEnd type="none" w="sm" len="sm"/>
                      <a:tailEnd type="none" w="sm" len="sm"/>
                    </a:lnL>
                    <a:lnR w="28575" cap="flat" cmpd="sng">
                      <a:solidFill>
                        <a:srgbClr val="FFFFFF"/>
                      </a:solidFill>
                      <a:prstDash val="solid"/>
                      <a:round/>
                      <a:headEnd type="none" w="sm" len="sm"/>
                      <a:tailEnd type="none" w="sm" len="sm"/>
                    </a:lnR>
                    <a:lnT w="28575" cap="flat" cmpd="sng">
                      <a:solidFill>
                        <a:srgbClr val="FFFFFF"/>
                      </a:solidFill>
                      <a:prstDash val="solid"/>
                      <a:round/>
                      <a:headEnd type="none" w="sm" len="sm"/>
                      <a:tailEnd type="none" w="sm" len="sm"/>
                    </a:lnT>
                    <a:lnB w="28575" cap="flat" cmpd="sng">
                      <a:solidFill>
                        <a:srgbClr val="FFFFFF"/>
                      </a:solidFill>
                      <a:prstDash val="solid"/>
                      <a:round/>
                      <a:headEnd type="none" w="sm" len="sm"/>
                      <a:tailEnd type="none" w="sm" len="sm"/>
                    </a:lnB>
                    <a:solidFill>
                      <a:srgbClr val="212940"/>
                    </a:solidFill>
                  </a:tcPr>
                </a:tc>
                <a:extLst>
                  <a:ext uri="{0D108BD9-81ED-4DB2-BD59-A6C34878D82A}">
                    <a16:rowId xmlns:a16="http://schemas.microsoft.com/office/drawing/2014/main" val="10000"/>
                  </a:ext>
                </a:extLst>
              </a:tr>
            </a:tbl>
          </a:graphicData>
        </a:graphic>
      </p:graphicFrame>
      <p:sp>
        <p:nvSpPr>
          <p:cNvPr id="1450" name="Google Shape;1450;p93"/>
          <p:cNvSpPr txBox="1"/>
          <p:nvPr/>
        </p:nvSpPr>
        <p:spPr>
          <a:xfrm>
            <a:off x="-52275" y="2547825"/>
            <a:ext cx="8081100" cy="449400"/>
          </a:xfrm>
          <a:prstGeom prst="rect">
            <a:avLst/>
          </a:prstGeom>
          <a:noFill/>
          <a:ln>
            <a:noFill/>
          </a:ln>
        </p:spPr>
        <p:txBody>
          <a:bodyPr spcFirstLastPara="1" wrap="square" lIns="457200" tIns="91425" rIns="91425" bIns="91425" anchor="t" anchorCtr="0">
            <a:noAutofit/>
          </a:bodyPr>
          <a:lstStyle/>
          <a:p>
            <a:pPr marL="0" lvl="0" indent="0" algn="l" rtl="0">
              <a:spcBef>
                <a:spcPts val="0"/>
              </a:spcBef>
              <a:spcAft>
                <a:spcPts val="0"/>
              </a:spcAft>
              <a:buNone/>
            </a:pPr>
            <a:r>
              <a:rPr lang="en" sz="1800">
                <a:latin typeface="Roboto"/>
                <a:ea typeface="Roboto"/>
                <a:cs typeface="Roboto"/>
                <a:sym typeface="Roboto"/>
              </a:rPr>
              <a:t>For the third iteration, the loop sets </a:t>
            </a:r>
            <a:r>
              <a:rPr lang="en" sz="1800">
                <a:solidFill>
                  <a:srgbClr val="FFFFFF"/>
                </a:solidFill>
                <a:highlight>
                  <a:srgbClr val="212940"/>
                </a:highlight>
                <a:latin typeface="Inconsolata"/>
                <a:ea typeface="Inconsolata"/>
                <a:cs typeface="Inconsolata"/>
                <a:sym typeface="Inconsolata"/>
              </a:rPr>
              <a:t>vegetable</a:t>
            </a:r>
            <a:r>
              <a:rPr lang="en" sz="1800">
                <a:highlight>
                  <a:srgbClr val="212940"/>
                </a:highlight>
                <a:latin typeface="Inconsolata"/>
                <a:ea typeface="Inconsolata"/>
                <a:cs typeface="Inconsolata"/>
                <a:sym typeface="Inconsolata"/>
              </a:rPr>
              <a:t> </a:t>
            </a:r>
            <a:r>
              <a:rPr lang="en" sz="1800">
                <a:solidFill>
                  <a:schemeClr val="accent1"/>
                </a:solidFill>
                <a:highlight>
                  <a:srgbClr val="212940"/>
                </a:highlight>
                <a:latin typeface="Inconsolata"/>
                <a:ea typeface="Inconsolata"/>
                <a:cs typeface="Inconsolata"/>
                <a:sym typeface="Inconsolata"/>
              </a:rPr>
              <a:t>=</a:t>
            </a:r>
            <a:r>
              <a:rPr lang="en" sz="1800">
                <a:highlight>
                  <a:srgbClr val="212940"/>
                </a:highlight>
                <a:latin typeface="Inconsolata"/>
                <a:ea typeface="Inconsolata"/>
                <a:cs typeface="Inconsolata"/>
                <a:sym typeface="Inconsolata"/>
              </a:rPr>
              <a:t> </a:t>
            </a:r>
            <a:r>
              <a:rPr lang="en" sz="1800">
                <a:solidFill>
                  <a:srgbClr val="00FF00"/>
                </a:solidFill>
                <a:highlight>
                  <a:srgbClr val="212940"/>
                </a:highlight>
                <a:latin typeface="Inconsolata"/>
                <a:ea typeface="Inconsolata"/>
                <a:cs typeface="Inconsolata"/>
                <a:sym typeface="Inconsolata"/>
              </a:rPr>
              <a:t>"Lettuce"</a:t>
            </a:r>
            <a:endParaRPr sz="1800">
              <a:solidFill>
                <a:srgbClr val="00FF00"/>
              </a:solidFill>
              <a:highlight>
                <a:srgbClr val="212940"/>
              </a:highlight>
              <a:latin typeface="Inconsolata"/>
              <a:ea typeface="Inconsolata"/>
              <a:cs typeface="Inconsolata"/>
              <a:sym typeface="Inconsolata"/>
            </a:endParaRPr>
          </a:p>
        </p:txBody>
      </p:sp>
      <p:graphicFrame>
        <p:nvGraphicFramePr>
          <p:cNvPr id="1451" name="Google Shape;1451;p93"/>
          <p:cNvGraphicFramePr/>
          <p:nvPr/>
        </p:nvGraphicFramePr>
        <p:xfrm>
          <a:off x="338375" y="3666500"/>
          <a:ext cx="6870400" cy="1113425"/>
        </p:xfrm>
        <a:graphic>
          <a:graphicData uri="http://schemas.openxmlformats.org/drawingml/2006/table">
            <a:tbl>
              <a:tblPr>
                <a:noFill/>
                <a:tableStyleId>{9675CA7D-D893-4B12-878C-924B40C036C8}</a:tableStyleId>
              </a:tblPr>
              <a:tblGrid>
                <a:gridCol w="1717600">
                  <a:extLst>
                    <a:ext uri="{9D8B030D-6E8A-4147-A177-3AD203B41FA5}">
                      <a16:colId xmlns:a16="http://schemas.microsoft.com/office/drawing/2014/main" val="20000"/>
                    </a:ext>
                  </a:extLst>
                </a:gridCol>
                <a:gridCol w="1717600">
                  <a:extLst>
                    <a:ext uri="{9D8B030D-6E8A-4147-A177-3AD203B41FA5}">
                      <a16:colId xmlns:a16="http://schemas.microsoft.com/office/drawing/2014/main" val="20001"/>
                    </a:ext>
                  </a:extLst>
                </a:gridCol>
                <a:gridCol w="1717600">
                  <a:extLst>
                    <a:ext uri="{9D8B030D-6E8A-4147-A177-3AD203B41FA5}">
                      <a16:colId xmlns:a16="http://schemas.microsoft.com/office/drawing/2014/main" val="20002"/>
                    </a:ext>
                  </a:extLst>
                </a:gridCol>
                <a:gridCol w="1717600">
                  <a:extLst>
                    <a:ext uri="{9D8B030D-6E8A-4147-A177-3AD203B41FA5}">
                      <a16:colId xmlns:a16="http://schemas.microsoft.com/office/drawing/2014/main" val="20003"/>
                    </a:ext>
                  </a:extLst>
                </a:gridCol>
              </a:tblGrid>
              <a:tr h="602000">
                <a:tc>
                  <a:txBody>
                    <a:bodyPr/>
                    <a:lstStyle/>
                    <a:p>
                      <a:pPr marL="0" lvl="0" indent="0" algn="ctr" rtl="0">
                        <a:spcBef>
                          <a:spcPts val="0"/>
                        </a:spcBef>
                        <a:spcAft>
                          <a:spcPts val="0"/>
                        </a:spcAft>
                        <a:buNone/>
                      </a:pPr>
                      <a:r>
                        <a:rPr lang="en" sz="2000">
                          <a:solidFill>
                            <a:srgbClr val="00FF00"/>
                          </a:solidFill>
                          <a:latin typeface="Inconsolata"/>
                          <a:ea typeface="Inconsolata"/>
                          <a:cs typeface="Inconsolata"/>
                          <a:sym typeface="Inconsolata"/>
                        </a:rPr>
                        <a:t>Carrots</a:t>
                      </a:r>
                      <a:endParaRPr sz="2000">
                        <a:solidFill>
                          <a:srgbClr val="00FF00"/>
                        </a:solidFill>
                        <a:latin typeface="Inconsolata"/>
                        <a:ea typeface="Inconsolata"/>
                        <a:cs typeface="Inconsolata"/>
                        <a:sym typeface="Inconsolata"/>
                      </a:endParaRPr>
                    </a:p>
                  </a:txBody>
                  <a:tcPr marL="91425" marR="91425" marT="0" marB="0" anchor="ctr">
                    <a:lnL w="9525" cap="flat" cmpd="sng">
                      <a:solidFill>
                        <a:srgbClr val="FFFFFF"/>
                      </a:solidFill>
                      <a:prstDash val="solid"/>
                      <a:round/>
                      <a:headEnd type="none" w="sm" len="sm"/>
                      <a:tailEnd type="none" w="sm" len="sm"/>
                    </a:lnL>
                    <a:lnR w="76200"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212940"/>
                    </a:solidFill>
                  </a:tcPr>
                </a:tc>
                <a:tc>
                  <a:txBody>
                    <a:bodyPr/>
                    <a:lstStyle/>
                    <a:p>
                      <a:pPr marL="0" lvl="0" indent="0" algn="ctr" rtl="0">
                        <a:spcBef>
                          <a:spcPts val="0"/>
                        </a:spcBef>
                        <a:spcAft>
                          <a:spcPts val="0"/>
                        </a:spcAft>
                        <a:buNone/>
                      </a:pPr>
                      <a:r>
                        <a:rPr lang="en" sz="2000">
                          <a:solidFill>
                            <a:srgbClr val="00FF00"/>
                          </a:solidFill>
                          <a:latin typeface="Inconsolata"/>
                          <a:ea typeface="Inconsolata"/>
                          <a:cs typeface="Inconsolata"/>
                          <a:sym typeface="Inconsolata"/>
                        </a:rPr>
                        <a:t>Peas</a:t>
                      </a:r>
                      <a:endParaRPr sz="2000">
                        <a:solidFill>
                          <a:srgbClr val="00FF00"/>
                        </a:solidFill>
                        <a:latin typeface="Inconsolata"/>
                        <a:ea typeface="Inconsolata"/>
                        <a:cs typeface="Inconsolata"/>
                        <a:sym typeface="Inconsolata"/>
                      </a:endParaRPr>
                    </a:p>
                  </a:txBody>
                  <a:tcPr marL="91425" marR="91425" marT="0" marB="0" anchor="ctr">
                    <a:lnL w="76200" cap="flat" cmpd="sng">
                      <a:solidFill>
                        <a:srgbClr val="FFFFFF"/>
                      </a:solidFill>
                      <a:prstDash val="solid"/>
                      <a:round/>
                      <a:headEnd type="none" w="sm" len="sm"/>
                      <a:tailEnd type="none" w="sm" len="sm"/>
                    </a:lnL>
                    <a:lnR w="76200"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212940"/>
                    </a:solidFill>
                  </a:tcPr>
                </a:tc>
                <a:tc>
                  <a:txBody>
                    <a:bodyPr/>
                    <a:lstStyle/>
                    <a:p>
                      <a:pPr marL="0" lvl="0" indent="0" algn="ctr" rtl="0">
                        <a:spcBef>
                          <a:spcPts val="0"/>
                        </a:spcBef>
                        <a:spcAft>
                          <a:spcPts val="0"/>
                        </a:spcAft>
                        <a:buNone/>
                      </a:pPr>
                      <a:r>
                        <a:rPr lang="en" sz="2000">
                          <a:solidFill>
                            <a:srgbClr val="00FF00"/>
                          </a:solidFill>
                          <a:latin typeface="Inconsolata"/>
                          <a:ea typeface="Inconsolata"/>
                          <a:cs typeface="Inconsolata"/>
                          <a:sym typeface="Inconsolata"/>
                        </a:rPr>
                        <a:t>Lettuce</a:t>
                      </a:r>
                      <a:endParaRPr sz="2000">
                        <a:solidFill>
                          <a:srgbClr val="00FF00"/>
                        </a:solidFill>
                        <a:latin typeface="Inconsolata"/>
                        <a:ea typeface="Inconsolata"/>
                        <a:cs typeface="Inconsolata"/>
                        <a:sym typeface="Inconsolata"/>
                      </a:endParaRPr>
                    </a:p>
                  </a:txBody>
                  <a:tcPr marL="91425" marR="91425" marT="0" marB="0" anchor="ctr">
                    <a:lnL w="76200" cap="flat" cmpd="sng">
                      <a:solidFill>
                        <a:srgbClr val="FFFFFF"/>
                      </a:solidFill>
                      <a:prstDash val="solid"/>
                      <a:round/>
                      <a:headEnd type="none" w="sm" len="sm"/>
                      <a:tailEnd type="none" w="sm" len="sm"/>
                    </a:lnL>
                    <a:lnR w="76200"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212940"/>
                    </a:solidFill>
                  </a:tcPr>
                </a:tc>
                <a:tc>
                  <a:txBody>
                    <a:bodyPr/>
                    <a:lstStyle/>
                    <a:p>
                      <a:pPr marL="0" lvl="0" indent="0" algn="ctr" rtl="0">
                        <a:spcBef>
                          <a:spcPts val="0"/>
                        </a:spcBef>
                        <a:spcAft>
                          <a:spcPts val="0"/>
                        </a:spcAft>
                        <a:buNone/>
                      </a:pPr>
                      <a:r>
                        <a:rPr lang="en" sz="2000">
                          <a:solidFill>
                            <a:srgbClr val="00FF00"/>
                          </a:solidFill>
                          <a:latin typeface="Inconsolata"/>
                          <a:ea typeface="Inconsolata"/>
                          <a:cs typeface="Inconsolata"/>
                          <a:sym typeface="Inconsolata"/>
                        </a:rPr>
                        <a:t>Tomatoes</a:t>
                      </a:r>
                      <a:endParaRPr sz="2000">
                        <a:solidFill>
                          <a:srgbClr val="00FF00"/>
                        </a:solidFill>
                        <a:latin typeface="Inconsolata"/>
                        <a:ea typeface="Inconsolata"/>
                        <a:cs typeface="Inconsolata"/>
                        <a:sym typeface="Inconsolata"/>
                      </a:endParaRPr>
                    </a:p>
                  </a:txBody>
                  <a:tcPr marL="91425" marR="91425" marT="0" marB="0" anchor="ctr">
                    <a:lnL w="76200"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212940"/>
                    </a:solidFill>
                  </a:tcPr>
                </a:tc>
                <a:extLst>
                  <a:ext uri="{0D108BD9-81ED-4DB2-BD59-A6C34878D82A}">
                    <a16:rowId xmlns:a16="http://schemas.microsoft.com/office/drawing/2014/main" val="10000"/>
                  </a:ext>
                </a:extLst>
              </a:tr>
              <a:tr h="511425">
                <a:tc>
                  <a:txBody>
                    <a:bodyPr/>
                    <a:lstStyle/>
                    <a:p>
                      <a:pPr marL="0" lvl="0" indent="0" algn="ctr" rtl="0">
                        <a:spcBef>
                          <a:spcPts val="0"/>
                        </a:spcBef>
                        <a:spcAft>
                          <a:spcPts val="0"/>
                        </a:spcAft>
                        <a:buNone/>
                      </a:pPr>
                      <a:r>
                        <a:rPr lang="en" sz="1800">
                          <a:latin typeface="Roboto Light"/>
                          <a:ea typeface="Roboto Light"/>
                          <a:cs typeface="Roboto Light"/>
                          <a:sym typeface="Roboto Light"/>
                        </a:rPr>
                        <a:t>Index 0 </a:t>
                      </a:r>
                      <a:endParaRPr sz="1800">
                        <a:latin typeface="Roboto Light"/>
                        <a:ea typeface="Roboto Light"/>
                        <a:cs typeface="Roboto Light"/>
                        <a:sym typeface="Roboto Light"/>
                      </a:endParaRPr>
                    </a:p>
                  </a:txBody>
                  <a:tcPr marL="91425" marR="91425" marT="0" marB="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800">
                          <a:solidFill>
                            <a:schemeClr val="dk1"/>
                          </a:solidFill>
                          <a:latin typeface="Roboto Light"/>
                          <a:ea typeface="Roboto Light"/>
                          <a:cs typeface="Roboto Light"/>
                          <a:sym typeface="Roboto Light"/>
                        </a:rPr>
                        <a:t>Index 1</a:t>
                      </a:r>
                      <a:endParaRPr sz="1800">
                        <a:latin typeface="Roboto Light"/>
                        <a:ea typeface="Roboto Light"/>
                        <a:cs typeface="Roboto Light"/>
                        <a:sym typeface="Roboto Light"/>
                      </a:endParaRPr>
                    </a:p>
                  </a:txBody>
                  <a:tcPr marL="91425" marR="91425" marT="0" marB="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800">
                          <a:solidFill>
                            <a:schemeClr val="dk1"/>
                          </a:solidFill>
                          <a:latin typeface="Roboto Light"/>
                          <a:ea typeface="Roboto Light"/>
                          <a:cs typeface="Roboto Light"/>
                          <a:sym typeface="Roboto Light"/>
                        </a:rPr>
                        <a:t>Index 2</a:t>
                      </a:r>
                      <a:endParaRPr sz="1800">
                        <a:latin typeface="Roboto Light"/>
                        <a:ea typeface="Roboto Light"/>
                        <a:cs typeface="Roboto Light"/>
                        <a:sym typeface="Roboto Light"/>
                      </a:endParaRPr>
                    </a:p>
                  </a:txBody>
                  <a:tcPr marL="91425" marR="91425" marT="0" marB="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800">
                          <a:solidFill>
                            <a:schemeClr val="dk1"/>
                          </a:solidFill>
                          <a:latin typeface="Roboto Light"/>
                          <a:ea typeface="Roboto Light"/>
                          <a:cs typeface="Roboto Light"/>
                          <a:sym typeface="Roboto Light"/>
                        </a:rPr>
                        <a:t>Index 3</a:t>
                      </a:r>
                      <a:endParaRPr sz="1800">
                        <a:latin typeface="Roboto Light"/>
                        <a:ea typeface="Roboto Light"/>
                        <a:cs typeface="Roboto Light"/>
                        <a:sym typeface="Roboto Light"/>
                      </a:endParaRPr>
                    </a:p>
                  </a:txBody>
                  <a:tcPr marL="91425" marR="91425" marT="0" marB="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
        <p:nvSpPr>
          <p:cNvPr id="1452" name="Google Shape;1452;p93"/>
          <p:cNvSpPr/>
          <p:nvPr/>
        </p:nvSpPr>
        <p:spPr>
          <a:xfrm rot="10800000" flipH="1">
            <a:off x="4462025" y="2964700"/>
            <a:ext cx="405600" cy="874200"/>
          </a:xfrm>
          <a:prstGeom prst="upArrow">
            <a:avLst>
              <a:gd name="adj1" fmla="val 50000"/>
              <a:gd name="adj2" fmla="val 50000"/>
            </a:avLst>
          </a:prstGeom>
          <a:solidFill>
            <a:srgbClr val="FFFF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93"/>
          <p:cNvSpPr/>
          <p:nvPr/>
        </p:nvSpPr>
        <p:spPr>
          <a:xfrm rot="5400000" flipH="1">
            <a:off x="85625" y="1730450"/>
            <a:ext cx="405600" cy="554700"/>
          </a:xfrm>
          <a:prstGeom prst="upArrow">
            <a:avLst>
              <a:gd name="adj1" fmla="val 50000"/>
              <a:gd name="adj2" fmla="val 50000"/>
            </a:avLst>
          </a:prstGeom>
          <a:solidFill>
            <a:srgbClr val="FFFF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457"/>
        <p:cNvGrpSpPr/>
        <p:nvPr/>
      </p:nvGrpSpPr>
      <p:grpSpPr>
        <a:xfrm>
          <a:off x="0" y="0"/>
          <a:ext cx="0" cy="0"/>
          <a:chOff x="0" y="0"/>
          <a:chExt cx="0" cy="0"/>
        </a:xfrm>
      </p:grpSpPr>
      <p:sp>
        <p:nvSpPr>
          <p:cNvPr id="1458" name="Google Shape;1458;p94"/>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Run That For Loop</a:t>
            </a:r>
            <a:endParaRPr/>
          </a:p>
        </p:txBody>
      </p:sp>
      <p:sp>
        <p:nvSpPr>
          <p:cNvPr id="1459" name="Google Shape;1459;p9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43</a:t>
            </a:fld>
            <a:endParaRPr/>
          </a:p>
        </p:txBody>
      </p:sp>
      <p:sp>
        <p:nvSpPr>
          <p:cNvPr id="1460" name="Google Shape;1460;p94"/>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graphicFrame>
        <p:nvGraphicFramePr>
          <p:cNvPr id="1461" name="Google Shape;1461;p94"/>
          <p:cNvGraphicFramePr/>
          <p:nvPr/>
        </p:nvGraphicFramePr>
        <p:xfrm>
          <a:off x="453850" y="781300"/>
          <a:ext cx="5990650" cy="1702775"/>
        </p:xfrm>
        <a:graphic>
          <a:graphicData uri="http://schemas.openxmlformats.org/drawingml/2006/table">
            <a:tbl>
              <a:tblPr>
                <a:noFill/>
                <a:tableStyleId>{9675CA7D-D893-4B12-878C-924B40C036C8}</a:tableStyleId>
              </a:tblPr>
              <a:tblGrid>
                <a:gridCol w="5990650">
                  <a:extLst>
                    <a:ext uri="{9D8B030D-6E8A-4147-A177-3AD203B41FA5}">
                      <a16:colId xmlns:a16="http://schemas.microsoft.com/office/drawing/2014/main" val="20000"/>
                    </a:ext>
                  </a:extLst>
                </a:gridCol>
              </a:tblGrid>
              <a:tr h="1702775">
                <a:tc>
                  <a:txBody>
                    <a:bodyPr/>
                    <a:lstStyle/>
                    <a:p>
                      <a:pPr marL="0" lvl="0" indent="0" algn="l" rtl="0">
                        <a:spcBef>
                          <a:spcPts val="0"/>
                        </a:spcBef>
                        <a:spcAft>
                          <a:spcPts val="0"/>
                        </a:spcAft>
                        <a:buNone/>
                      </a:pPr>
                      <a:r>
                        <a:rPr lang="en" sz="1600" i="1">
                          <a:solidFill>
                            <a:srgbClr val="6FA8DC"/>
                          </a:solidFill>
                          <a:latin typeface="Inconsolata"/>
                          <a:ea typeface="Inconsolata"/>
                          <a:cs typeface="Inconsolata"/>
                          <a:sym typeface="Inconsolata"/>
                        </a:rPr>
                        <a:t># Start with a list</a:t>
                      </a:r>
                      <a:endParaRPr sz="1600" i="1">
                        <a:solidFill>
                          <a:srgbClr val="6FA8DC"/>
                        </a:solidFill>
                        <a:latin typeface="Inconsolata"/>
                        <a:ea typeface="Inconsolata"/>
                        <a:cs typeface="Inconsolata"/>
                        <a:sym typeface="Inconsolata"/>
                      </a:endParaRPr>
                    </a:p>
                    <a:p>
                      <a:pPr marL="0" lvl="0" indent="0" algn="l" rtl="0">
                        <a:spcBef>
                          <a:spcPts val="0"/>
                        </a:spcBef>
                        <a:spcAft>
                          <a:spcPts val="0"/>
                        </a:spcAft>
                        <a:buNone/>
                      </a:pPr>
                      <a:r>
                        <a:rPr lang="en" sz="1600">
                          <a:solidFill>
                            <a:srgbClr val="FFFFFF"/>
                          </a:solidFill>
                          <a:latin typeface="Inconsolata"/>
                          <a:ea typeface="Inconsolata"/>
                          <a:cs typeface="Inconsolata"/>
                          <a:sym typeface="Inconsolata"/>
                        </a:rPr>
                        <a:t>Vegetables </a:t>
                      </a:r>
                      <a:r>
                        <a:rPr lang="en" sz="1600">
                          <a:solidFill>
                            <a:schemeClr val="accent1"/>
                          </a:solidFill>
                          <a:latin typeface="Inconsolata"/>
                          <a:ea typeface="Inconsolata"/>
                          <a:cs typeface="Inconsolata"/>
                          <a:sym typeface="Inconsolata"/>
                        </a:rPr>
                        <a:t>=</a:t>
                      </a:r>
                      <a:r>
                        <a:rPr lang="en" sz="1600">
                          <a:solidFill>
                            <a:srgbClr val="FFFFFF"/>
                          </a:solidFill>
                          <a:latin typeface="Inconsolata"/>
                          <a:ea typeface="Inconsolata"/>
                          <a:cs typeface="Inconsolata"/>
                          <a:sym typeface="Inconsolata"/>
                        </a:rPr>
                        <a:t> [</a:t>
                      </a:r>
                      <a:r>
                        <a:rPr lang="en" sz="1600">
                          <a:solidFill>
                            <a:srgbClr val="00FF00"/>
                          </a:solidFill>
                          <a:latin typeface="Inconsolata"/>
                          <a:ea typeface="Inconsolata"/>
                          <a:cs typeface="Inconsolata"/>
                          <a:sym typeface="Inconsolata"/>
                        </a:rPr>
                        <a:t>"Carrots"</a:t>
                      </a:r>
                      <a:r>
                        <a:rPr lang="en" sz="1600">
                          <a:solidFill>
                            <a:srgbClr val="FFFFFF"/>
                          </a:solidFill>
                          <a:latin typeface="Inconsolata"/>
                          <a:ea typeface="Inconsolata"/>
                          <a:cs typeface="Inconsolata"/>
                          <a:sym typeface="Inconsolata"/>
                        </a:rPr>
                        <a:t>, </a:t>
                      </a:r>
                      <a:r>
                        <a:rPr lang="en" sz="1600">
                          <a:solidFill>
                            <a:srgbClr val="00FF00"/>
                          </a:solidFill>
                          <a:latin typeface="Inconsolata"/>
                          <a:ea typeface="Inconsolata"/>
                          <a:cs typeface="Inconsolata"/>
                          <a:sym typeface="Inconsolata"/>
                        </a:rPr>
                        <a:t>"Peas"</a:t>
                      </a:r>
                      <a:r>
                        <a:rPr lang="en" sz="1600">
                          <a:solidFill>
                            <a:srgbClr val="FFFFFF"/>
                          </a:solidFill>
                          <a:latin typeface="Inconsolata"/>
                          <a:ea typeface="Inconsolata"/>
                          <a:cs typeface="Inconsolata"/>
                          <a:sym typeface="Inconsolata"/>
                        </a:rPr>
                        <a:t>, </a:t>
                      </a:r>
                      <a:r>
                        <a:rPr lang="en" sz="1600">
                          <a:solidFill>
                            <a:srgbClr val="00FF00"/>
                          </a:solidFill>
                          <a:latin typeface="Inconsolata"/>
                          <a:ea typeface="Inconsolata"/>
                          <a:cs typeface="Inconsolata"/>
                          <a:sym typeface="Inconsolata"/>
                        </a:rPr>
                        <a:t>"Lettuce"</a:t>
                      </a:r>
                      <a:r>
                        <a:rPr lang="en" sz="1600">
                          <a:solidFill>
                            <a:srgbClr val="FFFFFF"/>
                          </a:solidFill>
                          <a:latin typeface="Inconsolata"/>
                          <a:ea typeface="Inconsolata"/>
                          <a:cs typeface="Inconsolata"/>
                          <a:sym typeface="Inconsolata"/>
                        </a:rPr>
                        <a:t>, </a:t>
                      </a:r>
                      <a:r>
                        <a:rPr lang="en" sz="1600">
                          <a:solidFill>
                            <a:srgbClr val="00FF00"/>
                          </a:solidFill>
                          <a:latin typeface="Inconsolata"/>
                          <a:ea typeface="Inconsolata"/>
                          <a:cs typeface="Inconsolata"/>
                          <a:sym typeface="Inconsolata"/>
                        </a:rPr>
                        <a:t>"Tomatoes"</a:t>
                      </a:r>
                      <a:r>
                        <a:rPr lang="en" sz="1600">
                          <a:solidFill>
                            <a:srgbClr val="FFFFFF"/>
                          </a:solidFill>
                          <a:latin typeface="Inconsolata"/>
                          <a:ea typeface="Inconsolata"/>
                          <a:cs typeface="Inconsolata"/>
                          <a:sym typeface="Inconsolata"/>
                        </a:rPr>
                        <a:t>]</a:t>
                      </a:r>
                      <a:endParaRPr sz="1600">
                        <a:solidFill>
                          <a:srgbClr val="FFFFFF"/>
                        </a:solidFill>
                        <a:latin typeface="Inconsolata"/>
                        <a:ea typeface="Inconsolata"/>
                        <a:cs typeface="Inconsolata"/>
                        <a:sym typeface="Inconsolata"/>
                      </a:endParaRPr>
                    </a:p>
                    <a:p>
                      <a:pPr marL="0" lvl="0" indent="0" algn="l" rtl="0">
                        <a:spcBef>
                          <a:spcPts val="0"/>
                        </a:spcBef>
                        <a:spcAft>
                          <a:spcPts val="0"/>
                        </a:spcAft>
                        <a:buNone/>
                      </a:pPr>
                      <a:endParaRPr sz="1600">
                        <a:solidFill>
                          <a:srgbClr val="FFFFFF"/>
                        </a:solidFill>
                        <a:latin typeface="Inconsolata"/>
                        <a:ea typeface="Inconsolata"/>
                        <a:cs typeface="Inconsolata"/>
                        <a:sym typeface="Inconsolata"/>
                      </a:endParaRPr>
                    </a:p>
                    <a:p>
                      <a:pPr marL="0" lvl="0" indent="0" algn="l" rtl="0">
                        <a:spcBef>
                          <a:spcPts val="0"/>
                        </a:spcBef>
                        <a:spcAft>
                          <a:spcPts val="0"/>
                        </a:spcAft>
                        <a:buNone/>
                      </a:pPr>
                      <a:r>
                        <a:rPr lang="en" sz="1600" i="1">
                          <a:solidFill>
                            <a:srgbClr val="9FC5E8"/>
                          </a:solidFill>
                          <a:latin typeface="Inconsolata"/>
                          <a:ea typeface="Inconsolata"/>
                          <a:cs typeface="Inconsolata"/>
                          <a:sym typeface="Inconsolata"/>
                        </a:rPr>
                        <a:t># Loop through each item of the list</a:t>
                      </a:r>
                      <a:endParaRPr sz="1600" i="1">
                        <a:solidFill>
                          <a:srgbClr val="9FC5E8"/>
                        </a:solidFill>
                        <a:latin typeface="Inconsolata"/>
                        <a:ea typeface="Inconsolata"/>
                        <a:cs typeface="Inconsolata"/>
                        <a:sym typeface="Inconsolata"/>
                      </a:endParaRPr>
                    </a:p>
                    <a:p>
                      <a:pPr marL="0" lvl="0" indent="0" algn="l" rtl="0">
                        <a:spcBef>
                          <a:spcPts val="0"/>
                        </a:spcBef>
                        <a:spcAft>
                          <a:spcPts val="0"/>
                        </a:spcAft>
                        <a:buNone/>
                      </a:pPr>
                      <a:r>
                        <a:rPr lang="en" sz="1600">
                          <a:solidFill>
                            <a:schemeClr val="accent1"/>
                          </a:solidFill>
                          <a:latin typeface="Inconsolata"/>
                          <a:ea typeface="Inconsolata"/>
                          <a:cs typeface="Inconsolata"/>
                          <a:sym typeface="Inconsolata"/>
                        </a:rPr>
                        <a:t>for</a:t>
                      </a:r>
                      <a:r>
                        <a:rPr lang="en" sz="1600">
                          <a:solidFill>
                            <a:srgbClr val="FFFFFF"/>
                          </a:solidFill>
                          <a:latin typeface="Inconsolata"/>
                          <a:ea typeface="Inconsolata"/>
                          <a:cs typeface="Inconsolata"/>
                          <a:sym typeface="Inconsolata"/>
                        </a:rPr>
                        <a:t> vegetable </a:t>
                      </a:r>
                      <a:r>
                        <a:rPr lang="en" sz="1600">
                          <a:solidFill>
                            <a:schemeClr val="accent1"/>
                          </a:solidFill>
                          <a:latin typeface="Inconsolata"/>
                          <a:ea typeface="Inconsolata"/>
                          <a:cs typeface="Inconsolata"/>
                          <a:sym typeface="Inconsolata"/>
                        </a:rPr>
                        <a:t>in</a:t>
                      </a:r>
                      <a:r>
                        <a:rPr lang="en" sz="1600">
                          <a:solidFill>
                            <a:srgbClr val="FFFFFF"/>
                          </a:solidFill>
                          <a:latin typeface="Inconsolata"/>
                          <a:ea typeface="Inconsolata"/>
                          <a:cs typeface="Inconsolata"/>
                          <a:sym typeface="Inconsolata"/>
                        </a:rPr>
                        <a:t> vegetables:</a:t>
                      </a:r>
                      <a:endParaRPr sz="1600">
                        <a:solidFill>
                          <a:srgbClr val="FFFFFF"/>
                        </a:solidFill>
                        <a:latin typeface="Inconsolata"/>
                        <a:ea typeface="Inconsolata"/>
                        <a:cs typeface="Inconsolata"/>
                        <a:sym typeface="Inconsolata"/>
                      </a:endParaRPr>
                    </a:p>
                    <a:p>
                      <a:pPr marL="0" lvl="0" indent="0" algn="l" rtl="0">
                        <a:spcBef>
                          <a:spcPts val="0"/>
                        </a:spcBef>
                        <a:spcAft>
                          <a:spcPts val="0"/>
                        </a:spcAft>
                        <a:buNone/>
                      </a:pPr>
                      <a:r>
                        <a:rPr lang="en" sz="1600">
                          <a:solidFill>
                            <a:srgbClr val="FFFFFF"/>
                          </a:solidFill>
                          <a:latin typeface="Inconsolata"/>
                          <a:ea typeface="Inconsolata"/>
                          <a:cs typeface="Inconsolata"/>
                          <a:sym typeface="Inconsolata"/>
                        </a:rPr>
                        <a:t>   </a:t>
                      </a:r>
                      <a:r>
                        <a:rPr lang="en" sz="1600">
                          <a:solidFill>
                            <a:schemeClr val="accent1"/>
                          </a:solidFill>
                          <a:latin typeface="Inconsolata"/>
                          <a:ea typeface="Inconsolata"/>
                          <a:cs typeface="Inconsolata"/>
                          <a:sym typeface="Inconsolata"/>
                        </a:rPr>
                        <a:t> print</a:t>
                      </a:r>
                      <a:r>
                        <a:rPr lang="en" sz="1600">
                          <a:solidFill>
                            <a:srgbClr val="FFFFFF"/>
                          </a:solidFill>
                          <a:latin typeface="Inconsolata"/>
                          <a:ea typeface="Inconsolata"/>
                          <a:cs typeface="Inconsolata"/>
                          <a:sym typeface="Inconsolata"/>
                        </a:rPr>
                        <a:t>(</a:t>
                      </a:r>
                      <a:r>
                        <a:rPr lang="en" sz="1600">
                          <a:solidFill>
                            <a:srgbClr val="00FF00"/>
                          </a:solidFill>
                          <a:latin typeface="Inconsolata"/>
                          <a:ea typeface="Inconsolata"/>
                          <a:cs typeface="Inconsolata"/>
                          <a:sym typeface="Inconsolata"/>
                        </a:rPr>
                        <a:t>"I love"</a:t>
                      </a:r>
                      <a:r>
                        <a:rPr lang="en" sz="1600">
                          <a:solidFill>
                            <a:srgbClr val="FFFFFF"/>
                          </a:solidFill>
                          <a:latin typeface="Inconsolata"/>
                          <a:ea typeface="Inconsolata"/>
                          <a:cs typeface="Inconsolata"/>
                          <a:sym typeface="Inconsolata"/>
                        </a:rPr>
                        <a:t> </a:t>
                      </a:r>
                      <a:r>
                        <a:rPr lang="en" sz="1600">
                          <a:solidFill>
                            <a:schemeClr val="accent1"/>
                          </a:solidFill>
                          <a:latin typeface="Inconsolata"/>
                          <a:ea typeface="Inconsolata"/>
                          <a:cs typeface="Inconsolata"/>
                          <a:sym typeface="Inconsolata"/>
                        </a:rPr>
                        <a:t>+</a:t>
                      </a:r>
                      <a:r>
                        <a:rPr lang="en" sz="1600">
                          <a:solidFill>
                            <a:srgbClr val="FFFFFF"/>
                          </a:solidFill>
                          <a:latin typeface="Inconsolata"/>
                          <a:ea typeface="Inconsolata"/>
                          <a:cs typeface="Inconsolata"/>
                          <a:sym typeface="Inconsolata"/>
                        </a:rPr>
                        <a:t> </a:t>
                      </a:r>
                      <a:r>
                        <a:rPr lang="en" sz="1600">
                          <a:solidFill>
                            <a:srgbClr val="00FFFF"/>
                          </a:solidFill>
                          <a:latin typeface="Inconsolata"/>
                          <a:ea typeface="Inconsolata"/>
                          <a:cs typeface="Inconsolata"/>
                          <a:sym typeface="Inconsolata"/>
                        </a:rPr>
                        <a:t>vegetable</a:t>
                      </a:r>
                      <a:r>
                        <a:rPr lang="en" sz="1600">
                          <a:solidFill>
                            <a:srgbClr val="FFFFFF"/>
                          </a:solidFill>
                          <a:latin typeface="Inconsolata"/>
                          <a:ea typeface="Inconsolata"/>
                          <a:cs typeface="Inconsolata"/>
                          <a:sym typeface="Inconsolata"/>
                        </a:rPr>
                        <a:t>)</a:t>
                      </a:r>
                      <a:endParaRPr sz="1600" i="1">
                        <a:solidFill>
                          <a:srgbClr val="6FA8DC"/>
                        </a:solidFill>
                        <a:latin typeface="Inconsolata"/>
                        <a:ea typeface="Inconsolata"/>
                        <a:cs typeface="Inconsolata"/>
                        <a:sym typeface="Inconsolata"/>
                      </a:endParaRPr>
                    </a:p>
                  </a:txBody>
                  <a:tcPr marL="91425" marR="91425" marT="0" marB="0" anchor="ctr">
                    <a:lnL w="28575" cap="flat" cmpd="sng">
                      <a:solidFill>
                        <a:srgbClr val="FFFFFF"/>
                      </a:solidFill>
                      <a:prstDash val="solid"/>
                      <a:round/>
                      <a:headEnd type="none" w="sm" len="sm"/>
                      <a:tailEnd type="none" w="sm" len="sm"/>
                    </a:lnL>
                    <a:lnR w="28575" cap="flat" cmpd="sng">
                      <a:solidFill>
                        <a:srgbClr val="FFFFFF"/>
                      </a:solidFill>
                      <a:prstDash val="solid"/>
                      <a:round/>
                      <a:headEnd type="none" w="sm" len="sm"/>
                      <a:tailEnd type="none" w="sm" len="sm"/>
                    </a:lnR>
                    <a:lnT w="28575" cap="flat" cmpd="sng">
                      <a:solidFill>
                        <a:srgbClr val="FFFFFF"/>
                      </a:solidFill>
                      <a:prstDash val="solid"/>
                      <a:round/>
                      <a:headEnd type="none" w="sm" len="sm"/>
                      <a:tailEnd type="none" w="sm" len="sm"/>
                    </a:lnT>
                    <a:lnB w="28575" cap="flat" cmpd="sng">
                      <a:solidFill>
                        <a:srgbClr val="FFFFFF"/>
                      </a:solidFill>
                      <a:prstDash val="solid"/>
                      <a:round/>
                      <a:headEnd type="none" w="sm" len="sm"/>
                      <a:tailEnd type="none" w="sm" len="sm"/>
                    </a:lnB>
                    <a:solidFill>
                      <a:srgbClr val="212940"/>
                    </a:solidFill>
                  </a:tcPr>
                </a:tc>
                <a:extLst>
                  <a:ext uri="{0D108BD9-81ED-4DB2-BD59-A6C34878D82A}">
                    <a16:rowId xmlns:a16="http://schemas.microsoft.com/office/drawing/2014/main" val="10000"/>
                  </a:ext>
                </a:extLst>
              </a:tr>
            </a:tbl>
          </a:graphicData>
        </a:graphic>
      </p:graphicFrame>
      <p:sp>
        <p:nvSpPr>
          <p:cNvPr id="1462" name="Google Shape;1462;p94"/>
          <p:cNvSpPr txBox="1"/>
          <p:nvPr/>
        </p:nvSpPr>
        <p:spPr>
          <a:xfrm>
            <a:off x="-52275" y="2547825"/>
            <a:ext cx="8081100" cy="449400"/>
          </a:xfrm>
          <a:prstGeom prst="rect">
            <a:avLst/>
          </a:prstGeom>
          <a:noFill/>
          <a:ln>
            <a:noFill/>
          </a:ln>
        </p:spPr>
        <p:txBody>
          <a:bodyPr spcFirstLastPara="1" wrap="square" lIns="457200" tIns="91425" rIns="91425" bIns="91425" anchor="t" anchorCtr="0">
            <a:noAutofit/>
          </a:bodyPr>
          <a:lstStyle/>
          <a:p>
            <a:pPr marL="0" lvl="0" indent="0" algn="l" rtl="0">
              <a:spcBef>
                <a:spcPts val="0"/>
              </a:spcBef>
              <a:spcAft>
                <a:spcPts val="0"/>
              </a:spcAft>
              <a:buNone/>
            </a:pPr>
            <a:r>
              <a:rPr lang="en" sz="1800">
                <a:solidFill>
                  <a:schemeClr val="dk1"/>
                </a:solidFill>
                <a:latin typeface="Roboto"/>
                <a:ea typeface="Roboto"/>
                <a:cs typeface="Roboto"/>
                <a:sym typeface="Roboto"/>
              </a:rPr>
              <a:t>For the third iteration, the loop sets </a:t>
            </a:r>
            <a:r>
              <a:rPr lang="en" sz="1800">
                <a:solidFill>
                  <a:srgbClr val="FFFFFF"/>
                </a:solidFill>
                <a:highlight>
                  <a:srgbClr val="212940"/>
                </a:highlight>
                <a:latin typeface="Inconsolata"/>
                <a:ea typeface="Inconsolata"/>
                <a:cs typeface="Inconsolata"/>
                <a:sym typeface="Inconsolata"/>
              </a:rPr>
              <a:t>vegetable</a:t>
            </a:r>
            <a:r>
              <a:rPr lang="en" sz="1800">
                <a:solidFill>
                  <a:schemeClr val="dk1"/>
                </a:solidFill>
                <a:highlight>
                  <a:srgbClr val="212940"/>
                </a:highlight>
                <a:latin typeface="Inconsolata"/>
                <a:ea typeface="Inconsolata"/>
                <a:cs typeface="Inconsolata"/>
                <a:sym typeface="Inconsolata"/>
              </a:rPr>
              <a:t> </a:t>
            </a:r>
            <a:r>
              <a:rPr lang="en" sz="1800">
                <a:solidFill>
                  <a:schemeClr val="accent1"/>
                </a:solidFill>
                <a:highlight>
                  <a:srgbClr val="212940"/>
                </a:highlight>
                <a:latin typeface="Inconsolata"/>
                <a:ea typeface="Inconsolata"/>
                <a:cs typeface="Inconsolata"/>
                <a:sym typeface="Inconsolata"/>
              </a:rPr>
              <a:t>=</a:t>
            </a:r>
            <a:r>
              <a:rPr lang="en" sz="1800">
                <a:solidFill>
                  <a:schemeClr val="dk1"/>
                </a:solidFill>
                <a:highlight>
                  <a:srgbClr val="212940"/>
                </a:highlight>
                <a:latin typeface="Inconsolata"/>
                <a:ea typeface="Inconsolata"/>
                <a:cs typeface="Inconsolata"/>
                <a:sym typeface="Inconsolata"/>
              </a:rPr>
              <a:t> </a:t>
            </a:r>
            <a:r>
              <a:rPr lang="en" sz="1800">
                <a:solidFill>
                  <a:srgbClr val="00FF00"/>
                </a:solidFill>
                <a:highlight>
                  <a:srgbClr val="212940"/>
                </a:highlight>
                <a:latin typeface="Inconsolata"/>
                <a:ea typeface="Inconsolata"/>
                <a:cs typeface="Inconsolata"/>
                <a:sym typeface="Inconsolata"/>
              </a:rPr>
              <a:t>"Lettuce"</a:t>
            </a:r>
            <a:endParaRPr sz="1800">
              <a:solidFill>
                <a:srgbClr val="00FF00"/>
              </a:solidFill>
              <a:highlight>
                <a:srgbClr val="212940"/>
              </a:highlight>
              <a:latin typeface="Inconsolata"/>
              <a:ea typeface="Inconsolata"/>
              <a:cs typeface="Inconsolata"/>
              <a:sym typeface="Inconsolata"/>
            </a:endParaRPr>
          </a:p>
          <a:p>
            <a:pPr marL="0" lvl="0" indent="0" algn="l" rtl="0">
              <a:spcBef>
                <a:spcPts val="0"/>
              </a:spcBef>
              <a:spcAft>
                <a:spcPts val="0"/>
              </a:spcAft>
              <a:buNone/>
            </a:pPr>
            <a:r>
              <a:rPr lang="en" sz="1900">
                <a:solidFill>
                  <a:schemeClr val="dk1"/>
                </a:solidFill>
              </a:rPr>
              <a:t>So</a:t>
            </a:r>
            <a:r>
              <a:rPr lang="en" sz="1800">
                <a:solidFill>
                  <a:schemeClr val="dk1"/>
                </a:solidFill>
                <a:latin typeface="Roboto"/>
                <a:ea typeface="Roboto"/>
                <a:cs typeface="Roboto"/>
                <a:sym typeface="Roboto"/>
              </a:rPr>
              <a:t> </a:t>
            </a:r>
            <a:r>
              <a:rPr lang="en" sz="1800">
                <a:solidFill>
                  <a:schemeClr val="accent1"/>
                </a:solidFill>
                <a:highlight>
                  <a:srgbClr val="212940"/>
                </a:highlight>
                <a:latin typeface="Inconsolata"/>
                <a:ea typeface="Inconsolata"/>
                <a:cs typeface="Inconsolata"/>
                <a:sym typeface="Inconsolata"/>
              </a:rPr>
              <a:t>print</a:t>
            </a:r>
            <a:r>
              <a:rPr lang="en" sz="1800">
                <a:solidFill>
                  <a:srgbClr val="FFFFFF"/>
                </a:solidFill>
                <a:highlight>
                  <a:srgbClr val="212940"/>
                </a:highlight>
                <a:latin typeface="Inconsolata"/>
                <a:ea typeface="Inconsolata"/>
                <a:cs typeface="Inconsolata"/>
                <a:sym typeface="Inconsolata"/>
              </a:rPr>
              <a:t>(</a:t>
            </a:r>
            <a:r>
              <a:rPr lang="en" sz="1800">
                <a:solidFill>
                  <a:srgbClr val="00FF00"/>
                </a:solidFill>
                <a:highlight>
                  <a:srgbClr val="212940"/>
                </a:highlight>
                <a:latin typeface="Inconsolata"/>
                <a:ea typeface="Inconsolata"/>
                <a:cs typeface="Inconsolata"/>
                <a:sym typeface="Inconsolata"/>
              </a:rPr>
              <a:t>"I love Lettuce"</a:t>
            </a:r>
            <a:r>
              <a:rPr lang="en" sz="1800">
                <a:solidFill>
                  <a:srgbClr val="FFFFFF"/>
                </a:solidFill>
                <a:highlight>
                  <a:srgbClr val="212940"/>
                </a:highlight>
                <a:latin typeface="Inconsolata"/>
                <a:ea typeface="Inconsolata"/>
                <a:cs typeface="Inconsolata"/>
                <a:sym typeface="Inconsolata"/>
              </a:rPr>
              <a:t>)</a:t>
            </a:r>
            <a:endParaRPr sz="1800">
              <a:solidFill>
                <a:srgbClr val="00FF00"/>
              </a:solidFill>
              <a:highlight>
                <a:srgbClr val="212940"/>
              </a:highlight>
              <a:latin typeface="Inconsolata"/>
              <a:ea typeface="Inconsolata"/>
              <a:cs typeface="Inconsolata"/>
              <a:sym typeface="Inconsolata"/>
            </a:endParaRPr>
          </a:p>
          <a:p>
            <a:pPr marL="0" lvl="0" indent="0" algn="l" rtl="0">
              <a:spcBef>
                <a:spcPts val="0"/>
              </a:spcBef>
              <a:spcAft>
                <a:spcPts val="0"/>
              </a:spcAft>
              <a:buNone/>
            </a:pPr>
            <a:endParaRPr sz="1800">
              <a:solidFill>
                <a:srgbClr val="00FF00"/>
              </a:solidFill>
              <a:highlight>
                <a:srgbClr val="212940"/>
              </a:highlight>
              <a:latin typeface="Inconsolata"/>
              <a:ea typeface="Inconsolata"/>
              <a:cs typeface="Inconsolata"/>
              <a:sym typeface="Inconsolata"/>
            </a:endParaRPr>
          </a:p>
        </p:txBody>
      </p:sp>
      <p:graphicFrame>
        <p:nvGraphicFramePr>
          <p:cNvPr id="1463" name="Google Shape;1463;p94"/>
          <p:cNvGraphicFramePr/>
          <p:nvPr/>
        </p:nvGraphicFramePr>
        <p:xfrm>
          <a:off x="338375" y="3666500"/>
          <a:ext cx="6870400" cy="1113425"/>
        </p:xfrm>
        <a:graphic>
          <a:graphicData uri="http://schemas.openxmlformats.org/drawingml/2006/table">
            <a:tbl>
              <a:tblPr>
                <a:noFill/>
                <a:tableStyleId>{9675CA7D-D893-4B12-878C-924B40C036C8}</a:tableStyleId>
              </a:tblPr>
              <a:tblGrid>
                <a:gridCol w="1717600">
                  <a:extLst>
                    <a:ext uri="{9D8B030D-6E8A-4147-A177-3AD203B41FA5}">
                      <a16:colId xmlns:a16="http://schemas.microsoft.com/office/drawing/2014/main" val="20000"/>
                    </a:ext>
                  </a:extLst>
                </a:gridCol>
                <a:gridCol w="1717600">
                  <a:extLst>
                    <a:ext uri="{9D8B030D-6E8A-4147-A177-3AD203B41FA5}">
                      <a16:colId xmlns:a16="http://schemas.microsoft.com/office/drawing/2014/main" val="20001"/>
                    </a:ext>
                  </a:extLst>
                </a:gridCol>
                <a:gridCol w="1717600">
                  <a:extLst>
                    <a:ext uri="{9D8B030D-6E8A-4147-A177-3AD203B41FA5}">
                      <a16:colId xmlns:a16="http://schemas.microsoft.com/office/drawing/2014/main" val="20002"/>
                    </a:ext>
                  </a:extLst>
                </a:gridCol>
                <a:gridCol w="1717600">
                  <a:extLst>
                    <a:ext uri="{9D8B030D-6E8A-4147-A177-3AD203B41FA5}">
                      <a16:colId xmlns:a16="http://schemas.microsoft.com/office/drawing/2014/main" val="20003"/>
                    </a:ext>
                  </a:extLst>
                </a:gridCol>
              </a:tblGrid>
              <a:tr h="602000">
                <a:tc>
                  <a:txBody>
                    <a:bodyPr/>
                    <a:lstStyle/>
                    <a:p>
                      <a:pPr marL="0" lvl="0" indent="0" algn="ctr" rtl="0">
                        <a:spcBef>
                          <a:spcPts val="0"/>
                        </a:spcBef>
                        <a:spcAft>
                          <a:spcPts val="0"/>
                        </a:spcAft>
                        <a:buNone/>
                      </a:pPr>
                      <a:r>
                        <a:rPr lang="en" sz="2000">
                          <a:solidFill>
                            <a:srgbClr val="00FF00"/>
                          </a:solidFill>
                          <a:latin typeface="Inconsolata"/>
                          <a:ea typeface="Inconsolata"/>
                          <a:cs typeface="Inconsolata"/>
                          <a:sym typeface="Inconsolata"/>
                        </a:rPr>
                        <a:t>Carrots</a:t>
                      </a:r>
                      <a:endParaRPr sz="2000">
                        <a:solidFill>
                          <a:srgbClr val="00FF00"/>
                        </a:solidFill>
                        <a:latin typeface="Inconsolata"/>
                        <a:ea typeface="Inconsolata"/>
                        <a:cs typeface="Inconsolata"/>
                        <a:sym typeface="Inconsolata"/>
                      </a:endParaRPr>
                    </a:p>
                  </a:txBody>
                  <a:tcPr marL="91425" marR="91425" marT="0" marB="0" anchor="ctr">
                    <a:lnL w="9525" cap="flat" cmpd="sng">
                      <a:solidFill>
                        <a:srgbClr val="FFFFFF"/>
                      </a:solidFill>
                      <a:prstDash val="solid"/>
                      <a:round/>
                      <a:headEnd type="none" w="sm" len="sm"/>
                      <a:tailEnd type="none" w="sm" len="sm"/>
                    </a:lnL>
                    <a:lnR w="76200"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212940"/>
                    </a:solidFill>
                  </a:tcPr>
                </a:tc>
                <a:tc>
                  <a:txBody>
                    <a:bodyPr/>
                    <a:lstStyle/>
                    <a:p>
                      <a:pPr marL="0" lvl="0" indent="0" algn="ctr" rtl="0">
                        <a:spcBef>
                          <a:spcPts val="0"/>
                        </a:spcBef>
                        <a:spcAft>
                          <a:spcPts val="0"/>
                        </a:spcAft>
                        <a:buNone/>
                      </a:pPr>
                      <a:r>
                        <a:rPr lang="en" sz="2000">
                          <a:solidFill>
                            <a:srgbClr val="00FF00"/>
                          </a:solidFill>
                          <a:latin typeface="Inconsolata"/>
                          <a:ea typeface="Inconsolata"/>
                          <a:cs typeface="Inconsolata"/>
                          <a:sym typeface="Inconsolata"/>
                        </a:rPr>
                        <a:t>Peas</a:t>
                      </a:r>
                      <a:endParaRPr sz="2000">
                        <a:solidFill>
                          <a:srgbClr val="00FF00"/>
                        </a:solidFill>
                        <a:latin typeface="Inconsolata"/>
                        <a:ea typeface="Inconsolata"/>
                        <a:cs typeface="Inconsolata"/>
                        <a:sym typeface="Inconsolata"/>
                      </a:endParaRPr>
                    </a:p>
                  </a:txBody>
                  <a:tcPr marL="91425" marR="91425" marT="0" marB="0" anchor="ctr">
                    <a:lnL w="76200" cap="flat" cmpd="sng">
                      <a:solidFill>
                        <a:srgbClr val="FFFFFF"/>
                      </a:solidFill>
                      <a:prstDash val="solid"/>
                      <a:round/>
                      <a:headEnd type="none" w="sm" len="sm"/>
                      <a:tailEnd type="none" w="sm" len="sm"/>
                    </a:lnL>
                    <a:lnR w="76200"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212940"/>
                    </a:solidFill>
                  </a:tcPr>
                </a:tc>
                <a:tc>
                  <a:txBody>
                    <a:bodyPr/>
                    <a:lstStyle/>
                    <a:p>
                      <a:pPr marL="0" lvl="0" indent="0" algn="ctr" rtl="0">
                        <a:spcBef>
                          <a:spcPts val="0"/>
                        </a:spcBef>
                        <a:spcAft>
                          <a:spcPts val="0"/>
                        </a:spcAft>
                        <a:buNone/>
                      </a:pPr>
                      <a:r>
                        <a:rPr lang="en" sz="2000">
                          <a:solidFill>
                            <a:srgbClr val="00FF00"/>
                          </a:solidFill>
                          <a:latin typeface="Inconsolata"/>
                          <a:ea typeface="Inconsolata"/>
                          <a:cs typeface="Inconsolata"/>
                          <a:sym typeface="Inconsolata"/>
                        </a:rPr>
                        <a:t>Lettuce</a:t>
                      </a:r>
                      <a:endParaRPr sz="2000">
                        <a:solidFill>
                          <a:srgbClr val="00FF00"/>
                        </a:solidFill>
                        <a:latin typeface="Inconsolata"/>
                        <a:ea typeface="Inconsolata"/>
                        <a:cs typeface="Inconsolata"/>
                        <a:sym typeface="Inconsolata"/>
                      </a:endParaRPr>
                    </a:p>
                  </a:txBody>
                  <a:tcPr marL="91425" marR="91425" marT="0" marB="0" anchor="ctr">
                    <a:lnL w="76200" cap="flat" cmpd="sng">
                      <a:solidFill>
                        <a:srgbClr val="FFFFFF"/>
                      </a:solidFill>
                      <a:prstDash val="solid"/>
                      <a:round/>
                      <a:headEnd type="none" w="sm" len="sm"/>
                      <a:tailEnd type="none" w="sm" len="sm"/>
                    </a:lnL>
                    <a:lnR w="76200"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212940"/>
                    </a:solidFill>
                  </a:tcPr>
                </a:tc>
                <a:tc>
                  <a:txBody>
                    <a:bodyPr/>
                    <a:lstStyle/>
                    <a:p>
                      <a:pPr marL="0" lvl="0" indent="0" algn="ctr" rtl="0">
                        <a:spcBef>
                          <a:spcPts val="0"/>
                        </a:spcBef>
                        <a:spcAft>
                          <a:spcPts val="0"/>
                        </a:spcAft>
                        <a:buNone/>
                      </a:pPr>
                      <a:r>
                        <a:rPr lang="en" sz="2000">
                          <a:solidFill>
                            <a:srgbClr val="00FF00"/>
                          </a:solidFill>
                          <a:latin typeface="Inconsolata"/>
                          <a:ea typeface="Inconsolata"/>
                          <a:cs typeface="Inconsolata"/>
                          <a:sym typeface="Inconsolata"/>
                        </a:rPr>
                        <a:t>Tomatoes</a:t>
                      </a:r>
                      <a:endParaRPr sz="2000">
                        <a:solidFill>
                          <a:srgbClr val="00FF00"/>
                        </a:solidFill>
                        <a:latin typeface="Inconsolata"/>
                        <a:ea typeface="Inconsolata"/>
                        <a:cs typeface="Inconsolata"/>
                        <a:sym typeface="Inconsolata"/>
                      </a:endParaRPr>
                    </a:p>
                  </a:txBody>
                  <a:tcPr marL="91425" marR="91425" marT="0" marB="0" anchor="ctr">
                    <a:lnL w="76200"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212940"/>
                    </a:solidFill>
                  </a:tcPr>
                </a:tc>
                <a:extLst>
                  <a:ext uri="{0D108BD9-81ED-4DB2-BD59-A6C34878D82A}">
                    <a16:rowId xmlns:a16="http://schemas.microsoft.com/office/drawing/2014/main" val="10000"/>
                  </a:ext>
                </a:extLst>
              </a:tr>
              <a:tr h="511425">
                <a:tc>
                  <a:txBody>
                    <a:bodyPr/>
                    <a:lstStyle/>
                    <a:p>
                      <a:pPr marL="0" lvl="0" indent="0" algn="ctr" rtl="0">
                        <a:spcBef>
                          <a:spcPts val="0"/>
                        </a:spcBef>
                        <a:spcAft>
                          <a:spcPts val="0"/>
                        </a:spcAft>
                        <a:buNone/>
                      </a:pPr>
                      <a:r>
                        <a:rPr lang="en" sz="1800">
                          <a:latin typeface="Roboto Light"/>
                          <a:ea typeface="Roboto Light"/>
                          <a:cs typeface="Roboto Light"/>
                          <a:sym typeface="Roboto Light"/>
                        </a:rPr>
                        <a:t>Index 0 </a:t>
                      </a:r>
                      <a:endParaRPr sz="1800">
                        <a:latin typeface="Roboto Light"/>
                        <a:ea typeface="Roboto Light"/>
                        <a:cs typeface="Roboto Light"/>
                        <a:sym typeface="Roboto Light"/>
                      </a:endParaRPr>
                    </a:p>
                  </a:txBody>
                  <a:tcPr marL="91425" marR="91425" marT="0" marB="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800">
                          <a:solidFill>
                            <a:schemeClr val="dk1"/>
                          </a:solidFill>
                          <a:latin typeface="Roboto Light"/>
                          <a:ea typeface="Roboto Light"/>
                          <a:cs typeface="Roboto Light"/>
                          <a:sym typeface="Roboto Light"/>
                        </a:rPr>
                        <a:t>Index 1</a:t>
                      </a:r>
                      <a:endParaRPr sz="1800">
                        <a:latin typeface="Roboto Light"/>
                        <a:ea typeface="Roboto Light"/>
                        <a:cs typeface="Roboto Light"/>
                        <a:sym typeface="Roboto Light"/>
                      </a:endParaRPr>
                    </a:p>
                  </a:txBody>
                  <a:tcPr marL="91425" marR="91425" marT="0" marB="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800">
                          <a:solidFill>
                            <a:schemeClr val="dk1"/>
                          </a:solidFill>
                          <a:latin typeface="Roboto Light"/>
                          <a:ea typeface="Roboto Light"/>
                          <a:cs typeface="Roboto Light"/>
                          <a:sym typeface="Roboto Light"/>
                        </a:rPr>
                        <a:t>Index 2</a:t>
                      </a:r>
                      <a:endParaRPr sz="1800">
                        <a:latin typeface="Roboto Light"/>
                        <a:ea typeface="Roboto Light"/>
                        <a:cs typeface="Roboto Light"/>
                        <a:sym typeface="Roboto Light"/>
                      </a:endParaRPr>
                    </a:p>
                  </a:txBody>
                  <a:tcPr marL="91425" marR="91425" marT="0" marB="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800">
                          <a:solidFill>
                            <a:schemeClr val="dk1"/>
                          </a:solidFill>
                          <a:latin typeface="Roboto Light"/>
                          <a:ea typeface="Roboto Light"/>
                          <a:cs typeface="Roboto Light"/>
                          <a:sym typeface="Roboto Light"/>
                        </a:rPr>
                        <a:t>Index 3</a:t>
                      </a:r>
                      <a:endParaRPr sz="1800">
                        <a:latin typeface="Roboto Light"/>
                        <a:ea typeface="Roboto Light"/>
                        <a:cs typeface="Roboto Light"/>
                        <a:sym typeface="Roboto Light"/>
                      </a:endParaRPr>
                    </a:p>
                  </a:txBody>
                  <a:tcPr marL="91425" marR="91425" marT="0" marB="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
        <p:nvSpPr>
          <p:cNvPr id="1464" name="Google Shape;1464;p94"/>
          <p:cNvSpPr/>
          <p:nvPr/>
        </p:nvSpPr>
        <p:spPr>
          <a:xfrm rot="10800000" flipH="1">
            <a:off x="4385825" y="3238600"/>
            <a:ext cx="405600" cy="600300"/>
          </a:xfrm>
          <a:prstGeom prst="upArrow">
            <a:avLst>
              <a:gd name="adj1" fmla="val 50000"/>
              <a:gd name="adj2" fmla="val 50000"/>
            </a:avLst>
          </a:prstGeom>
          <a:solidFill>
            <a:srgbClr val="FFFF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94"/>
          <p:cNvSpPr/>
          <p:nvPr/>
        </p:nvSpPr>
        <p:spPr>
          <a:xfrm rot="5400000" flipH="1">
            <a:off x="262175" y="1858700"/>
            <a:ext cx="405600" cy="907800"/>
          </a:xfrm>
          <a:prstGeom prst="upArrow">
            <a:avLst>
              <a:gd name="adj1" fmla="val 50000"/>
              <a:gd name="adj2" fmla="val 50000"/>
            </a:avLst>
          </a:prstGeom>
          <a:solidFill>
            <a:srgbClr val="FFFF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469"/>
        <p:cNvGrpSpPr/>
        <p:nvPr/>
      </p:nvGrpSpPr>
      <p:grpSpPr>
        <a:xfrm>
          <a:off x="0" y="0"/>
          <a:ext cx="0" cy="0"/>
          <a:chOff x="0" y="0"/>
          <a:chExt cx="0" cy="0"/>
        </a:xfrm>
      </p:grpSpPr>
      <p:sp>
        <p:nvSpPr>
          <p:cNvPr id="1470" name="Google Shape;1470;p95"/>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Run That For Loop</a:t>
            </a:r>
            <a:endParaRPr/>
          </a:p>
        </p:txBody>
      </p:sp>
      <p:sp>
        <p:nvSpPr>
          <p:cNvPr id="1471" name="Google Shape;1471;p9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44</a:t>
            </a:fld>
            <a:endParaRPr/>
          </a:p>
        </p:txBody>
      </p:sp>
      <p:sp>
        <p:nvSpPr>
          <p:cNvPr id="1472" name="Google Shape;1472;p95"/>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graphicFrame>
        <p:nvGraphicFramePr>
          <p:cNvPr id="1473" name="Google Shape;1473;p95"/>
          <p:cNvGraphicFramePr/>
          <p:nvPr/>
        </p:nvGraphicFramePr>
        <p:xfrm>
          <a:off x="453850" y="781300"/>
          <a:ext cx="5990650" cy="1702775"/>
        </p:xfrm>
        <a:graphic>
          <a:graphicData uri="http://schemas.openxmlformats.org/drawingml/2006/table">
            <a:tbl>
              <a:tblPr>
                <a:noFill/>
                <a:tableStyleId>{9675CA7D-D893-4B12-878C-924B40C036C8}</a:tableStyleId>
              </a:tblPr>
              <a:tblGrid>
                <a:gridCol w="5990650">
                  <a:extLst>
                    <a:ext uri="{9D8B030D-6E8A-4147-A177-3AD203B41FA5}">
                      <a16:colId xmlns:a16="http://schemas.microsoft.com/office/drawing/2014/main" val="20000"/>
                    </a:ext>
                  </a:extLst>
                </a:gridCol>
              </a:tblGrid>
              <a:tr h="1702775">
                <a:tc>
                  <a:txBody>
                    <a:bodyPr/>
                    <a:lstStyle/>
                    <a:p>
                      <a:pPr marL="0" lvl="0" indent="0" algn="l" rtl="0">
                        <a:spcBef>
                          <a:spcPts val="0"/>
                        </a:spcBef>
                        <a:spcAft>
                          <a:spcPts val="0"/>
                        </a:spcAft>
                        <a:buNone/>
                      </a:pPr>
                      <a:r>
                        <a:rPr lang="en" sz="1600" i="1">
                          <a:solidFill>
                            <a:srgbClr val="6FA8DC"/>
                          </a:solidFill>
                          <a:latin typeface="Inconsolata"/>
                          <a:ea typeface="Inconsolata"/>
                          <a:cs typeface="Inconsolata"/>
                          <a:sym typeface="Inconsolata"/>
                        </a:rPr>
                        <a:t># Start with a list</a:t>
                      </a:r>
                      <a:endParaRPr sz="1600" i="1">
                        <a:solidFill>
                          <a:srgbClr val="6FA8DC"/>
                        </a:solidFill>
                        <a:latin typeface="Inconsolata"/>
                        <a:ea typeface="Inconsolata"/>
                        <a:cs typeface="Inconsolata"/>
                        <a:sym typeface="Inconsolata"/>
                      </a:endParaRPr>
                    </a:p>
                    <a:p>
                      <a:pPr marL="0" lvl="0" indent="0" algn="l" rtl="0">
                        <a:spcBef>
                          <a:spcPts val="0"/>
                        </a:spcBef>
                        <a:spcAft>
                          <a:spcPts val="0"/>
                        </a:spcAft>
                        <a:buNone/>
                      </a:pPr>
                      <a:r>
                        <a:rPr lang="en" sz="1600">
                          <a:solidFill>
                            <a:srgbClr val="FFFFFF"/>
                          </a:solidFill>
                          <a:latin typeface="Inconsolata"/>
                          <a:ea typeface="Inconsolata"/>
                          <a:cs typeface="Inconsolata"/>
                          <a:sym typeface="Inconsolata"/>
                        </a:rPr>
                        <a:t>Vegetables </a:t>
                      </a:r>
                      <a:r>
                        <a:rPr lang="en" sz="1600">
                          <a:solidFill>
                            <a:schemeClr val="accent1"/>
                          </a:solidFill>
                          <a:latin typeface="Inconsolata"/>
                          <a:ea typeface="Inconsolata"/>
                          <a:cs typeface="Inconsolata"/>
                          <a:sym typeface="Inconsolata"/>
                        </a:rPr>
                        <a:t>=</a:t>
                      </a:r>
                      <a:r>
                        <a:rPr lang="en" sz="1600">
                          <a:solidFill>
                            <a:srgbClr val="FFFFFF"/>
                          </a:solidFill>
                          <a:latin typeface="Inconsolata"/>
                          <a:ea typeface="Inconsolata"/>
                          <a:cs typeface="Inconsolata"/>
                          <a:sym typeface="Inconsolata"/>
                        </a:rPr>
                        <a:t> [</a:t>
                      </a:r>
                      <a:r>
                        <a:rPr lang="en" sz="1600">
                          <a:solidFill>
                            <a:srgbClr val="00FF00"/>
                          </a:solidFill>
                          <a:latin typeface="Inconsolata"/>
                          <a:ea typeface="Inconsolata"/>
                          <a:cs typeface="Inconsolata"/>
                          <a:sym typeface="Inconsolata"/>
                        </a:rPr>
                        <a:t>"Carrots"</a:t>
                      </a:r>
                      <a:r>
                        <a:rPr lang="en" sz="1600">
                          <a:solidFill>
                            <a:srgbClr val="FFFFFF"/>
                          </a:solidFill>
                          <a:latin typeface="Inconsolata"/>
                          <a:ea typeface="Inconsolata"/>
                          <a:cs typeface="Inconsolata"/>
                          <a:sym typeface="Inconsolata"/>
                        </a:rPr>
                        <a:t>, </a:t>
                      </a:r>
                      <a:r>
                        <a:rPr lang="en" sz="1600">
                          <a:solidFill>
                            <a:srgbClr val="00FF00"/>
                          </a:solidFill>
                          <a:latin typeface="Inconsolata"/>
                          <a:ea typeface="Inconsolata"/>
                          <a:cs typeface="Inconsolata"/>
                          <a:sym typeface="Inconsolata"/>
                        </a:rPr>
                        <a:t>"Peas"</a:t>
                      </a:r>
                      <a:r>
                        <a:rPr lang="en" sz="1600">
                          <a:solidFill>
                            <a:srgbClr val="FFFFFF"/>
                          </a:solidFill>
                          <a:latin typeface="Inconsolata"/>
                          <a:ea typeface="Inconsolata"/>
                          <a:cs typeface="Inconsolata"/>
                          <a:sym typeface="Inconsolata"/>
                        </a:rPr>
                        <a:t>, </a:t>
                      </a:r>
                      <a:r>
                        <a:rPr lang="en" sz="1600">
                          <a:solidFill>
                            <a:srgbClr val="00FF00"/>
                          </a:solidFill>
                          <a:latin typeface="Inconsolata"/>
                          <a:ea typeface="Inconsolata"/>
                          <a:cs typeface="Inconsolata"/>
                          <a:sym typeface="Inconsolata"/>
                        </a:rPr>
                        <a:t>"Lettuce"</a:t>
                      </a:r>
                      <a:r>
                        <a:rPr lang="en" sz="1600">
                          <a:solidFill>
                            <a:srgbClr val="FFFFFF"/>
                          </a:solidFill>
                          <a:latin typeface="Inconsolata"/>
                          <a:ea typeface="Inconsolata"/>
                          <a:cs typeface="Inconsolata"/>
                          <a:sym typeface="Inconsolata"/>
                        </a:rPr>
                        <a:t>, </a:t>
                      </a:r>
                      <a:r>
                        <a:rPr lang="en" sz="1600">
                          <a:solidFill>
                            <a:srgbClr val="00FF00"/>
                          </a:solidFill>
                          <a:latin typeface="Inconsolata"/>
                          <a:ea typeface="Inconsolata"/>
                          <a:cs typeface="Inconsolata"/>
                          <a:sym typeface="Inconsolata"/>
                        </a:rPr>
                        <a:t>"Tomatoes"</a:t>
                      </a:r>
                      <a:r>
                        <a:rPr lang="en" sz="1600">
                          <a:solidFill>
                            <a:srgbClr val="FFFFFF"/>
                          </a:solidFill>
                          <a:latin typeface="Inconsolata"/>
                          <a:ea typeface="Inconsolata"/>
                          <a:cs typeface="Inconsolata"/>
                          <a:sym typeface="Inconsolata"/>
                        </a:rPr>
                        <a:t>]</a:t>
                      </a:r>
                      <a:endParaRPr sz="1600">
                        <a:solidFill>
                          <a:srgbClr val="FFFFFF"/>
                        </a:solidFill>
                        <a:latin typeface="Inconsolata"/>
                        <a:ea typeface="Inconsolata"/>
                        <a:cs typeface="Inconsolata"/>
                        <a:sym typeface="Inconsolata"/>
                      </a:endParaRPr>
                    </a:p>
                    <a:p>
                      <a:pPr marL="0" lvl="0" indent="0" algn="l" rtl="0">
                        <a:spcBef>
                          <a:spcPts val="0"/>
                        </a:spcBef>
                        <a:spcAft>
                          <a:spcPts val="0"/>
                        </a:spcAft>
                        <a:buNone/>
                      </a:pPr>
                      <a:endParaRPr sz="1600">
                        <a:solidFill>
                          <a:srgbClr val="FFFFFF"/>
                        </a:solidFill>
                        <a:latin typeface="Inconsolata"/>
                        <a:ea typeface="Inconsolata"/>
                        <a:cs typeface="Inconsolata"/>
                        <a:sym typeface="Inconsolata"/>
                      </a:endParaRPr>
                    </a:p>
                    <a:p>
                      <a:pPr marL="0" lvl="0" indent="0" algn="l" rtl="0">
                        <a:spcBef>
                          <a:spcPts val="0"/>
                        </a:spcBef>
                        <a:spcAft>
                          <a:spcPts val="0"/>
                        </a:spcAft>
                        <a:buNone/>
                      </a:pPr>
                      <a:r>
                        <a:rPr lang="en" sz="1600" i="1">
                          <a:solidFill>
                            <a:srgbClr val="9FC5E8"/>
                          </a:solidFill>
                          <a:latin typeface="Inconsolata"/>
                          <a:ea typeface="Inconsolata"/>
                          <a:cs typeface="Inconsolata"/>
                          <a:sym typeface="Inconsolata"/>
                        </a:rPr>
                        <a:t># Loop through each item of the list</a:t>
                      </a:r>
                      <a:endParaRPr sz="1600" i="1">
                        <a:solidFill>
                          <a:srgbClr val="9FC5E8"/>
                        </a:solidFill>
                        <a:latin typeface="Inconsolata"/>
                        <a:ea typeface="Inconsolata"/>
                        <a:cs typeface="Inconsolata"/>
                        <a:sym typeface="Inconsolata"/>
                      </a:endParaRPr>
                    </a:p>
                    <a:p>
                      <a:pPr marL="0" lvl="0" indent="0" algn="l" rtl="0">
                        <a:spcBef>
                          <a:spcPts val="0"/>
                        </a:spcBef>
                        <a:spcAft>
                          <a:spcPts val="0"/>
                        </a:spcAft>
                        <a:buNone/>
                      </a:pPr>
                      <a:r>
                        <a:rPr lang="en" sz="1600">
                          <a:solidFill>
                            <a:schemeClr val="accent1"/>
                          </a:solidFill>
                          <a:latin typeface="Inconsolata"/>
                          <a:ea typeface="Inconsolata"/>
                          <a:cs typeface="Inconsolata"/>
                          <a:sym typeface="Inconsolata"/>
                        </a:rPr>
                        <a:t>for</a:t>
                      </a:r>
                      <a:r>
                        <a:rPr lang="en" sz="1600">
                          <a:solidFill>
                            <a:srgbClr val="FFFFFF"/>
                          </a:solidFill>
                          <a:latin typeface="Inconsolata"/>
                          <a:ea typeface="Inconsolata"/>
                          <a:cs typeface="Inconsolata"/>
                          <a:sym typeface="Inconsolata"/>
                        </a:rPr>
                        <a:t> vegetable </a:t>
                      </a:r>
                      <a:r>
                        <a:rPr lang="en" sz="1600">
                          <a:solidFill>
                            <a:schemeClr val="accent1"/>
                          </a:solidFill>
                          <a:latin typeface="Inconsolata"/>
                          <a:ea typeface="Inconsolata"/>
                          <a:cs typeface="Inconsolata"/>
                          <a:sym typeface="Inconsolata"/>
                        </a:rPr>
                        <a:t>in</a:t>
                      </a:r>
                      <a:r>
                        <a:rPr lang="en" sz="1600">
                          <a:solidFill>
                            <a:srgbClr val="FFFFFF"/>
                          </a:solidFill>
                          <a:latin typeface="Inconsolata"/>
                          <a:ea typeface="Inconsolata"/>
                          <a:cs typeface="Inconsolata"/>
                          <a:sym typeface="Inconsolata"/>
                        </a:rPr>
                        <a:t> vegetables:</a:t>
                      </a:r>
                      <a:endParaRPr sz="1600">
                        <a:solidFill>
                          <a:srgbClr val="FFFFFF"/>
                        </a:solidFill>
                        <a:latin typeface="Inconsolata"/>
                        <a:ea typeface="Inconsolata"/>
                        <a:cs typeface="Inconsolata"/>
                        <a:sym typeface="Inconsolata"/>
                      </a:endParaRPr>
                    </a:p>
                    <a:p>
                      <a:pPr marL="0" lvl="0" indent="0" algn="l" rtl="0">
                        <a:spcBef>
                          <a:spcPts val="0"/>
                        </a:spcBef>
                        <a:spcAft>
                          <a:spcPts val="0"/>
                        </a:spcAft>
                        <a:buNone/>
                      </a:pPr>
                      <a:r>
                        <a:rPr lang="en" sz="1600">
                          <a:solidFill>
                            <a:srgbClr val="FFFFFF"/>
                          </a:solidFill>
                          <a:latin typeface="Inconsolata"/>
                          <a:ea typeface="Inconsolata"/>
                          <a:cs typeface="Inconsolata"/>
                          <a:sym typeface="Inconsolata"/>
                        </a:rPr>
                        <a:t>   </a:t>
                      </a:r>
                      <a:r>
                        <a:rPr lang="en" sz="1600">
                          <a:solidFill>
                            <a:schemeClr val="accent1"/>
                          </a:solidFill>
                          <a:latin typeface="Inconsolata"/>
                          <a:ea typeface="Inconsolata"/>
                          <a:cs typeface="Inconsolata"/>
                          <a:sym typeface="Inconsolata"/>
                        </a:rPr>
                        <a:t> print</a:t>
                      </a:r>
                      <a:r>
                        <a:rPr lang="en" sz="1600">
                          <a:solidFill>
                            <a:srgbClr val="FFFFFF"/>
                          </a:solidFill>
                          <a:latin typeface="Inconsolata"/>
                          <a:ea typeface="Inconsolata"/>
                          <a:cs typeface="Inconsolata"/>
                          <a:sym typeface="Inconsolata"/>
                        </a:rPr>
                        <a:t>(</a:t>
                      </a:r>
                      <a:r>
                        <a:rPr lang="en" sz="1600">
                          <a:solidFill>
                            <a:srgbClr val="00FF00"/>
                          </a:solidFill>
                          <a:latin typeface="Inconsolata"/>
                          <a:ea typeface="Inconsolata"/>
                          <a:cs typeface="Inconsolata"/>
                          <a:sym typeface="Inconsolata"/>
                        </a:rPr>
                        <a:t>"I love"</a:t>
                      </a:r>
                      <a:r>
                        <a:rPr lang="en" sz="1600">
                          <a:solidFill>
                            <a:srgbClr val="FFFFFF"/>
                          </a:solidFill>
                          <a:latin typeface="Inconsolata"/>
                          <a:ea typeface="Inconsolata"/>
                          <a:cs typeface="Inconsolata"/>
                          <a:sym typeface="Inconsolata"/>
                        </a:rPr>
                        <a:t> </a:t>
                      </a:r>
                      <a:r>
                        <a:rPr lang="en" sz="1600">
                          <a:solidFill>
                            <a:schemeClr val="accent1"/>
                          </a:solidFill>
                          <a:latin typeface="Inconsolata"/>
                          <a:ea typeface="Inconsolata"/>
                          <a:cs typeface="Inconsolata"/>
                          <a:sym typeface="Inconsolata"/>
                        </a:rPr>
                        <a:t>+</a:t>
                      </a:r>
                      <a:r>
                        <a:rPr lang="en" sz="1600">
                          <a:solidFill>
                            <a:srgbClr val="FFFFFF"/>
                          </a:solidFill>
                          <a:latin typeface="Inconsolata"/>
                          <a:ea typeface="Inconsolata"/>
                          <a:cs typeface="Inconsolata"/>
                          <a:sym typeface="Inconsolata"/>
                        </a:rPr>
                        <a:t> </a:t>
                      </a:r>
                      <a:r>
                        <a:rPr lang="en" sz="1600">
                          <a:solidFill>
                            <a:srgbClr val="00FFFF"/>
                          </a:solidFill>
                          <a:latin typeface="Inconsolata"/>
                          <a:ea typeface="Inconsolata"/>
                          <a:cs typeface="Inconsolata"/>
                          <a:sym typeface="Inconsolata"/>
                        </a:rPr>
                        <a:t>vegetable</a:t>
                      </a:r>
                      <a:r>
                        <a:rPr lang="en" sz="1600">
                          <a:solidFill>
                            <a:srgbClr val="FFFFFF"/>
                          </a:solidFill>
                          <a:latin typeface="Inconsolata"/>
                          <a:ea typeface="Inconsolata"/>
                          <a:cs typeface="Inconsolata"/>
                          <a:sym typeface="Inconsolata"/>
                        </a:rPr>
                        <a:t>)</a:t>
                      </a:r>
                      <a:endParaRPr sz="1600" i="1">
                        <a:solidFill>
                          <a:srgbClr val="6FA8DC"/>
                        </a:solidFill>
                        <a:latin typeface="Inconsolata"/>
                        <a:ea typeface="Inconsolata"/>
                        <a:cs typeface="Inconsolata"/>
                        <a:sym typeface="Inconsolata"/>
                      </a:endParaRPr>
                    </a:p>
                  </a:txBody>
                  <a:tcPr marL="91425" marR="91425" marT="0" marB="0" anchor="ctr">
                    <a:lnL w="28575" cap="flat" cmpd="sng">
                      <a:solidFill>
                        <a:srgbClr val="FFFFFF"/>
                      </a:solidFill>
                      <a:prstDash val="solid"/>
                      <a:round/>
                      <a:headEnd type="none" w="sm" len="sm"/>
                      <a:tailEnd type="none" w="sm" len="sm"/>
                    </a:lnL>
                    <a:lnR w="28575" cap="flat" cmpd="sng">
                      <a:solidFill>
                        <a:srgbClr val="FFFFFF"/>
                      </a:solidFill>
                      <a:prstDash val="solid"/>
                      <a:round/>
                      <a:headEnd type="none" w="sm" len="sm"/>
                      <a:tailEnd type="none" w="sm" len="sm"/>
                    </a:lnR>
                    <a:lnT w="28575" cap="flat" cmpd="sng">
                      <a:solidFill>
                        <a:srgbClr val="FFFFFF"/>
                      </a:solidFill>
                      <a:prstDash val="solid"/>
                      <a:round/>
                      <a:headEnd type="none" w="sm" len="sm"/>
                      <a:tailEnd type="none" w="sm" len="sm"/>
                    </a:lnT>
                    <a:lnB w="28575" cap="flat" cmpd="sng">
                      <a:solidFill>
                        <a:srgbClr val="FFFFFF"/>
                      </a:solidFill>
                      <a:prstDash val="solid"/>
                      <a:round/>
                      <a:headEnd type="none" w="sm" len="sm"/>
                      <a:tailEnd type="none" w="sm" len="sm"/>
                    </a:lnB>
                    <a:solidFill>
                      <a:srgbClr val="212940"/>
                    </a:solidFill>
                  </a:tcPr>
                </a:tc>
                <a:extLst>
                  <a:ext uri="{0D108BD9-81ED-4DB2-BD59-A6C34878D82A}">
                    <a16:rowId xmlns:a16="http://schemas.microsoft.com/office/drawing/2014/main" val="10000"/>
                  </a:ext>
                </a:extLst>
              </a:tr>
            </a:tbl>
          </a:graphicData>
        </a:graphic>
      </p:graphicFrame>
      <p:sp>
        <p:nvSpPr>
          <p:cNvPr id="1474" name="Google Shape;1474;p95"/>
          <p:cNvSpPr txBox="1"/>
          <p:nvPr/>
        </p:nvSpPr>
        <p:spPr>
          <a:xfrm>
            <a:off x="-52275" y="2547825"/>
            <a:ext cx="8081100" cy="449400"/>
          </a:xfrm>
          <a:prstGeom prst="rect">
            <a:avLst/>
          </a:prstGeom>
          <a:noFill/>
          <a:ln>
            <a:noFill/>
          </a:ln>
        </p:spPr>
        <p:txBody>
          <a:bodyPr spcFirstLastPara="1" wrap="square" lIns="457200" tIns="91425" rIns="91425" bIns="91425" anchor="t" anchorCtr="0">
            <a:noAutofit/>
          </a:bodyPr>
          <a:lstStyle/>
          <a:p>
            <a:pPr marL="0" lvl="0" indent="0" algn="l" rtl="0">
              <a:spcBef>
                <a:spcPts val="0"/>
              </a:spcBef>
              <a:spcAft>
                <a:spcPts val="0"/>
              </a:spcAft>
              <a:buNone/>
            </a:pPr>
            <a:r>
              <a:rPr lang="en" sz="1800">
                <a:latin typeface="Roboto"/>
                <a:ea typeface="Roboto"/>
                <a:cs typeface="Roboto"/>
                <a:sym typeface="Roboto"/>
              </a:rPr>
              <a:t>For the fourth iteration, the loop sets </a:t>
            </a:r>
            <a:r>
              <a:rPr lang="en" sz="1800">
                <a:solidFill>
                  <a:srgbClr val="FFFFFF"/>
                </a:solidFill>
                <a:highlight>
                  <a:srgbClr val="212940"/>
                </a:highlight>
                <a:latin typeface="Inconsolata"/>
                <a:ea typeface="Inconsolata"/>
                <a:cs typeface="Inconsolata"/>
                <a:sym typeface="Inconsolata"/>
              </a:rPr>
              <a:t>vegetable</a:t>
            </a:r>
            <a:r>
              <a:rPr lang="en" sz="1800">
                <a:highlight>
                  <a:srgbClr val="212940"/>
                </a:highlight>
                <a:latin typeface="Inconsolata"/>
                <a:ea typeface="Inconsolata"/>
                <a:cs typeface="Inconsolata"/>
                <a:sym typeface="Inconsolata"/>
              </a:rPr>
              <a:t> </a:t>
            </a:r>
            <a:r>
              <a:rPr lang="en" sz="1800">
                <a:solidFill>
                  <a:schemeClr val="accent1"/>
                </a:solidFill>
                <a:highlight>
                  <a:srgbClr val="212940"/>
                </a:highlight>
                <a:latin typeface="Inconsolata"/>
                <a:ea typeface="Inconsolata"/>
                <a:cs typeface="Inconsolata"/>
                <a:sym typeface="Inconsolata"/>
              </a:rPr>
              <a:t>=</a:t>
            </a:r>
            <a:r>
              <a:rPr lang="en" sz="1800">
                <a:highlight>
                  <a:srgbClr val="212940"/>
                </a:highlight>
                <a:latin typeface="Inconsolata"/>
                <a:ea typeface="Inconsolata"/>
                <a:cs typeface="Inconsolata"/>
                <a:sym typeface="Inconsolata"/>
              </a:rPr>
              <a:t> </a:t>
            </a:r>
            <a:r>
              <a:rPr lang="en" sz="1800">
                <a:solidFill>
                  <a:srgbClr val="00FF00"/>
                </a:solidFill>
                <a:highlight>
                  <a:srgbClr val="212940"/>
                </a:highlight>
                <a:latin typeface="Inconsolata"/>
                <a:ea typeface="Inconsolata"/>
                <a:cs typeface="Inconsolata"/>
                <a:sym typeface="Inconsolata"/>
              </a:rPr>
              <a:t>"Tomatoes"</a:t>
            </a:r>
            <a:endParaRPr sz="1800">
              <a:solidFill>
                <a:srgbClr val="00FF00"/>
              </a:solidFill>
              <a:highlight>
                <a:srgbClr val="212940"/>
              </a:highlight>
              <a:latin typeface="Inconsolata"/>
              <a:ea typeface="Inconsolata"/>
              <a:cs typeface="Inconsolata"/>
              <a:sym typeface="Inconsolata"/>
            </a:endParaRPr>
          </a:p>
        </p:txBody>
      </p:sp>
      <p:graphicFrame>
        <p:nvGraphicFramePr>
          <p:cNvPr id="1475" name="Google Shape;1475;p95"/>
          <p:cNvGraphicFramePr/>
          <p:nvPr/>
        </p:nvGraphicFramePr>
        <p:xfrm>
          <a:off x="338375" y="3666500"/>
          <a:ext cx="6870400" cy="1113425"/>
        </p:xfrm>
        <a:graphic>
          <a:graphicData uri="http://schemas.openxmlformats.org/drawingml/2006/table">
            <a:tbl>
              <a:tblPr>
                <a:noFill/>
                <a:tableStyleId>{9675CA7D-D893-4B12-878C-924B40C036C8}</a:tableStyleId>
              </a:tblPr>
              <a:tblGrid>
                <a:gridCol w="1717600">
                  <a:extLst>
                    <a:ext uri="{9D8B030D-6E8A-4147-A177-3AD203B41FA5}">
                      <a16:colId xmlns:a16="http://schemas.microsoft.com/office/drawing/2014/main" val="20000"/>
                    </a:ext>
                  </a:extLst>
                </a:gridCol>
                <a:gridCol w="1717600">
                  <a:extLst>
                    <a:ext uri="{9D8B030D-6E8A-4147-A177-3AD203B41FA5}">
                      <a16:colId xmlns:a16="http://schemas.microsoft.com/office/drawing/2014/main" val="20001"/>
                    </a:ext>
                  </a:extLst>
                </a:gridCol>
                <a:gridCol w="1717600">
                  <a:extLst>
                    <a:ext uri="{9D8B030D-6E8A-4147-A177-3AD203B41FA5}">
                      <a16:colId xmlns:a16="http://schemas.microsoft.com/office/drawing/2014/main" val="20002"/>
                    </a:ext>
                  </a:extLst>
                </a:gridCol>
                <a:gridCol w="1717600">
                  <a:extLst>
                    <a:ext uri="{9D8B030D-6E8A-4147-A177-3AD203B41FA5}">
                      <a16:colId xmlns:a16="http://schemas.microsoft.com/office/drawing/2014/main" val="20003"/>
                    </a:ext>
                  </a:extLst>
                </a:gridCol>
              </a:tblGrid>
              <a:tr h="602000">
                <a:tc>
                  <a:txBody>
                    <a:bodyPr/>
                    <a:lstStyle/>
                    <a:p>
                      <a:pPr marL="0" lvl="0" indent="0" algn="ctr" rtl="0">
                        <a:spcBef>
                          <a:spcPts val="0"/>
                        </a:spcBef>
                        <a:spcAft>
                          <a:spcPts val="0"/>
                        </a:spcAft>
                        <a:buNone/>
                      </a:pPr>
                      <a:r>
                        <a:rPr lang="en" sz="2000">
                          <a:solidFill>
                            <a:srgbClr val="00FF00"/>
                          </a:solidFill>
                          <a:latin typeface="Inconsolata"/>
                          <a:ea typeface="Inconsolata"/>
                          <a:cs typeface="Inconsolata"/>
                          <a:sym typeface="Inconsolata"/>
                        </a:rPr>
                        <a:t>Carrots</a:t>
                      </a:r>
                      <a:endParaRPr sz="2000">
                        <a:solidFill>
                          <a:srgbClr val="00FF00"/>
                        </a:solidFill>
                        <a:latin typeface="Inconsolata"/>
                        <a:ea typeface="Inconsolata"/>
                        <a:cs typeface="Inconsolata"/>
                        <a:sym typeface="Inconsolata"/>
                      </a:endParaRPr>
                    </a:p>
                  </a:txBody>
                  <a:tcPr marL="91425" marR="91425" marT="0" marB="0" anchor="ctr">
                    <a:lnL w="9525" cap="flat" cmpd="sng">
                      <a:solidFill>
                        <a:srgbClr val="FFFFFF"/>
                      </a:solidFill>
                      <a:prstDash val="solid"/>
                      <a:round/>
                      <a:headEnd type="none" w="sm" len="sm"/>
                      <a:tailEnd type="none" w="sm" len="sm"/>
                    </a:lnL>
                    <a:lnR w="76200"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212940"/>
                    </a:solidFill>
                  </a:tcPr>
                </a:tc>
                <a:tc>
                  <a:txBody>
                    <a:bodyPr/>
                    <a:lstStyle/>
                    <a:p>
                      <a:pPr marL="0" lvl="0" indent="0" algn="ctr" rtl="0">
                        <a:spcBef>
                          <a:spcPts val="0"/>
                        </a:spcBef>
                        <a:spcAft>
                          <a:spcPts val="0"/>
                        </a:spcAft>
                        <a:buNone/>
                      </a:pPr>
                      <a:r>
                        <a:rPr lang="en" sz="2000">
                          <a:solidFill>
                            <a:srgbClr val="00FF00"/>
                          </a:solidFill>
                          <a:latin typeface="Inconsolata"/>
                          <a:ea typeface="Inconsolata"/>
                          <a:cs typeface="Inconsolata"/>
                          <a:sym typeface="Inconsolata"/>
                        </a:rPr>
                        <a:t>Peas</a:t>
                      </a:r>
                      <a:endParaRPr sz="2000">
                        <a:solidFill>
                          <a:srgbClr val="00FF00"/>
                        </a:solidFill>
                        <a:latin typeface="Inconsolata"/>
                        <a:ea typeface="Inconsolata"/>
                        <a:cs typeface="Inconsolata"/>
                        <a:sym typeface="Inconsolata"/>
                      </a:endParaRPr>
                    </a:p>
                  </a:txBody>
                  <a:tcPr marL="91425" marR="91425" marT="0" marB="0" anchor="ctr">
                    <a:lnL w="76200" cap="flat" cmpd="sng">
                      <a:solidFill>
                        <a:srgbClr val="FFFFFF"/>
                      </a:solidFill>
                      <a:prstDash val="solid"/>
                      <a:round/>
                      <a:headEnd type="none" w="sm" len="sm"/>
                      <a:tailEnd type="none" w="sm" len="sm"/>
                    </a:lnL>
                    <a:lnR w="76200"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212940"/>
                    </a:solidFill>
                  </a:tcPr>
                </a:tc>
                <a:tc>
                  <a:txBody>
                    <a:bodyPr/>
                    <a:lstStyle/>
                    <a:p>
                      <a:pPr marL="0" lvl="0" indent="0" algn="ctr" rtl="0">
                        <a:spcBef>
                          <a:spcPts val="0"/>
                        </a:spcBef>
                        <a:spcAft>
                          <a:spcPts val="0"/>
                        </a:spcAft>
                        <a:buNone/>
                      </a:pPr>
                      <a:r>
                        <a:rPr lang="en" sz="2000">
                          <a:solidFill>
                            <a:srgbClr val="00FF00"/>
                          </a:solidFill>
                          <a:latin typeface="Inconsolata"/>
                          <a:ea typeface="Inconsolata"/>
                          <a:cs typeface="Inconsolata"/>
                          <a:sym typeface="Inconsolata"/>
                        </a:rPr>
                        <a:t>Lettuce</a:t>
                      </a:r>
                      <a:endParaRPr sz="2000">
                        <a:solidFill>
                          <a:srgbClr val="00FF00"/>
                        </a:solidFill>
                        <a:latin typeface="Inconsolata"/>
                        <a:ea typeface="Inconsolata"/>
                        <a:cs typeface="Inconsolata"/>
                        <a:sym typeface="Inconsolata"/>
                      </a:endParaRPr>
                    </a:p>
                  </a:txBody>
                  <a:tcPr marL="91425" marR="91425" marT="0" marB="0" anchor="ctr">
                    <a:lnL w="76200" cap="flat" cmpd="sng">
                      <a:solidFill>
                        <a:srgbClr val="FFFFFF"/>
                      </a:solidFill>
                      <a:prstDash val="solid"/>
                      <a:round/>
                      <a:headEnd type="none" w="sm" len="sm"/>
                      <a:tailEnd type="none" w="sm" len="sm"/>
                    </a:lnL>
                    <a:lnR w="76200"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212940"/>
                    </a:solidFill>
                  </a:tcPr>
                </a:tc>
                <a:tc>
                  <a:txBody>
                    <a:bodyPr/>
                    <a:lstStyle/>
                    <a:p>
                      <a:pPr marL="0" lvl="0" indent="0" algn="ctr" rtl="0">
                        <a:spcBef>
                          <a:spcPts val="0"/>
                        </a:spcBef>
                        <a:spcAft>
                          <a:spcPts val="0"/>
                        </a:spcAft>
                        <a:buNone/>
                      </a:pPr>
                      <a:r>
                        <a:rPr lang="en" sz="2000">
                          <a:solidFill>
                            <a:srgbClr val="00FF00"/>
                          </a:solidFill>
                          <a:latin typeface="Inconsolata"/>
                          <a:ea typeface="Inconsolata"/>
                          <a:cs typeface="Inconsolata"/>
                          <a:sym typeface="Inconsolata"/>
                        </a:rPr>
                        <a:t>Tomatoes</a:t>
                      </a:r>
                      <a:endParaRPr sz="2000">
                        <a:solidFill>
                          <a:srgbClr val="00FF00"/>
                        </a:solidFill>
                        <a:latin typeface="Inconsolata"/>
                        <a:ea typeface="Inconsolata"/>
                        <a:cs typeface="Inconsolata"/>
                        <a:sym typeface="Inconsolata"/>
                      </a:endParaRPr>
                    </a:p>
                  </a:txBody>
                  <a:tcPr marL="91425" marR="91425" marT="0" marB="0" anchor="ctr">
                    <a:lnL w="76200"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212940"/>
                    </a:solidFill>
                  </a:tcPr>
                </a:tc>
                <a:extLst>
                  <a:ext uri="{0D108BD9-81ED-4DB2-BD59-A6C34878D82A}">
                    <a16:rowId xmlns:a16="http://schemas.microsoft.com/office/drawing/2014/main" val="10000"/>
                  </a:ext>
                </a:extLst>
              </a:tr>
              <a:tr h="511425">
                <a:tc>
                  <a:txBody>
                    <a:bodyPr/>
                    <a:lstStyle/>
                    <a:p>
                      <a:pPr marL="0" lvl="0" indent="0" algn="ctr" rtl="0">
                        <a:spcBef>
                          <a:spcPts val="0"/>
                        </a:spcBef>
                        <a:spcAft>
                          <a:spcPts val="0"/>
                        </a:spcAft>
                        <a:buNone/>
                      </a:pPr>
                      <a:r>
                        <a:rPr lang="en" sz="1800">
                          <a:latin typeface="Roboto Light"/>
                          <a:ea typeface="Roboto Light"/>
                          <a:cs typeface="Roboto Light"/>
                          <a:sym typeface="Roboto Light"/>
                        </a:rPr>
                        <a:t>Index 0 </a:t>
                      </a:r>
                      <a:endParaRPr sz="1800">
                        <a:latin typeface="Roboto Light"/>
                        <a:ea typeface="Roboto Light"/>
                        <a:cs typeface="Roboto Light"/>
                        <a:sym typeface="Roboto Light"/>
                      </a:endParaRPr>
                    </a:p>
                  </a:txBody>
                  <a:tcPr marL="91425" marR="91425" marT="0" marB="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800">
                          <a:solidFill>
                            <a:schemeClr val="dk1"/>
                          </a:solidFill>
                          <a:latin typeface="Roboto Light"/>
                          <a:ea typeface="Roboto Light"/>
                          <a:cs typeface="Roboto Light"/>
                          <a:sym typeface="Roboto Light"/>
                        </a:rPr>
                        <a:t>Index 1</a:t>
                      </a:r>
                      <a:endParaRPr sz="1800">
                        <a:latin typeface="Roboto Light"/>
                        <a:ea typeface="Roboto Light"/>
                        <a:cs typeface="Roboto Light"/>
                        <a:sym typeface="Roboto Light"/>
                      </a:endParaRPr>
                    </a:p>
                  </a:txBody>
                  <a:tcPr marL="91425" marR="91425" marT="0" marB="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800">
                          <a:solidFill>
                            <a:schemeClr val="dk1"/>
                          </a:solidFill>
                          <a:latin typeface="Roboto Light"/>
                          <a:ea typeface="Roboto Light"/>
                          <a:cs typeface="Roboto Light"/>
                          <a:sym typeface="Roboto Light"/>
                        </a:rPr>
                        <a:t>Index 2</a:t>
                      </a:r>
                      <a:endParaRPr sz="1800">
                        <a:latin typeface="Roboto Light"/>
                        <a:ea typeface="Roboto Light"/>
                        <a:cs typeface="Roboto Light"/>
                        <a:sym typeface="Roboto Light"/>
                      </a:endParaRPr>
                    </a:p>
                  </a:txBody>
                  <a:tcPr marL="91425" marR="91425" marT="0" marB="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800">
                          <a:solidFill>
                            <a:schemeClr val="dk1"/>
                          </a:solidFill>
                          <a:latin typeface="Roboto Light"/>
                          <a:ea typeface="Roboto Light"/>
                          <a:cs typeface="Roboto Light"/>
                          <a:sym typeface="Roboto Light"/>
                        </a:rPr>
                        <a:t>Index 3</a:t>
                      </a:r>
                      <a:endParaRPr sz="1800">
                        <a:latin typeface="Roboto Light"/>
                        <a:ea typeface="Roboto Light"/>
                        <a:cs typeface="Roboto Light"/>
                        <a:sym typeface="Roboto Light"/>
                      </a:endParaRPr>
                    </a:p>
                  </a:txBody>
                  <a:tcPr marL="91425" marR="91425" marT="0" marB="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
        <p:nvSpPr>
          <p:cNvPr id="1476" name="Google Shape;1476;p95"/>
          <p:cNvSpPr/>
          <p:nvPr/>
        </p:nvSpPr>
        <p:spPr>
          <a:xfrm rot="10800000" flipH="1">
            <a:off x="6138425" y="2964700"/>
            <a:ext cx="405600" cy="874200"/>
          </a:xfrm>
          <a:prstGeom prst="upArrow">
            <a:avLst>
              <a:gd name="adj1" fmla="val 50000"/>
              <a:gd name="adj2" fmla="val 50000"/>
            </a:avLst>
          </a:prstGeom>
          <a:solidFill>
            <a:srgbClr val="FFFF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95"/>
          <p:cNvSpPr/>
          <p:nvPr/>
        </p:nvSpPr>
        <p:spPr>
          <a:xfrm rot="5400000" flipH="1">
            <a:off x="85625" y="1730450"/>
            <a:ext cx="405600" cy="554700"/>
          </a:xfrm>
          <a:prstGeom prst="upArrow">
            <a:avLst>
              <a:gd name="adj1" fmla="val 50000"/>
              <a:gd name="adj2" fmla="val 50000"/>
            </a:avLst>
          </a:prstGeom>
          <a:solidFill>
            <a:srgbClr val="FFFF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481"/>
        <p:cNvGrpSpPr/>
        <p:nvPr/>
      </p:nvGrpSpPr>
      <p:grpSpPr>
        <a:xfrm>
          <a:off x="0" y="0"/>
          <a:ext cx="0" cy="0"/>
          <a:chOff x="0" y="0"/>
          <a:chExt cx="0" cy="0"/>
        </a:xfrm>
      </p:grpSpPr>
      <p:sp>
        <p:nvSpPr>
          <p:cNvPr id="1482" name="Google Shape;1482;p96"/>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Run That For Loop</a:t>
            </a:r>
            <a:endParaRPr/>
          </a:p>
        </p:txBody>
      </p:sp>
      <p:sp>
        <p:nvSpPr>
          <p:cNvPr id="1483" name="Google Shape;1483;p9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45</a:t>
            </a:fld>
            <a:endParaRPr/>
          </a:p>
        </p:txBody>
      </p:sp>
      <p:sp>
        <p:nvSpPr>
          <p:cNvPr id="1484" name="Google Shape;1484;p96"/>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graphicFrame>
        <p:nvGraphicFramePr>
          <p:cNvPr id="1485" name="Google Shape;1485;p96"/>
          <p:cNvGraphicFramePr/>
          <p:nvPr/>
        </p:nvGraphicFramePr>
        <p:xfrm>
          <a:off x="453850" y="781300"/>
          <a:ext cx="5990650" cy="1702775"/>
        </p:xfrm>
        <a:graphic>
          <a:graphicData uri="http://schemas.openxmlformats.org/drawingml/2006/table">
            <a:tbl>
              <a:tblPr>
                <a:noFill/>
                <a:tableStyleId>{9675CA7D-D893-4B12-878C-924B40C036C8}</a:tableStyleId>
              </a:tblPr>
              <a:tblGrid>
                <a:gridCol w="5990650">
                  <a:extLst>
                    <a:ext uri="{9D8B030D-6E8A-4147-A177-3AD203B41FA5}">
                      <a16:colId xmlns:a16="http://schemas.microsoft.com/office/drawing/2014/main" val="20000"/>
                    </a:ext>
                  </a:extLst>
                </a:gridCol>
              </a:tblGrid>
              <a:tr h="1702775">
                <a:tc>
                  <a:txBody>
                    <a:bodyPr/>
                    <a:lstStyle/>
                    <a:p>
                      <a:pPr marL="0" lvl="0" indent="0" algn="l" rtl="0">
                        <a:spcBef>
                          <a:spcPts val="0"/>
                        </a:spcBef>
                        <a:spcAft>
                          <a:spcPts val="0"/>
                        </a:spcAft>
                        <a:buNone/>
                      </a:pPr>
                      <a:r>
                        <a:rPr lang="en" sz="1600" i="1">
                          <a:solidFill>
                            <a:srgbClr val="6FA8DC"/>
                          </a:solidFill>
                          <a:latin typeface="Inconsolata"/>
                          <a:ea typeface="Inconsolata"/>
                          <a:cs typeface="Inconsolata"/>
                          <a:sym typeface="Inconsolata"/>
                        </a:rPr>
                        <a:t># Start with a list</a:t>
                      </a:r>
                      <a:endParaRPr sz="1600" i="1">
                        <a:solidFill>
                          <a:srgbClr val="6FA8DC"/>
                        </a:solidFill>
                        <a:latin typeface="Inconsolata"/>
                        <a:ea typeface="Inconsolata"/>
                        <a:cs typeface="Inconsolata"/>
                        <a:sym typeface="Inconsolata"/>
                      </a:endParaRPr>
                    </a:p>
                    <a:p>
                      <a:pPr marL="0" lvl="0" indent="0" algn="l" rtl="0">
                        <a:spcBef>
                          <a:spcPts val="0"/>
                        </a:spcBef>
                        <a:spcAft>
                          <a:spcPts val="0"/>
                        </a:spcAft>
                        <a:buNone/>
                      </a:pPr>
                      <a:r>
                        <a:rPr lang="en" sz="1600">
                          <a:solidFill>
                            <a:srgbClr val="FFFFFF"/>
                          </a:solidFill>
                          <a:latin typeface="Inconsolata"/>
                          <a:ea typeface="Inconsolata"/>
                          <a:cs typeface="Inconsolata"/>
                          <a:sym typeface="Inconsolata"/>
                        </a:rPr>
                        <a:t>Vegetables </a:t>
                      </a:r>
                      <a:r>
                        <a:rPr lang="en" sz="1600">
                          <a:solidFill>
                            <a:schemeClr val="accent1"/>
                          </a:solidFill>
                          <a:latin typeface="Inconsolata"/>
                          <a:ea typeface="Inconsolata"/>
                          <a:cs typeface="Inconsolata"/>
                          <a:sym typeface="Inconsolata"/>
                        </a:rPr>
                        <a:t>=</a:t>
                      </a:r>
                      <a:r>
                        <a:rPr lang="en" sz="1600">
                          <a:solidFill>
                            <a:srgbClr val="FFFFFF"/>
                          </a:solidFill>
                          <a:latin typeface="Inconsolata"/>
                          <a:ea typeface="Inconsolata"/>
                          <a:cs typeface="Inconsolata"/>
                          <a:sym typeface="Inconsolata"/>
                        </a:rPr>
                        <a:t> [</a:t>
                      </a:r>
                      <a:r>
                        <a:rPr lang="en" sz="1600">
                          <a:solidFill>
                            <a:srgbClr val="00FF00"/>
                          </a:solidFill>
                          <a:latin typeface="Inconsolata"/>
                          <a:ea typeface="Inconsolata"/>
                          <a:cs typeface="Inconsolata"/>
                          <a:sym typeface="Inconsolata"/>
                        </a:rPr>
                        <a:t>"Carrots"</a:t>
                      </a:r>
                      <a:r>
                        <a:rPr lang="en" sz="1600">
                          <a:solidFill>
                            <a:srgbClr val="FFFFFF"/>
                          </a:solidFill>
                          <a:latin typeface="Inconsolata"/>
                          <a:ea typeface="Inconsolata"/>
                          <a:cs typeface="Inconsolata"/>
                          <a:sym typeface="Inconsolata"/>
                        </a:rPr>
                        <a:t>, </a:t>
                      </a:r>
                      <a:r>
                        <a:rPr lang="en" sz="1600">
                          <a:solidFill>
                            <a:srgbClr val="00FF00"/>
                          </a:solidFill>
                          <a:latin typeface="Inconsolata"/>
                          <a:ea typeface="Inconsolata"/>
                          <a:cs typeface="Inconsolata"/>
                          <a:sym typeface="Inconsolata"/>
                        </a:rPr>
                        <a:t>"Peas"</a:t>
                      </a:r>
                      <a:r>
                        <a:rPr lang="en" sz="1600">
                          <a:solidFill>
                            <a:srgbClr val="FFFFFF"/>
                          </a:solidFill>
                          <a:latin typeface="Inconsolata"/>
                          <a:ea typeface="Inconsolata"/>
                          <a:cs typeface="Inconsolata"/>
                          <a:sym typeface="Inconsolata"/>
                        </a:rPr>
                        <a:t>, </a:t>
                      </a:r>
                      <a:r>
                        <a:rPr lang="en" sz="1600">
                          <a:solidFill>
                            <a:srgbClr val="00FF00"/>
                          </a:solidFill>
                          <a:latin typeface="Inconsolata"/>
                          <a:ea typeface="Inconsolata"/>
                          <a:cs typeface="Inconsolata"/>
                          <a:sym typeface="Inconsolata"/>
                        </a:rPr>
                        <a:t>"Lettuce"</a:t>
                      </a:r>
                      <a:r>
                        <a:rPr lang="en" sz="1600">
                          <a:solidFill>
                            <a:srgbClr val="FFFFFF"/>
                          </a:solidFill>
                          <a:latin typeface="Inconsolata"/>
                          <a:ea typeface="Inconsolata"/>
                          <a:cs typeface="Inconsolata"/>
                          <a:sym typeface="Inconsolata"/>
                        </a:rPr>
                        <a:t>, </a:t>
                      </a:r>
                      <a:r>
                        <a:rPr lang="en" sz="1600">
                          <a:solidFill>
                            <a:srgbClr val="00FF00"/>
                          </a:solidFill>
                          <a:latin typeface="Inconsolata"/>
                          <a:ea typeface="Inconsolata"/>
                          <a:cs typeface="Inconsolata"/>
                          <a:sym typeface="Inconsolata"/>
                        </a:rPr>
                        <a:t>"Tomatoes"</a:t>
                      </a:r>
                      <a:r>
                        <a:rPr lang="en" sz="1600">
                          <a:solidFill>
                            <a:srgbClr val="FFFFFF"/>
                          </a:solidFill>
                          <a:latin typeface="Inconsolata"/>
                          <a:ea typeface="Inconsolata"/>
                          <a:cs typeface="Inconsolata"/>
                          <a:sym typeface="Inconsolata"/>
                        </a:rPr>
                        <a:t>]</a:t>
                      </a:r>
                      <a:endParaRPr sz="1600">
                        <a:solidFill>
                          <a:srgbClr val="FFFFFF"/>
                        </a:solidFill>
                        <a:latin typeface="Inconsolata"/>
                        <a:ea typeface="Inconsolata"/>
                        <a:cs typeface="Inconsolata"/>
                        <a:sym typeface="Inconsolata"/>
                      </a:endParaRPr>
                    </a:p>
                    <a:p>
                      <a:pPr marL="0" lvl="0" indent="0" algn="l" rtl="0">
                        <a:spcBef>
                          <a:spcPts val="0"/>
                        </a:spcBef>
                        <a:spcAft>
                          <a:spcPts val="0"/>
                        </a:spcAft>
                        <a:buNone/>
                      </a:pPr>
                      <a:endParaRPr sz="1600">
                        <a:solidFill>
                          <a:srgbClr val="FFFFFF"/>
                        </a:solidFill>
                        <a:latin typeface="Inconsolata"/>
                        <a:ea typeface="Inconsolata"/>
                        <a:cs typeface="Inconsolata"/>
                        <a:sym typeface="Inconsolata"/>
                      </a:endParaRPr>
                    </a:p>
                    <a:p>
                      <a:pPr marL="0" lvl="0" indent="0" algn="l" rtl="0">
                        <a:spcBef>
                          <a:spcPts val="0"/>
                        </a:spcBef>
                        <a:spcAft>
                          <a:spcPts val="0"/>
                        </a:spcAft>
                        <a:buNone/>
                      </a:pPr>
                      <a:r>
                        <a:rPr lang="en" sz="1600" i="1">
                          <a:solidFill>
                            <a:srgbClr val="9FC5E8"/>
                          </a:solidFill>
                          <a:latin typeface="Inconsolata"/>
                          <a:ea typeface="Inconsolata"/>
                          <a:cs typeface="Inconsolata"/>
                          <a:sym typeface="Inconsolata"/>
                        </a:rPr>
                        <a:t># Loop through each item of the list</a:t>
                      </a:r>
                      <a:endParaRPr sz="1600" i="1">
                        <a:solidFill>
                          <a:srgbClr val="9FC5E8"/>
                        </a:solidFill>
                        <a:latin typeface="Inconsolata"/>
                        <a:ea typeface="Inconsolata"/>
                        <a:cs typeface="Inconsolata"/>
                        <a:sym typeface="Inconsolata"/>
                      </a:endParaRPr>
                    </a:p>
                    <a:p>
                      <a:pPr marL="0" lvl="0" indent="0" algn="l" rtl="0">
                        <a:spcBef>
                          <a:spcPts val="0"/>
                        </a:spcBef>
                        <a:spcAft>
                          <a:spcPts val="0"/>
                        </a:spcAft>
                        <a:buNone/>
                      </a:pPr>
                      <a:r>
                        <a:rPr lang="en" sz="1600">
                          <a:solidFill>
                            <a:schemeClr val="accent1"/>
                          </a:solidFill>
                          <a:latin typeface="Inconsolata"/>
                          <a:ea typeface="Inconsolata"/>
                          <a:cs typeface="Inconsolata"/>
                          <a:sym typeface="Inconsolata"/>
                        </a:rPr>
                        <a:t>for</a:t>
                      </a:r>
                      <a:r>
                        <a:rPr lang="en" sz="1600">
                          <a:solidFill>
                            <a:srgbClr val="FFFFFF"/>
                          </a:solidFill>
                          <a:latin typeface="Inconsolata"/>
                          <a:ea typeface="Inconsolata"/>
                          <a:cs typeface="Inconsolata"/>
                          <a:sym typeface="Inconsolata"/>
                        </a:rPr>
                        <a:t> vegetable </a:t>
                      </a:r>
                      <a:r>
                        <a:rPr lang="en" sz="1600">
                          <a:solidFill>
                            <a:schemeClr val="accent1"/>
                          </a:solidFill>
                          <a:latin typeface="Inconsolata"/>
                          <a:ea typeface="Inconsolata"/>
                          <a:cs typeface="Inconsolata"/>
                          <a:sym typeface="Inconsolata"/>
                        </a:rPr>
                        <a:t>in</a:t>
                      </a:r>
                      <a:r>
                        <a:rPr lang="en" sz="1600">
                          <a:solidFill>
                            <a:srgbClr val="FFFFFF"/>
                          </a:solidFill>
                          <a:latin typeface="Inconsolata"/>
                          <a:ea typeface="Inconsolata"/>
                          <a:cs typeface="Inconsolata"/>
                          <a:sym typeface="Inconsolata"/>
                        </a:rPr>
                        <a:t> vegetables:</a:t>
                      </a:r>
                      <a:endParaRPr sz="1600">
                        <a:solidFill>
                          <a:srgbClr val="FFFFFF"/>
                        </a:solidFill>
                        <a:latin typeface="Inconsolata"/>
                        <a:ea typeface="Inconsolata"/>
                        <a:cs typeface="Inconsolata"/>
                        <a:sym typeface="Inconsolata"/>
                      </a:endParaRPr>
                    </a:p>
                    <a:p>
                      <a:pPr marL="0" lvl="0" indent="0" algn="l" rtl="0">
                        <a:spcBef>
                          <a:spcPts val="0"/>
                        </a:spcBef>
                        <a:spcAft>
                          <a:spcPts val="0"/>
                        </a:spcAft>
                        <a:buNone/>
                      </a:pPr>
                      <a:r>
                        <a:rPr lang="en" sz="1600">
                          <a:solidFill>
                            <a:srgbClr val="FFFFFF"/>
                          </a:solidFill>
                          <a:latin typeface="Inconsolata"/>
                          <a:ea typeface="Inconsolata"/>
                          <a:cs typeface="Inconsolata"/>
                          <a:sym typeface="Inconsolata"/>
                        </a:rPr>
                        <a:t>   </a:t>
                      </a:r>
                      <a:r>
                        <a:rPr lang="en" sz="1600">
                          <a:solidFill>
                            <a:schemeClr val="accent1"/>
                          </a:solidFill>
                          <a:latin typeface="Inconsolata"/>
                          <a:ea typeface="Inconsolata"/>
                          <a:cs typeface="Inconsolata"/>
                          <a:sym typeface="Inconsolata"/>
                        </a:rPr>
                        <a:t> print</a:t>
                      </a:r>
                      <a:r>
                        <a:rPr lang="en" sz="1600">
                          <a:solidFill>
                            <a:srgbClr val="FFFFFF"/>
                          </a:solidFill>
                          <a:latin typeface="Inconsolata"/>
                          <a:ea typeface="Inconsolata"/>
                          <a:cs typeface="Inconsolata"/>
                          <a:sym typeface="Inconsolata"/>
                        </a:rPr>
                        <a:t>(</a:t>
                      </a:r>
                      <a:r>
                        <a:rPr lang="en" sz="1600">
                          <a:solidFill>
                            <a:srgbClr val="00FF00"/>
                          </a:solidFill>
                          <a:latin typeface="Inconsolata"/>
                          <a:ea typeface="Inconsolata"/>
                          <a:cs typeface="Inconsolata"/>
                          <a:sym typeface="Inconsolata"/>
                        </a:rPr>
                        <a:t>"I love"</a:t>
                      </a:r>
                      <a:r>
                        <a:rPr lang="en" sz="1600">
                          <a:solidFill>
                            <a:srgbClr val="FFFFFF"/>
                          </a:solidFill>
                          <a:latin typeface="Inconsolata"/>
                          <a:ea typeface="Inconsolata"/>
                          <a:cs typeface="Inconsolata"/>
                          <a:sym typeface="Inconsolata"/>
                        </a:rPr>
                        <a:t> </a:t>
                      </a:r>
                      <a:r>
                        <a:rPr lang="en" sz="1600">
                          <a:solidFill>
                            <a:schemeClr val="accent1"/>
                          </a:solidFill>
                          <a:latin typeface="Inconsolata"/>
                          <a:ea typeface="Inconsolata"/>
                          <a:cs typeface="Inconsolata"/>
                          <a:sym typeface="Inconsolata"/>
                        </a:rPr>
                        <a:t>+</a:t>
                      </a:r>
                      <a:r>
                        <a:rPr lang="en" sz="1600">
                          <a:solidFill>
                            <a:srgbClr val="FFFFFF"/>
                          </a:solidFill>
                          <a:latin typeface="Inconsolata"/>
                          <a:ea typeface="Inconsolata"/>
                          <a:cs typeface="Inconsolata"/>
                          <a:sym typeface="Inconsolata"/>
                        </a:rPr>
                        <a:t> </a:t>
                      </a:r>
                      <a:r>
                        <a:rPr lang="en" sz="1600">
                          <a:solidFill>
                            <a:srgbClr val="00FFFF"/>
                          </a:solidFill>
                          <a:latin typeface="Inconsolata"/>
                          <a:ea typeface="Inconsolata"/>
                          <a:cs typeface="Inconsolata"/>
                          <a:sym typeface="Inconsolata"/>
                        </a:rPr>
                        <a:t>vegetable</a:t>
                      </a:r>
                      <a:r>
                        <a:rPr lang="en" sz="1600">
                          <a:solidFill>
                            <a:srgbClr val="FFFFFF"/>
                          </a:solidFill>
                          <a:latin typeface="Inconsolata"/>
                          <a:ea typeface="Inconsolata"/>
                          <a:cs typeface="Inconsolata"/>
                          <a:sym typeface="Inconsolata"/>
                        </a:rPr>
                        <a:t>)</a:t>
                      </a:r>
                      <a:endParaRPr sz="1600" i="1">
                        <a:solidFill>
                          <a:srgbClr val="6FA8DC"/>
                        </a:solidFill>
                        <a:latin typeface="Inconsolata"/>
                        <a:ea typeface="Inconsolata"/>
                        <a:cs typeface="Inconsolata"/>
                        <a:sym typeface="Inconsolata"/>
                      </a:endParaRPr>
                    </a:p>
                  </a:txBody>
                  <a:tcPr marL="91425" marR="91425" marT="0" marB="0" anchor="ctr">
                    <a:lnL w="28575" cap="flat" cmpd="sng">
                      <a:solidFill>
                        <a:srgbClr val="FFFFFF"/>
                      </a:solidFill>
                      <a:prstDash val="solid"/>
                      <a:round/>
                      <a:headEnd type="none" w="sm" len="sm"/>
                      <a:tailEnd type="none" w="sm" len="sm"/>
                    </a:lnL>
                    <a:lnR w="28575" cap="flat" cmpd="sng">
                      <a:solidFill>
                        <a:srgbClr val="FFFFFF"/>
                      </a:solidFill>
                      <a:prstDash val="solid"/>
                      <a:round/>
                      <a:headEnd type="none" w="sm" len="sm"/>
                      <a:tailEnd type="none" w="sm" len="sm"/>
                    </a:lnR>
                    <a:lnT w="28575" cap="flat" cmpd="sng">
                      <a:solidFill>
                        <a:srgbClr val="FFFFFF"/>
                      </a:solidFill>
                      <a:prstDash val="solid"/>
                      <a:round/>
                      <a:headEnd type="none" w="sm" len="sm"/>
                      <a:tailEnd type="none" w="sm" len="sm"/>
                    </a:lnT>
                    <a:lnB w="28575" cap="flat" cmpd="sng">
                      <a:solidFill>
                        <a:srgbClr val="FFFFFF"/>
                      </a:solidFill>
                      <a:prstDash val="solid"/>
                      <a:round/>
                      <a:headEnd type="none" w="sm" len="sm"/>
                      <a:tailEnd type="none" w="sm" len="sm"/>
                    </a:lnB>
                    <a:solidFill>
                      <a:srgbClr val="212940"/>
                    </a:solidFill>
                  </a:tcPr>
                </a:tc>
                <a:extLst>
                  <a:ext uri="{0D108BD9-81ED-4DB2-BD59-A6C34878D82A}">
                    <a16:rowId xmlns:a16="http://schemas.microsoft.com/office/drawing/2014/main" val="10000"/>
                  </a:ext>
                </a:extLst>
              </a:tr>
            </a:tbl>
          </a:graphicData>
        </a:graphic>
      </p:graphicFrame>
      <p:sp>
        <p:nvSpPr>
          <p:cNvPr id="1486" name="Google Shape;1486;p96"/>
          <p:cNvSpPr txBox="1"/>
          <p:nvPr/>
        </p:nvSpPr>
        <p:spPr>
          <a:xfrm>
            <a:off x="-52275" y="2547825"/>
            <a:ext cx="8081100" cy="449400"/>
          </a:xfrm>
          <a:prstGeom prst="rect">
            <a:avLst/>
          </a:prstGeom>
          <a:noFill/>
          <a:ln>
            <a:noFill/>
          </a:ln>
        </p:spPr>
        <p:txBody>
          <a:bodyPr spcFirstLastPara="1" wrap="square" lIns="457200" tIns="91425" rIns="91425" bIns="91425" anchor="t" anchorCtr="0">
            <a:noAutofit/>
          </a:bodyPr>
          <a:lstStyle/>
          <a:p>
            <a:pPr marL="0" lvl="0" indent="0" algn="l" rtl="0">
              <a:spcBef>
                <a:spcPts val="0"/>
              </a:spcBef>
              <a:spcAft>
                <a:spcPts val="0"/>
              </a:spcAft>
              <a:buNone/>
            </a:pPr>
            <a:r>
              <a:rPr lang="en" sz="1800">
                <a:solidFill>
                  <a:schemeClr val="dk1"/>
                </a:solidFill>
                <a:latin typeface="Roboto"/>
                <a:ea typeface="Roboto"/>
                <a:cs typeface="Roboto"/>
                <a:sym typeface="Roboto"/>
              </a:rPr>
              <a:t>For the fourth iteration, the loop sets </a:t>
            </a:r>
            <a:r>
              <a:rPr lang="en" sz="1800">
                <a:solidFill>
                  <a:srgbClr val="FFFFFF"/>
                </a:solidFill>
                <a:highlight>
                  <a:srgbClr val="212940"/>
                </a:highlight>
                <a:latin typeface="Inconsolata"/>
                <a:ea typeface="Inconsolata"/>
                <a:cs typeface="Inconsolata"/>
                <a:sym typeface="Inconsolata"/>
              </a:rPr>
              <a:t>vegetable</a:t>
            </a:r>
            <a:r>
              <a:rPr lang="en" sz="1800">
                <a:solidFill>
                  <a:schemeClr val="dk1"/>
                </a:solidFill>
                <a:highlight>
                  <a:srgbClr val="212940"/>
                </a:highlight>
                <a:latin typeface="Inconsolata"/>
                <a:ea typeface="Inconsolata"/>
                <a:cs typeface="Inconsolata"/>
                <a:sym typeface="Inconsolata"/>
              </a:rPr>
              <a:t> </a:t>
            </a:r>
            <a:r>
              <a:rPr lang="en" sz="1800">
                <a:solidFill>
                  <a:schemeClr val="accent1"/>
                </a:solidFill>
                <a:highlight>
                  <a:srgbClr val="212940"/>
                </a:highlight>
                <a:latin typeface="Inconsolata"/>
                <a:ea typeface="Inconsolata"/>
                <a:cs typeface="Inconsolata"/>
                <a:sym typeface="Inconsolata"/>
              </a:rPr>
              <a:t>=</a:t>
            </a:r>
            <a:r>
              <a:rPr lang="en" sz="1800">
                <a:solidFill>
                  <a:schemeClr val="dk1"/>
                </a:solidFill>
                <a:highlight>
                  <a:srgbClr val="212940"/>
                </a:highlight>
                <a:latin typeface="Inconsolata"/>
                <a:ea typeface="Inconsolata"/>
                <a:cs typeface="Inconsolata"/>
                <a:sym typeface="Inconsolata"/>
              </a:rPr>
              <a:t> </a:t>
            </a:r>
            <a:r>
              <a:rPr lang="en" sz="1800">
                <a:solidFill>
                  <a:srgbClr val="00FF00"/>
                </a:solidFill>
                <a:highlight>
                  <a:srgbClr val="212940"/>
                </a:highlight>
                <a:latin typeface="Inconsolata"/>
                <a:ea typeface="Inconsolata"/>
                <a:cs typeface="Inconsolata"/>
                <a:sym typeface="Inconsolata"/>
              </a:rPr>
              <a:t>"Tomatoes"</a:t>
            </a:r>
            <a:endParaRPr sz="1800">
              <a:solidFill>
                <a:srgbClr val="00FF00"/>
              </a:solidFill>
              <a:highlight>
                <a:srgbClr val="212940"/>
              </a:highlight>
              <a:latin typeface="Inconsolata"/>
              <a:ea typeface="Inconsolata"/>
              <a:cs typeface="Inconsolata"/>
              <a:sym typeface="Inconsolata"/>
            </a:endParaRPr>
          </a:p>
          <a:p>
            <a:pPr marL="0" lvl="0" indent="0" algn="l" rtl="0">
              <a:spcBef>
                <a:spcPts val="0"/>
              </a:spcBef>
              <a:spcAft>
                <a:spcPts val="0"/>
              </a:spcAft>
              <a:buNone/>
            </a:pPr>
            <a:r>
              <a:rPr lang="en" sz="1900">
                <a:solidFill>
                  <a:schemeClr val="dk1"/>
                </a:solidFill>
              </a:rPr>
              <a:t>So</a:t>
            </a:r>
            <a:r>
              <a:rPr lang="en" sz="1800">
                <a:solidFill>
                  <a:schemeClr val="dk1"/>
                </a:solidFill>
                <a:latin typeface="Roboto"/>
                <a:ea typeface="Roboto"/>
                <a:cs typeface="Roboto"/>
                <a:sym typeface="Roboto"/>
              </a:rPr>
              <a:t> </a:t>
            </a:r>
            <a:r>
              <a:rPr lang="en" sz="1800">
                <a:solidFill>
                  <a:schemeClr val="accent1"/>
                </a:solidFill>
                <a:highlight>
                  <a:srgbClr val="212940"/>
                </a:highlight>
                <a:latin typeface="Inconsolata"/>
                <a:ea typeface="Inconsolata"/>
                <a:cs typeface="Inconsolata"/>
                <a:sym typeface="Inconsolata"/>
              </a:rPr>
              <a:t>print</a:t>
            </a:r>
            <a:r>
              <a:rPr lang="en" sz="1800">
                <a:solidFill>
                  <a:srgbClr val="FFFFFF"/>
                </a:solidFill>
                <a:highlight>
                  <a:srgbClr val="212940"/>
                </a:highlight>
                <a:latin typeface="Inconsolata"/>
                <a:ea typeface="Inconsolata"/>
                <a:cs typeface="Inconsolata"/>
                <a:sym typeface="Inconsolata"/>
              </a:rPr>
              <a:t>(</a:t>
            </a:r>
            <a:r>
              <a:rPr lang="en" sz="1800">
                <a:solidFill>
                  <a:srgbClr val="00FF00"/>
                </a:solidFill>
                <a:highlight>
                  <a:srgbClr val="212940"/>
                </a:highlight>
                <a:latin typeface="Inconsolata"/>
                <a:ea typeface="Inconsolata"/>
                <a:cs typeface="Inconsolata"/>
                <a:sym typeface="Inconsolata"/>
              </a:rPr>
              <a:t>"I love Tomatoes"</a:t>
            </a:r>
            <a:r>
              <a:rPr lang="en" sz="1800">
                <a:solidFill>
                  <a:srgbClr val="FFFFFF"/>
                </a:solidFill>
                <a:highlight>
                  <a:srgbClr val="212940"/>
                </a:highlight>
                <a:latin typeface="Inconsolata"/>
                <a:ea typeface="Inconsolata"/>
                <a:cs typeface="Inconsolata"/>
                <a:sym typeface="Inconsolata"/>
              </a:rPr>
              <a:t>)</a:t>
            </a:r>
            <a:endParaRPr sz="1800">
              <a:solidFill>
                <a:srgbClr val="00FF00"/>
              </a:solidFill>
              <a:highlight>
                <a:srgbClr val="212940"/>
              </a:highlight>
              <a:latin typeface="Inconsolata"/>
              <a:ea typeface="Inconsolata"/>
              <a:cs typeface="Inconsolata"/>
              <a:sym typeface="Inconsolata"/>
            </a:endParaRPr>
          </a:p>
          <a:p>
            <a:pPr marL="0" lvl="0" indent="0" algn="l" rtl="0">
              <a:spcBef>
                <a:spcPts val="0"/>
              </a:spcBef>
              <a:spcAft>
                <a:spcPts val="0"/>
              </a:spcAft>
              <a:buNone/>
            </a:pPr>
            <a:endParaRPr sz="1800">
              <a:solidFill>
                <a:srgbClr val="00FF00"/>
              </a:solidFill>
              <a:highlight>
                <a:srgbClr val="212940"/>
              </a:highlight>
              <a:latin typeface="Inconsolata"/>
              <a:ea typeface="Inconsolata"/>
              <a:cs typeface="Inconsolata"/>
              <a:sym typeface="Inconsolata"/>
            </a:endParaRPr>
          </a:p>
        </p:txBody>
      </p:sp>
      <p:graphicFrame>
        <p:nvGraphicFramePr>
          <p:cNvPr id="1487" name="Google Shape;1487;p96"/>
          <p:cNvGraphicFramePr/>
          <p:nvPr/>
        </p:nvGraphicFramePr>
        <p:xfrm>
          <a:off x="338375" y="3666500"/>
          <a:ext cx="6870400" cy="1113425"/>
        </p:xfrm>
        <a:graphic>
          <a:graphicData uri="http://schemas.openxmlformats.org/drawingml/2006/table">
            <a:tbl>
              <a:tblPr>
                <a:noFill/>
                <a:tableStyleId>{9675CA7D-D893-4B12-878C-924B40C036C8}</a:tableStyleId>
              </a:tblPr>
              <a:tblGrid>
                <a:gridCol w="1717600">
                  <a:extLst>
                    <a:ext uri="{9D8B030D-6E8A-4147-A177-3AD203B41FA5}">
                      <a16:colId xmlns:a16="http://schemas.microsoft.com/office/drawing/2014/main" val="20000"/>
                    </a:ext>
                  </a:extLst>
                </a:gridCol>
                <a:gridCol w="1717600">
                  <a:extLst>
                    <a:ext uri="{9D8B030D-6E8A-4147-A177-3AD203B41FA5}">
                      <a16:colId xmlns:a16="http://schemas.microsoft.com/office/drawing/2014/main" val="20001"/>
                    </a:ext>
                  </a:extLst>
                </a:gridCol>
                <a:gridCol w="1717600">
                  <a:extLst>
                    <a:ext uri="{9D8B030D-6E8A-4147-A177-3AD203B41FA5}">
                      <a16:colId xmlns:a16="http://schemas.microsoft.com/office/drawing/2014/main" val="20002"/>
                    </a:ext>
                  </a:extLst>
                </a:gridCol>
                <a:gridCol w="1717600">
                  <a:extLst>
                    <a:ext uri="{9D8B030D-6E8A-4147-A177-3AD203B41FA5}">
                      <a16:colId xmlns:a16="http://schemas.microsoft.com/office/drawing/2014/main" val="20003"/>
                    </a:ext>
                  </a:extLst>
                </a:gridCol>
              </a:tblGrid>
              <a:tr h="602000">
                <a:tc>
                  <a:txBody>
                    <a:bodyPr/>
                    <a:lstStyle/>
                    <a:p>
                      <a:pPr marL="0" lvl="0" indent="0" algn="ctr" rtl="0">
                        <a:spcBef>
                          <a:spcPts val="0"/>
                        </a:spcBef>
                        <a:spcAft>
                          <a:spcPts val="0"/>
                        </a:spcAft>
                        <a:buNone/>
                      </a:pPr>
                      <a:r>
                        <a:rPr lang="en" sz="2000">
                          <a:solidFill>
                            <a:srgbClr val="00FF00"/>
                          </a:solidFill>
                          <a:latin typeface="Inconsolata"/>
                          <a:ea typeface="Inconsolata"/>
                          <a:cs typeface="Inconsolata"/>
                          <a:sym typeface="Inconsolata"/>
                        </a:rPr>
                        <a:t>Carrots</a:t>
                      </a:r>
                      <a:endParaRPr sz="2000">
                        <a:solidFill>
                          <a:srgbClr val="00FF00"/>
                        </a:solidFill>
                        <a:latin typeface="Inconsolata"/>
                        <a:ea typeface="Inconsolata"/>
                        <a:cs typeface="Inconsolata"/>
                        <a:sym typeface="Inconsolata"/>
                      </a:endParaRPr>
                    </a:p>
                  </a:txBody>
                  <a:tcPr marL="91425" marR="91425" marT="0" marB="0" anchor="ctr">
                    <a:lnL w="9525" cap="flat" cmpd="sng">
                      <a:solidFill>
                        <a:srgbClr val="FFFFFF"/>
                      </a:solidFill>
                      <a:prstDash val="solid"/>
                      <a:round/>
                      <a:headEnd type="none" w="sm" len="sm"/>
                      <a:tailEnd type="none" w="sm" len="sm"/>
                    </a:lnL>
                    <a:lnR w="76200"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212940"/>
                    </a:solidFill>
                  </a:tcPr>
                </a:tc>
                <a:tc>
                  <a:txBody>
                    <a:bodyPr/>
                    <a:lstStyle/>
                    <a:p>
                      <a:pPr marL="0" lvl="0" indent="0" algn="ctr" rtl="0">
                        <a:spcBef>
                          <a:spcPts val="0"/>
                        </a:spcBef>
                        <a:spcAft>
                          <a:spcPts val="0"/>
                        </a:spcAft>
                        <a:buNone/>
                      </a:pPr>
                      <a:r>
                        <a:rPr lang="en" sz="2000">
                          <a:solidFill>
                            <a:srgbClr val="00FF00"/>
                          </a:solidFill>
                          <a:latin typeface="Inconsolata"/>
                          <a:ea typeface="Inconsolata"/>
                          <a:cs typeface="Inconsolata"/>
                          <a:sym typeface="Inconsolata"/>
                        </a:rPr>
                        <a:t>Peas</a:t>
                      </a:r>
                      <a:endParaRPr sz="2000">
                        <a:solidFill>
                          <a:srgbClr val="00FF00"/>
                        </a:solidFill>
                        <a:latin typeface="Inconsolata"/>
                        <a:ea typeface="Inconsolata"/>
                        <a:cs typeface="Inconsolata"/>
                        <a:sym typeface="Inconsolata"/>
                      </a:endParaRPr>
                    </a:p>
                  </a:txBody>
                  <a:tcPr marL="91425" marR="91425" marT="0" marB="0" anchor="ctr">
                    <a:lnL w="76200" cap="flat" cmpd="sng">
                      <a:solidFill>
                        <a:srgbClr val="FFFFFF"/>
                      </a:solidFill>
                      <a:prstDash val="solid"/>
                      <a:round/>
                      <a:headEnd type="none" w="sm" len="sm"/>
                      <a:tailEnd type="none" w="sm" len="sm"/>
                    </a:lnL>
                    <a:lnR w="76200"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212940"/>
                    </a:solidFill>
                  </a:tcPr>
                </a:tc>
                <a:tc>
                  <a:txBody>
                    <a:bodyPr/>
                    <a:lstStyle/>
                    <a:p>
                      <a:pPr marL="0" lvl="0" indent="0" algn="ctr" rtl="0">
                        <a:spcBef>
                          <a:spcPts val="0"/>
                        </a:spcBef>
                        <a:spcAft>
                          <a:spcPts val="0"/>
                        </a:spcAft>
                        <a:buNone/>
                      </a:pPr>
                      <a:r>
                        <a:rPr lang="en" sz="2000">
                          <a:solidFill>
                            <a:srgbClr val="00FF00"/>
                          </a:solidFill>
                          <a:latin typeface="Inconsolata"/>
                          <a:ea typeface="Inconsolata"/>
                          <a:cs typeface="Inconsolata"/>
                          <a:sym typeface="Inconsolata"/>
                        </a:rPr>
                        <a:t>Lettuce</a:t>
                      </a:r>
                      <a:endParaRPr sz="2000">
                        <a:solidFill>
                          <a:srgbClr val="00FF00"/>
                        </a:solidFill>
                        <a:latin typeface="Inconsolata"/>
                        <a:ea typeface="Inconsolata"/>
                        <a:cs typeface="Inconsolata"/>
                        <a:sym typeface="Inconsolata"/>
                      </a:endParaRPr>
                    </a:p>
                  </a:txBody>
                  <a:tcPr marL="91425" marR="91425" marT="0" marB="0" anchor="ctr">
                    <a:lnL w="76200" cap="flat" cmpd="sng">
                      <a:solidFill>
                        <a:srgbClr val="FFFFFF"/>
                      </a:solidFill>
                      <a:prstDash val="solid"/>
                      <a:round/>
                      <a:headEnd type="none" w="sm" len="sm"/>
                      <a:tailEnd type="none" w="sm" len="sm"/>
                    </a:lnL>
                    <a:lnR w="76200"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212940"/>
                    </a:solidFill>
                  </a:tcPr>
                </a:tc>
                <a:tc>
                  <a:txBody>
                    <a:bodyPr/>
                    <a:lstStyle/>
                    <a:p>
                      <a:pPr marL="0" lvl="0" indent="0" algn="ctr" rtl="0">
                        <a:spcBef>
                          <a:spcPts val="0"/>
                        </a:spcBef>
                        <a:spcAft>
                          <a:spcPts val="0"/>
                        </a:spcAft>
                        <a:buNone/>
                      </a:pPr>
                      <a:r>
                        <a:rPr lang="en" sz="2000">
                          <a:solidFill>
                            <a:srgbClr val="00FF00"/>
                          </a:solidFill>
                          <a:latin typeface="Inconsolata"/>
                          <a:ea typeface="Inconsolata"/>
                          <a:cs typeface="Inconsolata"/>
                          <a:sym typeface="Inconsolata"/>
                        </a:rPr>
                        <a:t>Tomatoes</a:t>
                      </a:r>
                      <a:endParaRPr sz="2000">
                        <a:solidFill>
                          <a:srgbClr val="00FF00"/>
                        </a:solidFill>
                        <a:latin typeface="Inconsolata"/>
                        <a:ea typeface="Inconsolata"/>
                        <a:cs typeface="Inconsolata"/>
                        <a:sym typeface="Inconsolata"/>
                      </a:endParaRPr>
                    </a:p>
                  </a:txBody>
                  <a:tcPr marL="91425" marR="91425" marT="0" marB="0" anchor="ctr">
                    <a:lnL w="76200"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212940"/>
                    </a:solidFill>
                  </a:tcPr>
                </a:tc>
                <a:extLst>
                  <a:ext uri="{0D108BD9-81ED-4DB2-BD59-A6C34878D82A}">
                    <a16:rowId xmlns:a16="http://schemas.microsoft.com/office/drawing/2014/main" val="10000"/>
                  </a:ext>
                </a:extLst>
              </a:tr>
              <a:tr h="511425">
                <a:tc>
                  <a:txBody>
                    <a:bodyPr/>
                    <a:lstStyle/>
                    <a:p>
                      <a:pPr marL="0" lvl="0" indent="0" algn="ctr" rtl="0">
                        <a:spcBef>
                          <a:spcPts val="0"/>
                        </a:spcBef>
                        <a:spcAft>
                          <a:spcPts val="0"/>
                        </a:spcAft>
                        <a:buNone/>
                      </a:pPr>
                      <a:r>
                        <a:rPr lang="en" sz="1800">
                          <a:latin typeface="Roboto Light"/>
                          <a:ea typeface="Roboto Light"/>
                          <a:cs typeface="Roboto Light"/>
                          <a:sym typeface="Roboto Light"/>
                        </a:rPr>
                        <a:t>Index 0 </a:t>
                      </a:r>
                      <a:endParaRPr sz="1800">
                        <a:latin typeface="Roboto Light"/>
                        <a:ea typeface="Roboto Light"/>
                        <a:cs typeface="Roboto Light"/>
                        <a:sym typeface="Roboto Light"/>
                      </a:endParaRPr>
                    </a:p>
                  </a:txBody>
                  <a:tcPr marL="91425" marR="91425" marT="0" marB="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800">
                          <a:solidFill>
                            <a:schemeClr val="dk1"/>
                          </a:solidFill>
                          <a:latin typeface="Roboto Light"/>
                          <a:ea typeface="Roboto Light"/>
                          <a:cs typeface="Roboto Light"/>
                          <a:sym typeface="Roboto Light"/>
                        </a:rPr>
                        <a:t>Index 1</a:t>
                      </a:r>
                      <a:endParaRPr sz="1800">
                        <a:latin typeface="Roboto Light"/>
                        <a:ea typeface="Roboto Light"/>
                        <a:cs typeface="Roboto Light"/>
                        <a:sym typeface="Roboto Light"/>
                      </a:endParaRPr>
                    </a:p>
                  </a:txBody>
                  <a:tcPr marL="91425" marR="91425" marT="0" marB="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800">
                          <a:solidFill>
                            <a:schemeClr val="dk1"/>
                          </a:solidFill>
                          <a:latin typeface="Roboto Light"/>
                          <a:ea typeface="Roboto Light"/>
                          <a:cs typeface="Roboto Light"/>
                          <a:sym typeface="Roboto Light"/>
                        </a:rPr>
                        <a:t>Index 2</a:t>
                      </a:r>
                      <a:endParaRPr sz="1800">
                        <a:latin typeface="Roboto Light"/>
                        <a:ea typeface="Roboto Light"/>
                        <a:cs typeface="Roboto Light"/>
                        <a:sym typeface="Roboto Light"/>
                      </a:endParaRPr>
                    </a:p>
                  </a:txBody>
                  <a:tcPr marL="91425" marR="91425" marT="0" marB="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800">
                          <a:solidFill>
                            <a:schemeClr val="dk1"/>
                          </a:solidFill>
                          <a:latin typeface="Roboto Light"/>
                          <a:ea typeface="Roboto Light"/>
                          <a:cs typeface="Roboto Light"/>
                          <a:sym typeface="Roboto Light"/>
                        </a:rPr>
                        <a:t>Index 3</a:t>
                      </a:r>
                      <a:endParaRPr sz="1800">
                        <a:latin typeface="Roboto Light"/>
                        <a:ea typeface="Roboto Light"/>
                        <a:cs typeface="Roboto Light"/>
                        <a:sym typeface="Roboto Light"/>
                      </a:endParaRPr>
                    </a:p>
                  </a:txBody>
                  <a:tcPr marL="91425" marR="91425" marT="0" marB="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
        <p:nvSpPr>
          <p:cNvPr id="1488" name="Google Shape;1488;p96"/>
          <p:cNvSpPr/>
          <p:nvPr/>
        </p:nvSpPr>
        <p:spPr>
          <a:xfrm rot="10800000" flipH="1">
            <a:off x="6138425" y="3238600"/>
            <a:ext cx="405600" cy="600300"/>
          </a:xfrm>
          <a:prstGeom prst="upArrow">
            <a:avLst>
              <a:gd name="adj1" fmla="val 50000"/>
              <a:gd name="adj2" fmla="val 50000"/>
            </a:avLst>
          </a:prstGeom>
          <a:solidFill>
            <a:srgbClr val="FFFF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96"/>
          <p:cNvSpPr/>
          <p:nvPr/>
        </p:nvSpPr>
        <p:spPr>
          <a:xfrm rot="5400000" flipH="1">
            <a:off x="262175" y="1858700"/>
            <a:ext cx="405600" cy="907800"/>
          </a:xfrm>
          <a:prstGeom prst="upArrow">
            <a:avLst>
              <a:gd name="adj1" fmla="val 50000"/>
              <a:gd name="adj2" fmla="val 50000"/>
            </a:avLst>
          </a:prstGeom>
          <a:solidFill>
            <a:srgbClr val="FFFF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493"/>
        <p:cNvGrpSpPr/>
        <p:nvPr/>
      </p:nvGrpSpPr>
      <p:grpSpPr>
        <a:xfrm>
          <a:off x="0" y="0"/>
          <a:ext cx="0" cy="0"/>
          <a:chOff x="0" y="0"/>
          <a:chExt cx="0" cy="0"/>
        </a:xfrm>
      </p:grpSpPr>
      <p:sp>
        <p:nvSpPr>
          <p:cNvPr id="1494" name="Google Shape;1494;p9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Run That For Loop</a:t>
            </a:r>
            <a:endParaRPr/>
          </a:p>
        </p:txBody>
      </p:sp>
      <p:sp>
        <p:nvSpPr>
          <p:cNvPr id="1495" name="Google Shape;1495;p9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46</a:t>
            </a:fld>
            <a:endParaRPr/>
          </a:p>
        </p:txBody>
      </p:sp>
      <p:sp>
        <p:nvSpPr>
          <p:cNvPr id="1496" name="Google Shape;1496;p97"/>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graphicFrame>
        <p:nvGraphicFramePr>
          <p:cNvPr id="1497" name="Google Shape;1497;p97"/>
          <p:cNvGraphicFramePr/>
          <p:nvPr/>
        </p:nvGraphicFramePr>
        <p:xfrm>
          <a:off x="453850" y="781300"/>
          <a:ext cx="5990650" cy="1706880"/>
        </p:xfrm>
        <a:graphic>
          <a:graphicData uri="http://schemas.openxmlformats.org/drawingml/2006/table">
            <a:tbl>
              <a:tblPr>
                <a:noFill/>
                <a:tableStyleId>{9675CA7D-D893-4B12-878C-924B40C036C8}</a:tableStyleId>
              </a:tblPr>
              <a:tblGrid>
                <a:gridCol w="5990650">
                  <a:extLst>
                    <a:ext uri="{9D8B030D-6E8A-4147-A177-3AD203B41FA5}">
                      <a16:colId xmlns:a16="http://schemas.microsoft.com/office/drawing/2014/main" val="20000"/>
                    </a:ext>
                  </a:extLst>
                </a:gridCol>
              </a:tblGrid>
              <a:tr h="1702775">
                <a:tc>
                  <a:txBody>
                    <a:bodyPr/>
                    <a:lstStyle/>
                    <a:p>
                      <a:pPr marL="0" lvl="0" indent="0" algn="l" rtl="0">
                        <a:spcBef>
                          <a:spcPts val="0"/>
                        </a:spcBef>
                        <a:spcAft>
                          <a:spcPts val="0"/>
                        </a:spcAft>
                        <a:buNone/>
                      </a:pPr>
                      <a:r>
                        <a:rPr lang="en" sz="1600" i="1">
                          <a:solidFill>
                            <a:srgbClr val="6FA8DC"/>
                          </a:solidFill>
                          <a:latin typeface="Inconsolata"/>
                          <a:ea typeface="Inconsolata"/>
                          <a:cs typeface="Inconsolata"/>
                          <a:sym typeface="Inconsolata"/>
                        </a:rPr>
                        <a:t># Start with a list</a:t>
                      </a:r>
                      <a:endParaRPr sz="1600" i="1">
                        <a:solidFill>
                          <a:srgbClr val="6FA8DC"/>
                        </a:solidFill>
                        <a:latin typeface="Inconsolata"/>
                        <a:ea typeface="Inconsolata"/>
                        <a:cs typeface="Inconsolata"/>
                        <a:sym typeface="Inconsolata"/>
                      </a:endParaRPr>
                    </a:p>
                    <a:p>
                      <a:pPr marL="0" lvl="0" indent="0" algn="l" rtl="0">
                        <a:spcBef>
                          <a:spcPts val="0"/>
                        </a:spcBef>
                        <a:spcAft>
                          <a:spcPts val="0"/>
                        </a:spcAft>
                        <a:buNone/>
                      </a:pPr>
                      <a:r>
                        <a:rPr lang="en" sz="1600">
                          <a:solidFill>
                            <a:srgbClr val="FFFFFF"/>
                          </a:solidFill>
                          <a:latin typeface="Inconsolata"/>
                          <a:ea typeface="Inconsolata"/>
                          <a:cs typeface="Inconsolata"/>
                          <a:sym typeface="Inconsolata"/>
                        </a:rPr>
                        <a:t>Vegetables </a:t>
                      </a:r>
                      <a:r>
                        <a:rPr lang="en" sz="1600">
                          <a:solidFill>
                            <a:schemeClr val="accent1"/>
                          </a:solidFill>
                          <a:latin typeface="Inconsolata"/>
                          <a:ea typeface="Inconsolata"/>
                          <a:cs typeface="Inconsolata"/>
                          <a:sym typeface="Inconsolata"/>
                        </a:rPr>
                        <a:t>=</a:t>
                      </a:r>
                      <a:r>
                        <a:rPr lang="en" sz="1600">
                          <a:solidFill>
                            <a:srgbClr val="FFFFFF"/>
                          </a:solidFill>
                          <a:latin typeface="Inconsolata"/>
                          <a:ea typeface="Inconsolata"/>
                          <a:cs typeface="Inconsolata"/>
                          <a:sym typeface="Inconsolata"/>
                        </a:rPr>
                        <a:t> [</a:t>
                      </a:r>
                      <a:r>
                        <a:rPr lang="en" sz="1600">
                          <a:solidFill>
                            <a:srgbClr val="00FF00"/>
                          </a:solidFill>
                          <a:latin typeface="Inconsolata"/>
                          <a:ea typeface="Inconsolata"/>
                          <a:cs typeface="Inconsolata"/>
                          <a:sym typeface="Inconsolata"/>
                        </a:rPr>
                        <a:t>"Carrots"</a:t>
                      </a:r>
                      <a:r>
                        <a:rPr lang="en" sz="1600">
                          <a:solidFill>
                            <a:srgbClr val="FFFFFF"/>
                          </a:solidFill>
                          <a:latin typeface="Inconsolata"/>
                          <a:ea typeface="Inconsolata"/>
                          <a:cs typeface="Inconsolata"/>
                          <a:sym typeface="Inconsolata"/>
                        </a:rPr>
                        <a:t>, </a:t>
                      </a:r>
                      <a:r>
                        <a:rPr lang="en" sz="1600">
                          <a:solidFill>
                            <a:srgbClr val="00FF00"/>
                          </a:solidFill>
                          <a:latin typeface="Inconsolata"/>
                          <a:ea typeface="Inconsolata"/>
                          <a:cs typeface="Inconsolata"/>
                          <a:sym typeface="Inconsolata"/>
                        </a:rPr>
                        <a:t>"Peas"</a:t>
                      </a:r>
                      <a:r>
                        <a:rPr lang="en" sz="1600">
                          <a:solidFill>
                            <a:srgbClr val="FFFFFF"/>
                          </a:solidFill>
                          <a:latin typeface="Inconsolata"/>
                          <a:ea typeface="Inconsolata"/>
                          <a:cs typeface="Inconsolata"/>
                          <a:sym typeface="Inconsolata"/>
                        </a:rPr>
                        <a:t>, </a:t>
                      </a:r>
                      <a:r>
                        <a:rPr lang="en" sz="1600">
                          <a:solidFill>
                            <a:srgbClr val="00FF00"/>
                          </a:solidFill>
                          <a:latin typeface="Inconsolata"/>
                          <a:ea typeface="Inconsolata"/>
                          <a:cs typeface="Inconsolata"/>
                          <a:sym typeface="Inconsolata"/>
                        </a:rPr>
                        <a:t>"Lettuce"</a:t>
                      </a:r>
                      <a:r>
                        <a:rPr lang="en" sz="1600">
                          <a:solidFill>
                            <a:srgbClr val="FFFFFF"/>
                          </a:solidFill>
                          <a:latin typeface="Inconsolata"/>
                          <a:ea typeface="Inconsolata"/>
                          <a:cs typeface="Inconsolata"/>
                          <a:sym typeface="Inconsolata"/>
                        </a:rPr>
                        <a:t>, </a:t>
                      </a:r>
                      <a:r>
                        <a:rPr lang="en" sz="1600">
                          <a:solidFill>
                            <a:srgbClr val="00FF00"/>
                          </a:solidFill>
                          <a:latin typeface="Inconsolata"/>
                          <a:ea typeface="Inconsolata"/>
                          <a:cs typeface="Inconsolata"/>
                          <a:sym typeface="Inconsolata"/>
                        </a:rPr>
                        <a:t>"Tomatoes"</a:t>
                      </a:r>
                      <a:r>
                        <a:rPr lang="en" sz="1600">
                          <a:solidFill>
                            <a:srgbClr val="FFFFFF"/>
                          </a:solidFill>
                          <a:latin typeface="Inconsolata"/>
                          <a:ea typeface="Inconsolata"/>
                          <a:cs typeface="Inconsolata"/>
                          <a:sym typeface="Inconsolata"/>
                        </a:rPr>
                        <a:t>]</a:t>
                      </a:r>
                      <a:endParaRPr sz="1600">
                        <a:solidFill>
                          <a:srgbClr val="FFFFFF"/>
                        </a:solidFill>
                        <a:latin typeface="Inconsolata"/>
                        <a:ea typeface="Inconsolata"/>
                        <a:cs typeface="Inconsolata"/>
                        <a:sym typeface="Inconsolata"/>
                      </a:endParaRPr>
                    </a:p>
                    <a:p>
                      <a:pPr marL="0" lvl="0" indent="0" algn="l" rtl="0">
                        <a:spcBef>
                          <a:spcPts val="0"/>
                        </a:spcBef>
                        <a:spcAft>
                          <a:spcPts val="0"/>
                        </a:spcAft>
                        <a:buNone/>
                      </a:pPr>
                      <a:endParaRPr sz="1600">
                        <a:solidFill>
                          <a:srgbClr val="FFFFFF"/>
                        </a:solidFill>
                        <a:latin typeface="Inconsolata"/>
                        <a:ea typeface="Inconsolata"/>
                        <a:cs typeface="Inconsolata"/>
                        <a:sym typeface="Inconsolata"/>
                      </a:endParaRPr>
                    </a:p>
                    <a:p>
                      <a:pPr marL="0" lvl="0" indent="0" algn="l" rtl="0">
                        <a:spcBef>
                          <a:spcPts val="0"/>
                        </a:spcBef>
                        <a:spcAft>
                          <a:spcPts val="0"/>
                        </a:spcAft>
                        <a:buNone/>
                      </a:pPr>
                      <a:r>
                        <a:rPr lang="en" sz="1600" i="1">
                          <a:solidFill>
                            <a:srgbClr val="9FC5E8"/>
                          </a:solidFill>
                          <a:latin typeface="Inconsolata"/>
                          <a:ea typeface="Inconsolata"/>
                          <a:cs typeface="Inconsolata"/>
                          <a:sym typeface="Inconsolata"/>
                        </a:rPr>
                        <a:t># Loop through each item of the list</a:t>
                      </a:r>
                      <a:endParaRPr sz="1600" i="1">
                        <a:solidFill>
                          <a:srgbClr val="9FC5E8"/>
                        </a:solidFill>
                        <a:latin typeface="Inconsolata"/>
                        <a:ea typeface="Inconsolata"/>
                        <a:cs typeface="Inconsolata"/>
                        <a:sym typeface="Inconsolata"/>
                      </a:endParaRPr>
                    </a:p>
                    <a:p>
                      <a:pPr marL="0" lvl="0" indent="0" algn="l" rtl="0">
                        <a:spcBef>
                          <a:spcPts val="0"/>
                        </a:spcBef>
                        <a:spcAft>
                          <a:spcPts val="0"/>
                        </a:spcAft>
                        <a:buNone/>
                      </a:pPr>
                      <a:r>
                        <a:rPr lang="en" sz="1600">
                          <a:solidFill>
                            <a:schemeClr val="accent1"/>
                          </a:solidFill>
                          <a:latin typeface="Inconsolata"/>
                          <a:ea typeface="Inconsolata"/>
                          <a:cs typeface="Inconsolata"/>
                          <a:sym typeface="Inconsolata"/>
                        </a:rPr>
                        <a:t>for</a:t>
                      </a:r>
                      <a:r>
                        <a:rPr lang="en" sz="1600">
                          <a:solidFill>
                            <a:srgbClr val="FFFFFF"/>
                          </a:solidFill>
                          <a:latin typeface="Inconsolata"/>
                          <a:ea typeface="Inconsolata"/>
                          <a:cs typeface="Inconsolata"/>
                          <a:sym typeface="Inconsolata"/>
                        </a:rPr>
                        <a:t> vegetable </a:t>
                      </a:r>
                      <a:r>
                        <a:rPr lang="en" sz="1600">
                          <a:solidFill>
                            <a:schemeClr val="accent1"/>
                          </a:solidFill>
                          <a:latin typeface="Inconsolata"/>
                          <a:ea typeface="Inconsolata"/>
                          <a:cs typeface="Inconsolata"/>
                          <a:sym typeface="Inconsolata"/>
                        </a:rPr>
                        <a:t>in</a:t>
                      </a:r>
                      <a:r>
                        <a:rPr lang="en" sz="1600">
                          <a:solidFill>
                            <a:srgbClr val="FFFFFF"/>
                          </a:solidFill>
                          <a:latin typeface="Inconsolata"/>
                          <a:ea typeface="Inconsolata"/>
                          <a:cs typeface="Inconsolata"/>
                          <a:sym typeface="Inconsolata"/>
                        </a:rPr>
                        <a:t> vegetables:</a:t>
                      </a:r>
                      <a:endParaRPr sz="1600">
                        <a:solidFill>
                          <a:srgbClr val="FFFFFF"/>
                        </a:solidFill>
                        <a:latin typeface="Inconsolata"/>
                        <a:ea typeface="Inconsolata"/>
                        <a:cs typeface="Inconsolata"/>
                        <a:sym typeface="Inconsolata"/>
                      </a:endParaRPr>
                    </a:p>
                    <a:p>
                      <a:pPr marL="0" lvl="0" indent="0" algn="l" rtl="0">
                        <a:spcBef>
                          <a:spcPts val="0"/>
                        </a:spcBef>
                        <a:spcAft>
                          <a:spcPts val="0"/>
                        </a:spcAft>
                        <a:buNone/>
                      </a:pPr>
                      <a:r>
                        <a:rPr lang="en" sz="1600">
                          <a:solidFill>
                            <a:srgbClr val="FFFFFF"/>
                          </a:solidFill>
                          <a:latin typeface="Inconsolata"/>
                          <a:ea typeface="Inconsolata"/>
                          <a:cs typeface="Inconsolata"/>
                          <a:sym typeface="Inconsolata"/>
                        </a:rPr>
                        <a:t>   </a:t>
                      </a:r>
                      <a:r>
                        <a:rPr lang="en" sz="1600">
                          <a:solidFill>
                            <a:schemeClr val="accent1"/>
                          </a:solidFill>
                          <a:latin typeface="Inconsolata"/>
                          <a:ea typeface="Inconsolata"/>
                          <a:cs typeface="Inconsolata"/>
                          <a:sym typeface="Inconsolata"/>
                        </a:rPr>
                        <a:t> print</a:t>
                      </a:r>
                      <a:r>
                        <a:rPr lang="en" sz="1600">
                          <a:solidFill>
                            <a:srgbClr val="FFFFFF"/>
                          </a:solidFill>
                          <a:latin typeface="Inconsolata"/>
                          <a:ea typeface="Inconsolata"/>
                          <a:cs typeface="Inconsolata"/>
                          <a:sym typeface="Inconsolata"/>
                        </a:rPr>
                        <a:t>(</a:t>
                      </a:r>
                      <a:r>
                        <a:rPr lang="en" sz="1600">
                          <a:solidFill>
                            <a:srgbClr val="00FF00"/>
                          </a:solidFill>
                          <a:latin typeface="Inconsolata"/>
                          <a:ea typeface="Inconsolata"/>
                          <a:cs typeface="Inconsolata"/>
                          <a:sym typeface="Inconsolata"/>
                        </a:rPr>
                        <a:t>"I love"</a:t>
                      </a:r>
                      <a:r>
                        <a:rPr lang="en" sz="1600">
                          <a:solidFill>
                            <a:srgbClr val="FFFFFF"/>
                          </a:solidFill>
                          <a:latin typeface="Inconsolata"/>
                          <a:ea typeface="Inconsolata"/>
                          <a:cs typeface="Inconsolata"/>
                          <a:sym typeface="Inconsolata"/>
                        </a:rPr>
                        <a:t> </a:t>
                      </a:r>
                      <a:r>
                        <a:rPr lang="en" sz="1600">
                          <a:solidFill>
                            <a:schemeClr val="accent1"/>
                          </a:solidFill>
                          <a:latin typeface="Inconsolata"/>
                          <a:ea typeface="Inconsolata"/>
                          <a:cs typeface="Inconsolata"/>
                          <a:sym typeface="Inconsolata"/>
                        </a:rPr>
                        <a:t>+</a:t>
                      </a:r>
                      <a:r>
                        <a:rPr lang="en" sz="1600">
                          <a:solidFill>
                            <a:srgbClr val="FFFFFF"/>
                          </a:solidFill>
                          <a:latin typeface="Inconsolata"/>
                          <a:ea typeface="Inconsolata"/>
                          <a:cs typeface="Inconsolata"/>
                          <a:sym typeface="Inconsolata"/>
                        </a:rPr>
                        <a:t> </a:t>
                      </a:r>
                      <a:r>
                        <a:rPr lang="en" sz="1600">
                          <a:solidFill>
                            <a:srgbClr val="00FFFF"/>
                          </a:solidFill>
                          <a:latin typeface="Inconsolata"/>
                          <a:ea typeface="Inconsolata"/>
                          <a:cs typeface="Inconsolata"/>
                          <a:sym typeface="Inconsolata"/>
                        </a:rPr>
                        <a:t>vegetable</a:t>
                      </a:r>
                      <a:r>
                        <a:rPr lang="en" sz="1600">
                          <a:solidFill>
                            <a:srgbClr val="FFFFFF"/>
                          </a:solidFill>
                          <a:latin typeface="Inconsolata"/>
                          <a:ea typeface="Inconsolata"/>
                          <a:cs typeface="Inconsolata"/>
                          <a:sym typeface="Inconsolata"/>
                        </a:rPr>
                        <a:t>)</a:t>
                      </a:r>
                      <a:endParaRPr sz="1600">
                        <a:solidFill>
                          <a:srgbClr val="FFFFFF"/>
                        </a:solidFill>
                        <a:latin typeface="Inconsolata"/>
                        <a:ea typeface="Inconsolata"/>
                        <a:cs typeface="Inconsolata"/>
                        <a:sym typeface="Inconsolata"/>
                      </a:endParaRPr>
                    </a:p>
                    <a:p>
                      <a:pPr marL="0" lvl="0" indent="0" algn="l" rtl="0">
                        <a:spcBef>
                          <a:spcPts val="0"/>
                        </a:spcBef>
                        <a:spcAft>
                          <a:spcPts val="0"/>
                        </a:spcAft>
                        <a:buNone/>
                      </a:pPr>
                      <a:endParaRPr sz="1600">
                        <a:solidFill>
                          <a:srgbClr val="FFFFFF"/>
                        </a:solidFill>
                        <a:latin typeface="Inconsolata"/>
                        <a:ea typeface="Inconsolata"/>
                        <a:cs typeface="Inconsolata"/>
                        <a:sym typeface="Inconsolata"/>
                      </a:endParaRPr>
                    </a:p>
                  </a:txBody>
                  <a:tcPr marL="91425" marR="91425" marT="0" marB="0" anchor="ctr">
                    <a:lnL w="28575" cap="flat" cmpd="sng">
                      <a:solidFill>
                        <a:srgbClr val="FFFFFF"/>
                      </a:solidFill>
                      <a:prstDash val="solid"/>
                      <a:round/>
                      <a:headEnd type="none" w="sm" len="sm"/>
                      <a:tailEnd type="none" w="sm" len="sm"/>
                    </a:lnL>
                    <a:lnR w="28575" cap="flat" cmpd="sng">
                      <a:solidFill>
                        <a:srgbClr val="FFFFFF"/>
                      </a:solidFill>
                      <a:prstDash val="solid"/>
                      <a:round/>
                      <a:headEnd type="none" w="sm" len="sm"/>
                      <a:tailEnd type="none" w="sm" len="sm"/>
                    </a:lnR>
                    <a:lnT w="28575" cap="flat" cmpd="sng">
                      <a:solidFill>
                        <a:srgbClr val="FFFFFF"/>
                      </a:solidFill>
                      <a:prstDash val="solid"/>
                      <a:round/>
                      <a:headEnd type="none" w="sm" len="sm"/>
                      <a:tailEnd type="none" w="sm" len="sm"/>
                    </a:lnT>
                    <a:lnB w="28575" cap="flat" cmpd="sng">
                      <a:solidFill>
                        <a:srgbClr val="FFFFFF"/>
                      </a:solidFill>
                      <a:prstDash val="solid"/>
                      <a:round/>
                      <a:headEnd type="none" w="sm" len="sm"/>
                      <a:tailEnd type="none" w="sm" len="sm"/>
                    </a:lnB>
                    <a:solidFill>
                      <a:srgbClr val="212940"/>
                    </a:solidFill>
                  </a:tcPr>
                </a:tc>
                <a:extLst>
                  <a:ext uri="{0D108BD9-81ED-4DB2-BD59-A6C34878D82A}">
                    <a16:rowId xmlns:a16="http://schemas.microsoft.com/office/drawing/2014/main" val="10000"/>
                  </a:ext>
                </a:extLst>
              </a:tr>
            </a:tbl>
          </a:graphicData>
        </a:graphic>
      </p:graphicFrame>
      <p:sp>
        <p:nvSpPr>
          <p:cNvPr id="1498" name="Google Shape;1498;p97"/>
          <p:cNvSpPr txBox="1"/>
          <p:nvPr/>
        </p:nvSpPr>
        <p:spPr>
          <a:xfrm>
            <a:off x="-52275" y="2547825"/>
            <a:ext cx="9144000" cy="449400"/>
          </a:xfrm>
          <a:prstGeom prst="rect">
            <a:avLst/>
          </a:prstGeom>
          <a:noFill/>
          <a:ln>
            <a:noFill/>
          </a:ln>
        </p:spPr>
        <p:txBody>
          <a:bodyPr spcFirstLastPara="1" wrap="square" lIns="457200"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900">
                <a:solidFill>
                  <a:schemeClr val="dk1"/>
                </a:solidFill>
              </a:rPr>
              <a:t>We’ve now looped through the entire sequence. So the code skips forward to continue running code after the for loop.</a:t>
            </a:r>
            <a:endParaRPr sz="1900">
              <a:solidFill>
                <a:schemeClr val="dk1"/>
              </a:solidFill>
            </a:endParaRPr>
          </a:p>
          <a:p>
            <a:pPr marL="0" lvl="0" indent="0" algn="l" rtl="0">
              <a:spcBef>
                <a:spcPts val="0"/>
              </a:spcBef>
              <a:spcAft>
                <a:spcPts val="0"/>
              </a:spcAft>
              <a:buNone/>
            </a:pPr>
            <a:endParaRPr sz="1800">
              <a:latin typeface="Roboto"/>
              <a:ea typeface="Roboto"/>
              <a:cs typeface="Roboto"/>
              <a:sym typeface="Roboto"/>
            </a:endParaRPr>
          </a:p>
        </p:txBody>
      </p:sp>
      <p:graphicFrame>
        <p:nvGraphicFramePr>
          <p:cNvPr id="1499" name="Google Shape;1499;p97"/>
          <p:cNvGraphicFramePr/>
          <p:nvPr/>
        </p:nvGraphicFramePr>
        <p:xfrm>
          <a:off x="338375" y="3666500"/>
          <a:ext cx="6870400" cy="1113425"/>
        </p:xfrm>
        <a:graphic>
          <a:graphicData uri="http://schemas.openxmlformats.org/drawingml/2006/table">
            <a:tbl>
              <a:tblPr>
                <a:noFill/>
                <a:tableStyleId>{9675CA7D-D893-4B12-878C-924B40C036C8}</a:tableStyleId>
              </a:tblPr>
              <a:tblGrid>
                <a:gridCol w="1717600">
                  <a:extLst>
                    <a:ext uri="{9D8B030D-6E8A-4147-A177-3AD203B41FA5}">
                      <a16:colId xmlns:a16="http://schemas.microsoft.com/office/drawing/2014/main" val="20000"/>
                    </a:ext>
                  </a:extLst>
                </a:gridCol>
                <a:gridCol w="1717600">
                  <a:extLst>
                    <a:ext uri="{9D8B030D-6E8A-4147-A177-3AD203B41FA5}">
                      <a16:colId xmlns:a16="http://schemas.microsoft.com/office/drawing/2014/main" val="20001"/>
                    </a:ext>
                  </a:extLst>
                </a:gridCol>
                <a:gridCol w="1717600">
                  <a:extLst>
                    <a:ext uri="{9D8B030D-6E8A-4147-A177-3AD203B41FA5}">
                      <a16:colId xmlns:a16="http://schemas.microsoft.com/office/drawing/2014/main" val="20002"/>
                    </a:ext>
                  </a:extLst>
                </a:gridCol>
                <a:gridCol w="1717600">
                  <a:extLst>
                    <a:ext uri="{9D8B030D-6E8A-4147-A177-3AD203B41FA5}">
                      <a16:colId xmlns:a16="http://schemas.microsoft.com/office/drawing/2014/main" val="20003"/>
                    </a:ext>
                  </a:extLst>
                </a:gridCol>
              </a:tblGrid>
              <a:tr h="602000">
                <a:tc>
                  <a:txBody>
                    <a:bodyPr/>
                    <a:lstStyle/>
                    <a:p>
                      <a:pPr marL="0" lvl="0" indent="0" algn="ctr" rtl="0">
                        <a:spcBef>
                          <a:spcPts val="0"/>
                        </a:spcBef>
                        <a:spcAft>
                          <a:spcPts val="0"/>
                        </a:spcAft>
                        <a:buNone/>
                      </a:pPr>
                      <a:r>
                        <a:rPr lang="en" sz="2000">
                          <a:solidFill>
                            <a:srgbClr val="00FF00"/>
                          </a:solidFill>
                          <a:latin typeface="Inconsolata"/>
                          <a:ea typeface="Inconsolata"/>
                          <a:cs typeface="Inconsolata"/>
                          <a:sym typeface="Inconsolata"/>
                        </a:rPr>
                        <a:t>Carrots</a:t>
                      </a:r>
                      <a:endParaRPr sz="2000">
                        <a:solidFill>
                          <a:srgbClr val="00FF00"/>
                        </a:solidFill>
                        <a:latin typeface="Inconsolata"/>
                        <a:ea typeface="Inconsolata"/>
                        <a:cs typeface="Inconsolata"/>
                        <a:sym typeface="Inconsolata"/>
                      </a:endParaRPr>
                    </a:p>
                  </a:txBody>
                  <a:tcPr marL="91425" marR="91425" marT="0" marB="0" anchor="ctr">
                    <a:lnL w="9525" cap="flat" cmpd="sng">
                      <a:solidFill>
                        <a:srgbClr val="FFFFFF"/>
                      </a:solidFill>
                      <a:prstDash val="solid"/>
                      <a:round/>
                      <a:headEnd type="none" w="sm" len="sm"/>
                      <a:tailEnd type="none" w="sm" len="sm"/>
                    </a:lnL>
                    <a:lnR w="76200"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212940"/>
                    </a:solidFill>
                  </a:tcPr>
                </a:tc>
                <a:tc>
                  <a:txBody>
                    <a:bodyPr/>
                    <a:lstStyle/>
                    <a:p>
                      <a:pPr marL="0" lvl="0" indent="0" algn="ctr" rtl="0">
                        <a:spcBef>
                          <a:spcPts val="0"/>
                        </a:spcBef>
                        <a:spcAft>
                          <a:spcPts val="0"/>
                        </a:spcAft>
                        <a:buNone/>
                      </a:pPr>
                      <a:r>
                        <a:rPr lang="en" sz="2000">
                          <a:solidFill>
                            <a:srgbClr val="00FF00"/>
                          </a:solidFill>
                          <a:latin typeface="Inconsolata"/>
                          <a:ea typeface="Inconsolata"/>
                          <a:cs typeface="Inconsolata"/>
                          <a:sym typeface="Inconsolata"/>
                        </a:rPr>
                        <a:t>Peas</a:t>
                      </a:r>
                      <a:endParaRPr sz="2000">
                        <a:solidFill>
                          <a:srgbClr val="00FF00"/>
                        </a:solidFill>
                        <a:latin typeface="Inconsolata"/>
                        <a:ea typeface="Inconsolata"/>
                        <a:cs typeface="Inconsolata"/>
                        <a:sym typeface="Inconsolata"/>
                      </a:endParaRPr>
                    </a:p>
                  </a:txBody>
                  <a:tcPr marL="91425" marR="91425" marT="0" marB="0" anchor="ctr">
                    <a:lnL w="76200" cap="flat" cmpd="sng">
                      <a:solidFill>
                        <a:srgbClr val="FFFFFF"/>
                      </a:solidFill>
                      <a:prstDash val="solid"/>
                      <a:round/>
                      <a:headEnd type="none" w="sm" len="sm"/>
                      <a:tailEnd type="none" w="sm" len="sm"/>
                    </a:lnL>
                    <a:lnR w="76200"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212940"/>
                    </a:solidFill>
                  </a:tcPr>
                </a:tc>
                <a:tc>
                  <a:txBody>
                    <a:bodyPr/>
                    <a:lstStyle/>
                    <a:p>
                      <a:pPr marL="0" lvl="0" indent="0" algn="ctr" rtl="0">
                        <a:spcBef>
                          <a:spcPts val="0"/>
                        </a:spcBef>
                        <a:spcAft>
                          <a:spcPts val="0"/>
                        </a:spcAft>
                        <a:buNone/>
                      </a:pPr>
                      <a:r>
                        <a:rPr lang="en" sz="2000">
                          <a:solidFill>
                            <a:srgbClr val="00FF00"/>
                          </a:solidFill>
                          <a:latin typeface="Inconsolata"/>
                          <a:ea typeface="Inconsolata"/>
                          <a:cs typeface="Inconsolata"/>
                          <a:sym typeface="Inconsolata"/>
                        </a:rPr>
                        <a:t>Lettuce</a:t>
                      </a:r>
                      <a:endParaRPr sz="2000">
                        <a:solidFill>
                          <a:srgbClr val="00FF00"/>
                        </a:solidFill>
                        <a:latin typeface="Inconsolata"/>
                        <a:ea typeface="Inconsolata"/>
                        <a:cs typeface="Inconsolata"/>
                        <a:sym typeface="Inconsolata"/>
                      </a:endParaRPr>
                    </a:p>
                  </a:txBody>
                  <a:tcPr marL="91425" marR="91425" marT="0" marB="0" anchor="ctr">
                    <a:lnL w="76200" cap="flat" cmpd="sng">
                      <a:solidFill>
                        <a:srgbClr val="FFFFFF"/>
                      </a:solidFill>
                      <a:prstDash val="solid"/>
                      <a:round/>
                      <a:headEnd type="none" w="sm" len="sm"/>
                      <a:tailEnd type="none" w="sm" len="sm"/>
                    </a:lnL>
                    <a:lnR w="76200"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212940"/>
                    </a:solidFill>
                  </a:tcPr>
                </a:tc>
                <a:tc>
                  <a:txBody>
                    <a:bodyPr/>
                    <a:lstStyle/>
                    <a:p>
                      <a:pPr marL="0" lvl="0" indent="0" algn="ctr" rtl="0">
                        <a:spcBef>
                          <a:spcPts val="0"/>
                        </a:spcBef>
                        <a:spcAft>
                          <a:spcPts val="0"/>
                        </a:spcAft>
                        <a:buNone/>
                      </a:pPr>
                      <a:r>
                        <a:rPr lang="en" sz="2000">
                          <a:solidFill>
                            <a:srgbClr val="00FF00"/>
                          </a:solidFill>
                          <a:latin typeface="Inconsolata"/>
                          <a:ea typeface="Inconsolata"/>
                          <a:cs typeface="Inconsolata"/>
                          <a:sym typeface="Inconsolata"/>
                        </a:rPr>
                        <a:t>Tomatoes</a:t>
                      </a:r>
                      <a:endParaRPr sz="2000">
                        <a:solidFill>
                          <a:srgbClr val="00FF00"/>
                        </a:solidFill>
                        <a:latin typeface="Inconsolata"/>
                        <a:ea typeface="Inconsolata"/>
                        <a:cs typeface="Inconsolata"/>
                        <a:sym typeface="Inconsolata"/>
                      </a:endParaRPr>
                    </a:p>
                  </a:txBody>
                  <a:tcPr marL="91425" marR="91425" marT="0" marB="0" anchor="ctr">
                    <a:lnL w="76200"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212940"/>
                    </a:solidFill>
                  </a:tcPr>
                </a:tc>
                <a:extLst>
                  <a:ext uri="{0D108BD9-81ED-4DB2-BD59-A6C34878D82A}">
                    <a16:rowId xmlns:a16="http://schemas.microsoft.com/office/drawing/2014/main" val="10000"/>
                  </a:ext>
                </a:extLst>
              </a:tr>
              <a:tr h="511425">
                <a:tc>
                  <a:txBody>
                    <a:bodyPr/>
                    <a:lstStyle/>
                    <a:p>
                      <a:pPr marL="0" lvl="0" indent="0" algn="ctr" rtl="0">
                        <a:spcBef>
                          <a:spcPts val="0"/>
                        </a:spcBef>
                        <a:spcAft>
                          <a:spcPts val="0"/>
                        </a:spcAft>
                        <a:buNone/>
                      </a:pPr>
                      <a:r>
                        <a:rPr lang="en" sz="1800">
                          <a:latin typeface="Roboto Light"/>
                          <a:ea typeface="Roboto Light"/>
                          <a:cs typeface="Roboto Light"/>
                          <a:sym typeface="Roboto Light"/>
                        </a:rPr>
                        <a:t>Index 0 </a:t>
                      </a:r>
                      <a:endParaRPr sz="1800">
                        <a:latin typeface="Roboto Light"/>
                        <a:ea typeface="Roboto Light"/>
                        <a:cs typeface="Roboto Light"/>
                        <a:sym typeface="Roboto Light"/>
                      </a:endParaRPr>
                    </a:p>
                  </a:txBody>
                  <a:tcPr marL="91425" marR="91425" marT="0" marB="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800">
                          <a:solidFill>
                            <a:schemeClr val="dk1"/>
                          </a:solidFill>
                          <a:latin typeface="Roboto Light"/>
                          <a:ea typeface="Roboto Light"/>
                          <a:cs typeface="Roboto Light"/>
                          <a:sym typeface="Roboto Light"/>
                        </a:rPr>
                        <a:t>Index 1</a:t>
                      </a:r>
                      <a:endParaRPr sz="1800">
                        <a:latin typeface="Roboto Light"/>
                        <a:ea typeface="Roboto Light"/>
                        <a:cs typeface="Roboto Light"/>
                        <a:sym typeface="Roboto Light"/>
                      </a:endParaRPr>
                    </a:p>
                  </a:txBody>
                  <a:tcPr marL="91425" marR="91425" marT="0" marB="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800">
                          <a:solidFill>
                            <a:schemeClr val="dk1"/>
                          </a:solidFill>
                          <a:latin typeface="Roboto Light"/>
                          <a:ea typeface="Roboto Light"/>
                          <a:cs typeface="Roboto Light"/>
                          <a:sym typeface="Roboto Light"/>
                        </a:rPr>
                        <a:t>Index 2</a:t>
                      </a:r>
                      <a:endParaRPr sz="1800">
                        <a:latin typeface="Roboto Light"/>
                        <a:ea typeface="Roboto Light"/>
                        <a:cs typeface="Roboto Light"/>
                        <a:sym typeface="Roboto Light"/>
                      </a:endParaRPr>
                    </a:p>
                  </a:txBody>
                  <a:tcPr marL="91425" marR="91425" marT="0" marB="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800">
                          <a:solidFill>
                            <a:schemeClr val="dk1"/>
                          </a:solidFill>
                          <a:latin typeface="Roboto Light"/>
                          <a:ea typeface="Roboto Light"/>
                          <a:cs typeface="Roboto Light"/>
                          <a:sym typeface="Roboto Light"/>
                        </a:rPr>
                        <a:t>Index 3</a:t>
                      </a:r>
                      <a:endParaRPr sz="1800">
                        <a:latin typeface="Roboto Light"/>
                        <a:ea typeface="Roboto Light"/>
                        <a:cs typeface="Roboto Light"/>
                        <a:sym typeface="Roboto Light"/>
                      </a:endParaRPr>
                    </a:p>
                  </a:txBody>
                  <a:tcPr marL="91425" marR="91425" marT="0" marB="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
        <p:nvSpPr>
          <p:cNvPr id="1500" name="Google Shape;1500;p97"/>
          <p:cNvSpPr/>
          <p:nvPr/>
        </p:nvSpPr>
        <p:spPr>
          <a:xfrm rot="10800000" flipH="1">
            <a:off x="7814825" y="2964700"/>
            <a:ext cx="405600" cy="874200"/>
          </a:xfrm>
          <a:prstGeom prst="upArrow">
            <a:avLst>
              <a:gd name="adj1" fmla="val 50000"/>
              <a:gd name="adj2" fmla="val 50000"/>
            </a:avLst>
          </a:prstGeom>
          <a:solidFill>
            <a:srgbClr val="FFFF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97"/>
          <p:cNvSpPr/>
          <p:nvPr/>
        </p:nvSpPr>
        <p:spPr>
          <a:xfrm rot="5400000" flipH="1">
            <a:off x="74550" y="2118000"/>
            <a:ext cx="405600" cy="554700"/>
          </a:xfrm>
          <a:prstGeom prst="upArrow">
            <a:avLst>
              <a:gd name="adj1" fmla="val 50000"/>
              <a:gd name="adj2" fmla="val 50000"/>
            </a:avLst>
          </a:prstGeom>
          <a:solidFill>
            <a:srgbClr val="FFFF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505"/>
        <p:cNvGrpSpPr/>
        <p:nvPr/>
      </p:nvGrpSpPr>
      <p:grpSpPr>
        <a:xfrm>
          <a:off x="0" y="0"/>
          <a:ext cx="0" cy="0"/>
          <a:chOff x="0" y="0"/>
          <a:chExt cx="0" cy="0"/>
        </a:xfrm>
      </p:grpSpPr>
      <p:sp>
        <p:nvSpPr>
          <p:cNvPr id="1506" name="Google Shape;1506;p98"/>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Range and Enumerate </a:t>
            </a:r>
            <a:endParaRPr/>
          </a:p>
        </p:txBody>
      </p:sp>
      <p:sp>
        <p:nvSpPr>
          <p:cNvPr id="1507" name="Google Shape;1507;p98"/>
          <p:cNvSpPr txBox="1">
            <a:spLocks noGrp="1"/>
          </p:cNvSpPr>
          <p:nvPr>
            <p:ph type="sldNum" idx="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47</a:t>
            </a:fld>
            <a:endParaRPr/>
          </a:p>
        </p:txBody>
      </p:sp>
      <p:sp>
        <p:nvSpPr>
          <p:cNvPr id="1508" name="Google Shape;1508;p98"/>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509" name="Google Shape;1509;p9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47</a:t>
            </a:fld>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513"/>
        <p:cNvGrpSpPr/>
        <p:nvPr/>
      </p:nvGrpSpPr>
      <p:grpSpPr>
        <a:xfrm>
          <a:off x="0" y="0"/>
          <a:ext cx="0" cy="0"/>
          <a:chOff x="0" y="0"/>
          <a:chExt cx="0" cy="0"/>
        </a:xfrm>
      </p:grpSpPr>
      <p:sp>
        <p:nvSpPr>
          <p:cNvPr id="1514" name="Google Shape;1514;p99"/>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Range (x,y)</a:t>
            </a:r>
            <a:endParaRPr/>
          </a:p>
        </p:txBody>
      </p:sp>
      <p:sp>
        <p:nvSpPr>
          <p:cNvPr id="1515" name="Google Shape;1515;p9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48</a:t>
            </a:fld>
            <a:endParaRPr/>
          </a:p>
        </p:txBody>
      </p:sp>
      <p:sp>
        <p:nvSpPr>
          <p:cNvPr id="1516" name="Google Shape;1516;p99"/>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pic>
        <p:nvPicPr>
          <p:cNvPr id="1517" name="Google Shape;1517;p99"/>
          <p:cNvPicPr preferRelativeResize="0"/>
          <p:nvPr/>
        </p:nvPicPr>
        <p:blipFill>
          <a:blip r:embed="rId3">
            <a:alphaModFix/>
          </a:blip>
          <a:stretch>
            <a:fillRect/>
          </a:stretch>
        </p:blipFill>
        <p:spPr>
          <a:xfrm>
            <a:off x="728550" y="1527725"/>
            <a:ext cx="1095201" cy="1602276"/>
          </a:xfrm>
          <a:prstGeom prst="rect">
            <a:avLst/>
          </a:prstGeom>
          <a:noFill/>
          <a:ln>
            <a:noFill/>
          </a:ln>
        </p:spPr>
      </p:pic>
      <p:sp>
        <p:nvSpPr>
          <p:cNvPr id="1518" name="Google Shape;1518;p99"/>
          <p:cNvSpPr txBox="1"/>
          <p:nvPr/>
        </p:nvSpPr>
        <p:spPr>
          <a:xfrm>
            <a:off x="2015850" y="1446425"/>
            <a:ext cx="4515300" cy="285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highlight>
                  <a:srgbClr val="FFFFFF"/>
                </a:highlight>
                <a:latin typeface="Roboto"/>
                <a:ea typeface="Roboto"/>
                <a:cs typeface="Roboto"/>
                <a:sym typeface="Roboto"/>
              </a:rPr>
              <a:t>The </a:t>
            </a:r>
            <a:r>
              <a:rPr lang="en" sz="2400" b="1">
                <a:latin typeface="Roboto"/>
                <a:ea typeface="Roboto"/>
                <a:cs typeface="Roboto"/>
                <a:sym typeface="Roboto"/>
              </a:rPr>
              <a:t>range(x,y)</a:t>
            </a:r>
            <a:r>
              <a:rPr lang="en" sz="2400">
                <a:highlight>
                  <a:srgbClr val="FFFFFF"/>
                </a:highlight>
                <a:latin typeface="Roboto"/>
                <a:ea typeface="Roboto"/>
                <a:cs typeface="Roboto"/>
                <a:sym typeface="Roboto"/>
              </a:rPr>
              <a:t> function allows programmers to loop through a sequence of numbers where </a:t>
            </a:r>
            <a:r>
              <a:rPr lang="en" sz="2400" b="1">
                <a:latin typeface="Roboto"/>
                <a:ea typeface="Roboto"/>
                <a:cs typeface="Roboto"/>
                <a:sym typeface="Roboto"/>
              </a:rPr>
              <a:t>x</a:t>
            </a:r>
            <a:r>
              <a:rPr lang="en" sz="2400">
                <a:highlight>
                  <a:srgbClr val="FFFFFF"/>
                </a:highlight>
                <a:latin typeface="Roboto"/>
                <a:ea typeface="Roboto"/>
                <a:cs typeface="Roboto"/>
                <a:sym typeface="Roboto"/>
              </a:rPr>
              <a:t> is the number to start from and </a:t>
            </a:r>
            <a:r>
              <a:rPr lang="en" sz="2400" b="1">
                <a:latin typeface="Roboto"/>
                <a:ea typeface="Roboto"/>
                <a:cs typeface="Roboto"/>
                <a:sym typeface="Roboto"/>
              </a:rPr>
              <a:t>y</a:t>
            </a:r>
            <a:r>
              <a:rPr lang="en" sz="2400">
                <a:highlight>
                  <a:srgbClr val="FFFFFF"/>
                </a:highlight>
                <a:latin typeface="Roboto"/>
                <a:ea typeface="Roboto"/>
                <a:cs typeface="Roboto"/>
                <a:sym typeface="Roboto"/>
              </a:rPr>
              <a:t> is the number to end before.</a:t>
            </a:r>
            <a:endParaRPr sz="2400">
              <a:latin typeface="Roboto Light"/>
              <a:ea typeface="Roboto Light"/>
              <a:cs typeface="Roboto Light"/>
              <a:sym typeface="Roboto Light"/>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522"/>
        <p:cNvGrpSpPr/>
        <p:nvPr/>
      </p:nvGrpSpPr>
      <p:grpSpPr>
        <a:xfrm>
          <a:off x="0" y="0"/>
          <a:ext cx="0" cy="0"/>
          <a:chOff x="0" y="0"/>
          <a:chExt cx="0" cy="0"/>
        </a:xfrm>
      </p:grpSpPr>
      <p:sp>
        <p:nvSpPr>
          <p:cNvPr id="1523" name="Google Shape;1523;p10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Range (x,y)</a:t>
            </a:r>
            <a:endParaRPr>
              <a:solidFill>
                <a:schemeClr val="dk1"/>
              </a:solidFill>
            </a:endParaRPr>
          </a:p>
          <a:p>
            <a:pPr marL="0" lvl="0" indent="0" algn="l" rtl="0">
              <a:spcBef>
                <a:spcPts val="0"/>
              </a:spcBef>
              <a:spcAft>
                <a:spcPts val="0"/>
              </a:spcAft>
              <a:buNone/>
            </a:pPr>
            <a:endParaRPr/>
          </a:p>
        </p:txBody>
      </p:sp>
      <p:sp>
        <p:nvSpPr>
          <p:cNvPr id="1524" name="Google Shape;1524;p10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49</a:t>
            </a:fld>
            <a:endParaRPr/>
          </a:p>
        </p:txBody>
      </p:sp>
      <p:sp>
        <p:nvSpPr>
          <p:cNvPr id="1525" name="Google Shape;1525;p100"/>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526" name="Google Shape;1526;p100"/>
          <p:cNvSpPr txBox="1">
            <a:spLocks noGrp="1"/>
          </p:cNvSpPr>
          <p:nvPr>
            <p:ph type="body" idx="3"/>
          </p:nvPr>
        </p:nvSpPr>
        <p:spPr>
          <a:xfrm>
            <a:off x="0" y="2676300"/>
            <a:ext cx="9144000" cy="2065800"/>
          </a:xfrm>
          <a:prstGeom prst="rect">
            <a:avLst/>
          </a:prstGeom>
        </p:spPr>
        <p:txBody>
          <a:bodyPr spcFirstLastPara="1" wrap="square" lIns="457200" tIns="0" rIns="457200" bIns="914400" anchor="t" anchorCtr="0">
            <a:noAutofit/>
          </a:bodyPr>
          <a:lstStyle/>
          <a:p>
            <a:pPr marL="0" lvl="0" indent="0" algn="l" rtl="0">
              <a:spcBef>
                <a:spcPts val="0"/>
              </a:spcBef>
              <a:spcAft>
                <a:spcPts val="0"/>
              </a:spcAft>
              <a:buNone/>
            </a:pPr>
            <a:endParaRPr/>
          </a:p>
          <a:p>
            <a:pPr marL="0" lvl="0" indent="0" algn="l" rtl="0">
              <a:spcBef>
                <a:spcPts val="800"/>
              </a:spcBef>
              <a:spcAft>
                <a:spcPts val="0"/>
              </a:spcAft>
              <a:buNone/>
            </a:pPr>
            <a:r>
              <a:rPr lang="en" sz="2000" b="1"/>
              <a:t>Important: </a:t>
            </a:r>
            <a:r>
              <a:rPr lang="en" sz="2000"/>
              <a:t>The “y” value is </a:t>
            </a:r>
            <a:r>
              <a:rPr lang="en" sz="2000" b="1"/>
              <a:t>exclusive</a:t>
            </a:r>
            <a:r>
              <a:rPr lang="en" sz="2000"/>
              <a:t>, meaning </a:t>
            </a:r>
            <a:r>
              <a:rPr lang="en" sz="1800">
                <a:highlight>
                  <a:srgbClr val="FFFFFF"/>
                </a:highlight>
              </a:rPr>
              <a:t>this number will never actually be reached. </a:t>
            </a:r>
            <a:endParaRPr sz="1800">
              <a:highlight>
                <a:srgbClr val="FFFFFF"/>
              </a:highlight>
            </a:endParaRPr>
          </a:p>
          <a:p>
            <a:pPr marL="0" lvl="0" indent="0" algn="l" rtl="0">
              <a:spcBef>
                <a:spcPts val="800"/>
              </a:spcBef>
              <a:spcAft>
                <a:spcPts val="0"/>
              </a:spcAft>
              <a:buNone/>
            </a:pPr>
            <a:endParaRPr sz="1800">
              <a:highlight>
                <a:srgbClr val="FFFFFF"/>
              </a:highlight>
            </a:endParaRPr>
          </a:p>
          <a:p>
            <a:pPr marL="0" lvl="0" indent="0" algn="l" rtl="0">
              <a:spcBef>
                <a:spcPts val="800"/>
              </a:spcBef>
              <a:spcAft>
                <a:spcPts val="0"/>
              </a:spcAft>
              <a:buNone/>
            </a:pPr>
            <a:r>
              <a:rPr lang="en" sz="1800">
                <a:highlight>
                  <a:srgbClr val="FFFFFF"/>
                </a:highlight>
              </a:rPr>
              <a:t>The final number reached using the </a:t>
            </a:r>
            <a:r>
              <a:rPr lang="en" sz="1800"/>
              <a:t>range()</a:t>
            </a:r>
            <a:r>
              <a:rPr lang="en" sz="1800">
                <a:highlight>
                  <a:srgbClr val="FFFFFF"/>
                </a:highlight>
              </a:rPr>
              <a:t>function is the number just before the one passed.</a:t>
            </a:r>
            <a:endParaRPr sz="1800"/>
          </a:p>
          <a:p>
            <a:pPr marL="0" lvl="0" indent="0" algn="l" rtl="0">
              <a:spcBef>
                <a:spcPts val="800"/>
              </a:spcBef>
              <a:spcAft>
                <a:spcPts val="0"/>
              </a:spcAft>
              <a:buNone/>
            </a:pPr>
            <a:endParaRPr/>
          </a:p>
          <a:p>
            <a:pPr marL="0" lvl="0" indent="0" algn="l" rtl="0">
              <a:spcBef>
                <a:spcPts val="800"/>
              </a:spcBef>
              <a:spcAft>
                <a:spcPts val="0"/>
              </a:spcAft>
              <a:buNone/>
            </a:pPr>
            <a:endParaRPr/>
          </a:p>
          <a:p>
            <a:pPr marL="0" lvl="0" indent="0" algn="l" rtl="0">
              <a:spcBef>
                <a:spcPts val="800"/>
              </a:spcBef>
              <a:spcAft>
                <a:spcPts val="800"/>
              </a:spcAft>
              <a:buNone/>
            </a:pPr>
            <a:endParaRPr/>
          </a:p>
        </p:txBody>
      </p:sp>
      <p:pic>
        <p:nvPicPr>
          <p:cNvPr id="1527" name="Google Shape;1527;p100"/>
          <p:cNvPicPr preferRelativeResize="0"/>
          <p:nvPr/>
        </p:nvPicPr>
        <p:blipFill>
          <a:blip r:embed="rId3">
            <a:alphaModFix/>
          </a:blip>
          <a:stretch>
            <a:fillRect/>
          </a:stretch>
        </p:blipFill>
        <p:spPr>
          <a:xfrm>
            <a:off x="282988" y="740949"/>
            <a:ext cx="8578024" cy="19353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50"/>
        <p:cNvGrpSpPr/>
        <p:nvPr/>
      </p:nvGrpSpPr>
      <p:grpSpPr>
        <a:xfrm>
          <a:off x="0" y="0"/>
          <a:ext cx="0" cy="0"/>
          <a:chOff x="0" y="0"/>
          <a:chExt cx="0" cy="0"/>
        </a:xfrm>
      </p:grpSpPr>
      <p:sp>
        <p:nvSpPr>
          <p:cNvPr id="1051" name="Google Shape;1051;p56"/>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Today’s Class:</a:t>
            </a:r>
            <a:endParaRPr/>
          </a:p>
        </p:txBody>
      </p:sp>
      <p:sp>
        <p:nvSpPr>
          <p:cNvPr id="1052" name="Google Shape;1052;p5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5</a:t>
            </a:fld>
            <a:endParaRPr/>
          </a:p>
        </p:txBody>
      </p:sp>
      <p:sp>
        <p:nvSpPr>
          <p:cNvPr id="1053" name="Google Shape;1053;p56"/>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graphicFrame>
        <p:nvGraphicFramePr>
          <p:cNvPr id="1054" name="Google Shape;1054;p56"/>
          <p:cNvGraphicFramePr/>
          <p:nvPr/>
        </p:nvGraphicFramePr>
        <p:xfrm>
          <a:off x="488050" y="905550"/>
          <a:ext cx="7852375" cy="3745500"/>
        </p:xfrm>
        <a:graphic>
          <a:graphicData uri="http://schemas.openxmlformats.org/drawingml/2006/table">
            <a:tbl>
              <a:tblPr>
                <a:noFill/>
                <a:tableStyleId>{9675CA7D-D893-4B12-878C-924B40C036C8}</a:tableStyleId>
              </a:tblPr>
              <a:tblGrid>
                <a:gridCol w="3897050">
                  <a:extLst>
                    <a:ext uri="{9D8B030D-6E8A-4147-A177-3AD203B41FA5}">
                      <a16:colId xmlns:a16="http://schemas.microsoft.com/office/drawing/2014/main" val="20000"/>
                    </a:ext>
                  </a:extLst>
                </a:gridCol>
                <a:gridCol w="3955325">
                  <a:extLst>
                    <a:ext uri="{9D8B030D-6E8A-4147-A177-3AD203B41FA5}">
                      <a16:colId xmlns:a16="http://schemas.microsoft.com/office/drawing/2014/main" val="20001"/>
                    </a:ext>
                  </a:extLst>
                </a:gridCol>
              </a:tblGrid>
              <a:tr h="624250">
                <a:tc>
                  <a:txBody>
                    <a:bodyPr/>
                    <a:lstStyle/>
                    <a:p>
                      <a:pPr marL="0" lvl="0" indent="0" algn="l" rtl="0">
                        <a:spcBef>
                          <a:spcPts val="0"/>
                        </a:spcBef>
                        <a:spcAft>
                          <a:spcPts val="0"/>
                        </a:spcAft>
                        <a:buNone/>
                      </a:pPr>
                      <a:r>
                        <a:rPr lang="en" sz="1800" b="1">
                          <a:solidFill>
                            <a:srgbClr val="FFFFFF"/>
                          </a:solidFill>
                          <a:latin typeface="Roboto"/>
                          <a:ea typeface="Roboto"/>
                          <a:cs typeface="Roboto"/>
                          <a:sym typeface="Roboto"/>
                        </a:rPr>
                        <a:t>Data</a:t>
                      </a:r>
                      <a:endParaRPr sz="1800" b="1">
                        <a:solidFill>
                          <a:srgbClr val="FFFFFF"/>
                        </a:solidFill>
                        <a:latin typeface="Roboto"/>
                        <a:ea typeface="Roboto"/>
                        <a:cs typeface="Roboto"/>
                        <a:sym typeface="Roboto"/>
                      </a:endParaRPr>
                    </a:p>
                  </a:txBody>
                  <a:tcPr marL="91425" marR="91425" marT="0" marB="0" anchor="ctr">
                    <a:solidFill>
                      <a:srgbClr val="000000"/>
                    </a:solidFill>
                  </a:tcPr>
                </a:tc>
                <a:tc>
                  <a:txBody>
                    <a:bodyPr/>
                    <a:lstStyle/>
                    <a:p>
                      <a:pPr marL="0" lvl="0" indent="0" algn="l" rtl="0">
                        <a:spcBef>
                          <a:spcPts val="0"/>
                        </a:spcBef>
                        <a:spcAft>
                          <a:spcPts val="0"/>
                        </a:spcAft>
                        <a:buNone/>
                      </a:pPr>
                      <a:r>
                        <a:rPr lang="en" sz="1800" b="1">
                          <a:solidFill>
                            <a:srgbClr val="FFFFFF"/>
                          </a:solidFill>
                          <a:latin typeface="Roboto"/>
                          <a:ea typeface="Roboto"/>
                          <a:cs typeface="Roboto"/>
                          <a:sym typeface="Roboto"/>
                        </a:rPr>
                        <a:t>Logic</a:t>
                      </a:r>
                      <a:endParaRPr sz="1800" b="1">
                        <a:solidFill>
                          <a:srgbClr val="FFFFFF"/>
                        </a:solidFill>
                        <a:latin typeface="Roboto"/>
                        <a:ea typeface="Roboto"/>
                        <a:cs typeface="Roboto"/>
                        <a:sym typeface="Roboto"/>
                      </a:endParaRPr>
                    </a:p>
                  </a:txBody>
                  <a:tcPr marL="91425" marR="91425" marT="0" marB="0" anchor="ctr">
                    <a:solidFill>
                      <a:srgbClr val="000000"/>
                    </a:solidFill>
                  </a:tcPr>
                </a:tc>
                <a:extLst>
                  <a:ext uri="{0D108BD9-81ED-4DB2-BD59-A6C34878D82A}">
                    <a16:rowId xmlns:a16="http://schemas.microsoft.com/office/drawing/2014/main" val="10000"/>
                  </a:ext>
                </a:extLst>
              </a:tr>
              <a:tr h="624250">
                <a:tc>
                  <a:txBody>
                    <a:bodyPr/>
                    <a:lstStyle/>
                    <a:p>
                      <a:pPr marL="0" lvl="0" indent="0" algn="l" rtl="0">
                        <a:spcBef>
                          <a:spcPts val="0"/>
                        </a:spcBef>
                        <a:spcAft>
                          <a:spcPts val="0"/>
                        </a:spcAft>
                        <a:buNone/>
                      </a:pPr>
                      <a:r>
                        <a:rPr lang="en" sz="1800">
                          <a:solidFill>
                            <a:srgbClr val="A9B7C0"/>
                          </a:solidFill>
                          <a:latin typeface="Roboto Light"/>
                          <a:ea typeface="Roboto Light"/>
                          <a:cs typeface="Roboto Light"/>
                          <a:sym typeface="Roboto Light"/>
                        </a:rPr>
                        <a:t>1. Numbers</a:t>
                      </a:r>
                      <a:endParaRPr sz="1800">
                        <a:solidFill>
                          <a:srgbClr val="A9B7C0"/>
                        </a:solidFill>
                        <a:latin typeface="Roboto Light"/>
                        <a:ea typeface="Roboto Light"/>
                        <a:cs typeface="Roboto Light"/>
                        <a:sym typeface="Roboto Light"/>
                      </a:endParaRPr>
                    </a:p>
                  </a:txBody>
                  <a:tcPr marL="91425" marR="91425" marT="0" marB="0" anchor="ctr">
                    <a:solidFill>
                      <a:srgbClr val="FFFFFF"/>
                    </a:solidFill>
                  </a:tcPr>
                </a:tc>
                <a:tc>
                  <a:txBody>
                    <a:bodyPr/>
                    <a:lstStyle/>
                    <a:p>
                      <a:pPr marL="0" lvl="0" indent="0" algn="l" rtl="0">
                        <a:spcBef>
                          <a:spcPts val="0"/>
                        </a:spcBef>
                        <a:spcAft>
                          <a:spcPts val="0"/>
                        </a:spcAft>
                        <a:buNone/>
                      </a:pPr>
                      <a:r>
                        <a:rPr lang="en" sz="1800">
                          <a:solidFill>
                            <a:srgbClr val="A9B7C0"/>
                          </a:solidFill>
                          <a:latin typeface="Roboto Light"/>
                          <a:ea typeface="Roboto Light"/>
                          <a:cs typeface="Roboto Light"/>
                          <a:sym typeface="Roboto Light"/>
                        </a:rPr>
                        <a:t>1. Operators</a:t>
                      </a:r>
                      <a:endParaRPr sz="1800">
                        <a:solidFill>
                          <a:srgbClr val="A9B7C0"/>
                        </a:solidFill>
                        <a:latin typeface="Roboto Light"/>
                        <a:ea typeface="Roboto Light"/>
                        <a:cs typeface="Roboto Light"/>
                        <a:sym typeface="Roboto Light"/>
                      </a:endParaRPr>
                    </a:p>
                  </a:txBody>
                  <a:tcPr marL="91425" marR="91425" marT="0" marB="0" anchor="ctr">
                    <a:solidFill>
                      <a:srgbClr val="FFFFFF"/>
                    </a:solidFill>
                  </a:tcPr>
                </a:tc>
                <a:extLst>
                  <a:ext uri="{0D108BD9-81ED-4DB2-BD59-A6C34878D82A}">
                    <a16:rowId xmlns:a16="http://schemas.microsoft.com/office/drawing/2014/main" val="10001"/>
                  </a:ext>
                </a:extLst>
              </a:tr>
              <a:tr h="624250">
                <a:tc>
                  <a:txBody>
                    <a:bodyPr/>
                    <a:lstStyle/>
                    <a:p>
                      <a:pPr marL="0" lvl="0" indent="0" algn="l" rtl="0">
                        <a:spcBef>
                          <a:spcPts val="0"/>
                        </a:spcBef>
                        <a:spcAft>
                          <a:spcPts val="0"/>
                        </a:spcAft>
                        <a:buNone/>
                      </a:pPr>
                      <a:r>
                        <a:rPr lang="en" sz="1800">
                          <a:solidFill>
                            <a:srgbClr val="A9B7C0"/>
                          </a:solidFill>
                          <a:latin typeface="Roboto Light"/>
                          <a:ea typeface="Roboto Light"/>
                          <a:cs typeface="Roboto Light"/>
                          <a:sym typeface="Roboto Light"/>
                        </a:rPr>
                        <a:t>2. Strings</a:t>
                      </a:r>
                      <a:endParaRPr sz="1800">
                        <a:solidFill>
                          <a:srgbClr val="A9B7C0"/>
                        </a:solidFill>
                        <a:latin typeface="Roboto Light"/>
                        <a:ea typeface="Roboto Light"/>
                        <a:cs typeface="Roboto Light"/>
                        <a:sym typeface="Roboto Light"/>
                      </a:endParaRPr>
                    </a:p>
                  </a:txBody>
                  <a:tcPr marL="91425" marR="91425" marT="0" marB="0" anchor="ctr">
                    <a:solidFill>
                      <a:schemeClr val="lt2"/>
                    </a:solidFill>
                  </a:tcPr>
                </a:tc>
                <a:tc>
                  <a:txBody>
                    <a:bodyPr/>
                    <a:lstStyle/>
                    <a:p>
                      <a:pPr marL="0" lvl="0" indent="0" algn="l" rtl="0">
                        <a:spcBef>
                          <a:spcPts val="0"/>
                        </a:spcBef>
                        <a:spcAft>
                          <a:spcPts val="0"/>
                        </a:spcAft>
                        <a:buNone/>
                      </a:pPr>
                      <a:r>
                        <a:rPr lang="en" sz="1800">
                          <a:latin typeface="Roboto Light"/>
                          <a:ea typeface="Roboto Light"/>
                          <a:cs typeface="Roboto Light"/>
                          <a:sym typeface="Roboto Light"/>
                        </a:rPr>
                        <a:t>2. Conditionals</a:t>
                      </a:r>
                      <a:endParaRPr sz="1800">
                        <a:latin typeface="Roboto Light"/>
                        <a:ea typeface="Roboto Light"/>
                        <a:cs typeface="Roboto Light"/>
                        <a:sym typeface="Roboto Light"/>
                      </a:endParaRPr>
                    </a:p>
                  </a:txBody>
                  <a:tcPr marL="91425" marR="91425" marT="0" marB="0" anchor="ctr">
                    <a:solidFill>
                      <a:schemeClr val="accent6"/>
                    </a:solidFill>
                  </a:tcPr>
                </a:tc>
                <a:extLst>
                  <a:ext uri="{0D108BD9-81ED-4DB2-BD59-A6C34878D82A}">
                    <a16:rowId xmlns:a16="http://schemas.microsoft.com/office/drawing/2014/main" val="10002"/>
                  </a:ext>
                </a:extLst>
              </a:tr>
              <a:tr h="624250">
                <a:tc>
                  <a:txBody>
                    <a:bodyPr/>
                    <a:lstStyle/>
                    <a:p>
                      <a:pPr marL="0" lvl="0" indent="0" algn="l" rtl="0">
                        <a:spcBef>
                          <a:spcPts val="0"/>
                        </a:spcBef>
                        <a:spcAft>
                          <a:spcPts val="0"/>
                        </a:spcAft>
                        <a:buNone/>
                      </a:pPr>
                      <a:r>
                        <a:rPr lang="en" sz="1800">
                          <a:solidFill>
                            <a:srgbClr val="A9B7C0"/>
                          </a:solidFill>
                          <a:latin typeface="Roboto Light"/>
                          <a:ea typeface="Roboto Light"/>
                          <a:cs typeface="Roboto Light"/>
                          <a:sym typeface="Roboto Light"/>
                        </a:rPr>
                        <a:t>3. Booleans</a:t>
                      </a:r>
                      <a:endParaRPr sz="1800">
                        <a:solidFill>
                          <a:srgbClr val="A9B7C0"/>
                        </a:solidFill>
                        <a:latin typeface="Roboto Light"/>
                        <a:ea typeface="Roboto Light"/>
                        <a:cs typeface="Roboto Light"/>
                        <a:sym typeface="Roboto Light"/>
                      </a:endParaRPr>
                    </a:p>
                  </a:txBody>
                  <a:tcPr marL="91425" marR="91425" marT="0" marB="0" anchor="ctr">
                    <a:solidFill>
                      <a:srgbClr val="FFFFFF"/>
                    </a:solidFill>
                  </a:tcPr>
                </a:tc>
                <a:tc>
                  <a:txBody>
                    <a:bodyPr/>
                    <a:lstStyle/>
                    <a:p>
                      <a:pPr marL="0" lvl="0" indent="0" algn="l" rtl="0">
                        <a:spcBef>
                          <a:spcPts val="0"/>
                        </a:spcBef>
                        <a:spcAft>
                          <a:spcPts val="0"/>
                        </a:spcAft>
                        <a:buNone/>
                      </a:pPr>
                      <a:r>
                        <a:rPr lang="en" sz="1800">
                          <a:latin typeface="Roboto Light"/>
                          <a:ea typeface="Roboto Light"/>
                          <a:cs typeface="Roboto Light"/>
                          <a:sym typeface="Roboto Light"/>
                        </a:rPr>
                        <a:t>3. Loops</a:t>
                      </a:r>
                      <a:endParaRPr sz="1800">
                        <a:latin typeface="Roboto Light"/>
                        <a:ea typeface="Roboto Light"/>
                        <a:cs typeface="Roboto Light"/>
                        <a:sym typeface="Roboto Light"/>
                      </a:endParaRPr>
                    </a:p>
                  </a:txBody>
                  <a:tcPr marL="91425" marR="91425" marT="0" marB="0" anchor="ctr">
                    <a:solidFill>
                      <a:schemeClr val="accent6"/>
                    </a:solidFill>
                  </a:tcPr>
                </a:tc>
                <a:extLst>
                  <a:ext uri="{0D108BD9-81ED-4DB2-BD59-A6C34878D82A}">
                    <a16:rowId xmlns:a16="http://schemas.microsoft.com/office/drawing/2014/main" val="10003"/>
                  </a:ext>
                </a:extLst>
              </a:tr>
              <a:tr h="624250">
                <a:tc>
                  <a:txBody>
                    <a:bodyPr/>
                    <a:lstStyle/>
                    <a:p>
                      <a:pPr marL="0" lvl="0" indent="0" algn="l" rtl="0">
                        <a:spcBef>
                          <a:spcPts val="0"/>
                        </a:spcBef>
                        <a:spcAft>
                          <a:spcPts val="0"/>
                        </a:spcAft>
                        <a:buNone/>
                      </a:pPr>
                      <a:r>
                        <a:rPr lang="en" sz="1800">
                          <a:solidFill>
                            <a:srgbClr val="A9B7C0"/>
                          </a:solidFill>
                          <a:latin typeface="Roboto Light"/>
                          <a:ea typeface="Roboto Light"/>
                          <a:cs typeface="Roboto Light"/>
                          <a:sym typeface="Roboto Light"/>
                        </a:rPr>
                        <a:t>4. Lists</a:t>
                      </a:r>
                      <a:endParaRPr sz="1800">
                        <a:solidFill>
                          <a:srgbClr val="A9B7C0"/>
                        </a:solidFill>
                        <a:latin typeface="Roboto Light"/>
                        <a:ea typeface="Roboto Light"/>
                        <a:cs typeface="Roboto Light"/>
                        <a:sym typeface="Roboto Light"/>
                      </a:endParaRPr>
                    </a:p>
                  </a:txBody>
                  <a:tcPr marL="91425" marR="91425" marT="0" marB="0" anchor="ctr">
                    <a:solidFill>
                      <a:schemeClr val="lt2"/>
                    </a:solidFill>
                  </a:tcPr>
                </a:tc>
                <a:tc>
                  <a:txBody>
                    <a:bodyPr/>
                    <a:lstStyle/>
                    <a:p>
                      <a:pPr marL="0" lvl="0" indent="0" algn="l" rtl="0">
                        <a:spcBef>
                          <a:spcPts val="0"/>
                        </a:spcBef>
                        <a:spcAft>
                          <a:spcPts val="0"/>
                        </a:spcAft>
                        <a:buNone/>
                      </a:pPr>
                      <a:r>
                        <a:rPr lang="en" sz="1800">
                          <a:solidFill>
                            <a:srgbClr val="A9B7C0"/>
                          </a:solidFill>
                          <a:latin typeface="Roboto Light"/>
                          <a:ea typeface="Roboto Light"/>
                          <a:cs typeface="Roboto Light"/>
                          <a:sym typeface="Roboto Light"/>
                        </a:rPr>
                        <a:t>4. Functions</a:t>
                      </a:r>
                      <a:endParaRPr sz="1800">
                        <a:solidFill>
                          <a:srgbClr val="A9B7C0"/>
                        </a:solidFill>
                        <a:latin typeface="Roboto Light"/>
                        <a:ea typeface="Roboto Light"/>
                        <a:cs typeface="Roboto Light"/>
                        <a:sym typeface="Roboto Light"/>
                      </a:endParaRPr>
                    </a:p>
                  </a:txBody>
                  <a:tcPr marL="91425" marR="91425" marT="0" marB="0" anchor="ctr">
                    <a:solidFill>
                      <a:schemeClr val="lt2"/>
                    </a:solidFill>
                  </a:tcPr>
                </a:tc>
                <a:extLst>
                  <a:ext uri="{0D108BD9-81ED-4DB2-BD59-A6C34878D82A}">
                    <a16:rowId xmlns:a16="http://schemas.microsoft.com/office/drawing/2014/main" val="10004"/>
                  </a:ext>
                </a:extLst>
              </a:tr>
              <a:tr h="624250">
                <a:tc>
                  <a:txBody>
                    <a:bodyPr/>
                    <a:lstStyle/>
                    <a:p>
                      <a:pPr marL="0" lvl="0" indent="0" algn="l" rtl="0">
                        <a:spcBef>
                          <a:spcPts val="0"/>
                        </a:spcBef>
                        <a:spcAft>
                          <a:spcPts val="0"/>
                        </a:spcAft>
                        <a:buNone/>
                      </a:pPr>
                      <a:r>
                        <a:rPr lang="en" sz="1800">
                          <a:solidFill>
                            <a:srgbClr val="A9B7C0"/>
                          </a:solidFill>
                          <a:latin typeface="Roboto Light"/>
                          <a:ea typeface="Roboto Light"/>
                          <a:cs typeface="Roboto Light"/>
                          <a:sym typeface="Roboto Light"/>
                        </a:rPr>
                        <a:t>5. Dictionaries</a:t>
                      </a:r>
                      <a:endParaRPr sz="1800">
                        <a:solidFill>
                          <a:srgbClr val="A9B7C0"/>
                        </a:solidFill>
                        <a:latin typeface="Roboto Light"/>
                        <a:ea typeface="Roboto Light"/>
                        <a:cs typeface="Roboto Light"/>
                        <a:sym typeface="Roboto Light"/>
                      </a:endParaRPr>
                    </a:p>
                  </a:txBody>
                  <a:tcPr marL="91425" marR="91425" marT="0" marB="0" anchor="ctr">
                    <a:solidFill>
                      <a:srgbClr val="FFFFFF"/>
                    </a:solidFill>
                  </a:tcPr>
                </a:tc>
                <a:tc>
                  <a:txBody>
                    <a:bodyPr/>
                    <a:lstStyle/>
                    <a:p>
                      <a:pPr marL="0" lvl="0" indent="0" algn="l" rtl="0">
                        <a:spcBef>
                          <a:spcPts val="0"/>
                        </a:spcBef>
                        <a:spcAft>
                          <a:spcPts val="0"/>
                        </a:spcAft>
                        <a:buNone/>
                      </a:pPr>
                      <a:r>
                        <a:rPr lang="en" sz="1800">
                          <a:solidFill>
                            <a:srgbClr val="A9B7C0"/>
                          </a:solidFill>
                          <a:latin typeface="Roboto Light"/>
                          <a:ea typeface="Roboto Light"/>
                          <a:cs typeface="Roboto Light"/>
                          <a:sym typeface="Roboto Light"/>
                        </a:rPr>
                        <a:t>5. Modules</a:t>
                      </a:r>
                      <a:endParaRPr sz="1800">
                        <a:solidFill>
                          <a:srgbClr val="A9B7C0"/>
                        </a:solidFill>
                        <a:latin typeface="Roboto Light"/>
                        <a:ea typeface="Roboto Light"/>
                        <a:cs typeface="Roboto Light"/>
                        <a:sym typeface="Roboto Light"/>
                      </a:endParaRPr>
                    </a:p>
                  </a:txBody>
                  <a:tcPr marL="91425" marR="91425" marT="0" marB="0" anchor="ctr">
                    <a:solidFill>
                      <a:srgbClr val="FFFFFF"/>
                    </a:solidFill>
                  </a:tcPr>
                </a:tc>
                <a:extLst>
                  <a:ext uri="{0D108BD9-81ED-4DB2-BD59-A6C34878D82A}">
                    <a16:rowId xmlns:a16="http://schemas.microsoft.com/office/drawing/2014/main" val="10005"/>
                  </a:ext>
                </a:extLst>
              </a:tr>
            </a:tbl>
          </a:graphicData>
        </a:graphic>
      </p:graphicFrame>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531"/>
        <p:cNvGrpSpPr/>
        <p:nvPr/>
      </p:nvGrpSpPr>
      <p:grpSpPr>
        <a:xfrm>
          <a:off x="0" y="0"/>
          <a:ext cx="0" cy="0"/>
          <a:chOff x="0" y="0"/>
          <a:chExt cx="0" cy="0"/>
        </a:xfrm>
      </p:grpSpPr>
      <p:sp>
        <p:nvSpPr>
          <p:cNvPr id="1532" name="Google Shape;1532;p101"/>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Enumerate (x,y)</a:t>
            </a:r>
            <a:endParaRPr/>
          </a:p>
        </p:txBody>
      </p:sp>
      <p:sp>
        <p:nvSpPr>
          <p:cNvPr id="1533" name="Google Shape;1533;p10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50</a:t>
            </a:fld>
            <a:endParaRPr/>
          </a:p>
        </p:txBody>
      </p:sp>
      <p:sp>
        <p:nvSpPr>
          <p:cNvPr id="1534" name="Google Shape;1534;p101"/>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pic>
        <p:nvPicPr>
          <p:cNvPr id="1535" name="Google Shape;1535;p101"/>
          <p:cNvPicPr preferRelativeResize="0"/>
          <p:nvPr/>
        </p:nvPicPr>
        <p:blipFill>
          <a:blip r:embed="rId3">
            <a:alphaModFix/>
          </a:blip>
          <a:stretch>
            <a:fillRect/>
          </a:stretch>
        </p:blipFill>
        <p:spPr>
          <a:xfrm>
            <a:off x="728550" y="1527725"/>
            <a:ext cx="1095201" cy="1602276"/>
          </a:xfrm>
          <a:prstGeom prst="rect">
            <a:avLst/>
          </a:prstGeom>
          <a:noFill/>
          <a:ln>
            <a:noFill/>
          </a:ln>
        </p:spPr>
      </p:pic>
      <p:sp>
        <p:nvSpPr>
          <p:cNvPr id="1536" name="Google Shape;1536;p101"/>
          <p:cNvSpPr txBox="1"/>
          <p:nvPr/>
        </p:nvSpPr>
        <p:spPr>
          <a:xfrm>
            <a:off x="2015850" y="1446425"/>
            <a:ext cx="3700500" cy="285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highlight>
                  <a:srgbClr val="FFFFFF"/>
                </a:highlight>
                <a:latin typeface="Roboto"/>
                <a:ea typeface="Roboto"/>
                <a:cs typeface="Roboto"/>
                <a:sym typeface="Roboto"/>
              </a:rPr>
              <a:t>The </a:t>
            </a:r>
            <a:r>
              <a:rPr lang="en" sz="1800" b="1">
                <a:highlight>
                  <a:srgbClr val="FFFFFF"/>
                </a:highlight>
                <a:latin typeface="Roboto"/>
                <a:ea typeface="Roboto"/>
                <a:cs typeface="Roboto"/>
                <a:sym typeface="Roboto"/>
              </a:rPr>
              <a:t>enumerare (x,y)</a:t>
            </a:r>
            <a:r>
              <a:rPr lang="en" sz="1800">
                <a:highlight>
                  <a:srgbClr val="FFFFFF"/>
                </a:highlight>
                <a:latin typeface="Roboto"/>
                <a:ea typeface="Roboto"/>
                <a:cs typeface="Roboto"/>
                <a:sym typeface="Roboto"/>
              </a:rPr>
              <a:t> command allows users to both loop through a list and count the current iteration of said loop.</a:t>
            </a:r>
            <a:endParaRPr sz="1800">
              <a:latin typeface="Roboto Light"/>
              <a:ea typeface="Roboto Light"/>
              <a:cs typeface="Roboto Light"/>
              <a:sym typeface="Roboto Light"/>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540"/>
        <p:cNvGrpSpPr/>
        <p:nvPr/>
      </p:nvGrpSpPr>
      <p:grpSpPr>
        <a:xfrm>
          <a:off x="0" y="0"/>
          <a:ext cx="0" cy="0"/>
          <a:chOff x="0" y="0"/>
          <a:chExt cx="0" cy="0"/>
        </a:xfrm>
      </p:grpSpPr>
      <p:sp>
        <p:nvSpPr>
          <p:cNvPr id="1541" name="Google Shape;1541;p102"/>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Enumeration</a:t>
            </a:r>
            <a:endParaRPr/>
          </a:p>
        </p:txBody>
      </p:sp>
      <p:sp>
        <p:nvSpPr>
          <p:cNvPr id="1542" name="Google Shape;1542;p10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51</a:t>
            </a:fld>
            <a:endParaRPr/>
          </a:p>
        </p:txBody>
      </p:sp>
      <p:sp>
        <p:nvSpPr>
          <p:cNvPr id="1543" name="Google Shape;1543;p102"/>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544" name="Google Shape;1544;p102"/>
          <p:cNvSpPr txBox="1">
            <a:spLocks noGrp="1"/>
          </p:cNvSpPr>
          <p:nvPr>
            <p:ph type="body" idx="3"/>
          </p:nvPr>
        </p:nvSpPr>
        <p:spPr>
          <a:xfrm>
            <a:off x="105650" y="2723250"/>
            <a:ext cx="8502000" cy="2183400"/>
          </a:xfrm>
          <a:prstGeom prst="rect">
            <a:avLst/>
          </a:prstGeom>
        </p:spPr>
        <p:txBody>
          <a:bodyPr spcFirstLastPara="1" wrap="square" lIns="457200" tIns="0" rIns="457200" bIns="914400" anchor="t" anchorCtr="0">
            <a:noAutofit/>
          </a:bodyPr>
          <a:lstStyle/>
          <a:p>
            <a:pPr marL="0" lvl="0" indent="0" algn="l" rtl="0">
              <a:spcBef>
                <a:spcPts val="0"/>
              </a:spcBef>
              <a:spcAft>
                <a:spcPts val="0"/>
              </a:spcAft>
              <a:buNone/>
            </a:pPr>
            <a:r>
              <a:rPr lang="en" sz="1800">
                <a:highlight>
                  <a:srgbClr val="FFFFFF"/>
                </a:highlight>
              </a:rPr>
              <a:t>Two temporary variables have to be created when using </a:t>
            </a:r>
            <a:r>
              <a:rPr lang="en" sz="1800"/>
              <a:t>enumerate()</a:t>
            </a:r>
            <a:r>
              <a:rPr lang="en" sz="1800">
                <a:highlight>
                  <a:srgbClr val="FFFFFF"/>
                </a:highlight>
              </a:rPr>
              <a:t>. </a:t>
            </a:r>
            <a:endParaRPr sz="1800">
              <a:highlight>
                <a:srgbClr val="FFFFFF"/>
              </a:highlight>
            </a:endParaRPr>
          </a:p>
          <a:p>
            <a:pPr marL="0" lvl="0" indent="0" algn="l" rtl="0">
              <a:spcBef>
                <a:spcPts val="800"/>
              </a:spcBef>
              <a:spcAft>
                <a:spcPts val="0"/>
              </a:spcAft>
              <a:buNone/>
            </a:pPr>
            <a:endParaRPr sz="1800">
              <a:highlight>
                <a:srgbClr val="FFFFFF"/>
              </a:highlight>
            </a:endParaRPr>
          </a:p>
          <a:p>
            <a:pPr marL="0" lvl="0" indent="0" algn="l" rtl="0">
              <a:spcBef>
                <a:spcPts val="800"/>
              </a:spcBef>
              <a:spcAft>
                <a:spcPts val="800"/>
              </a:spcAft>
              <a:buNone/>
            </a:pPr>
            <a:r>
              <a:rPr lang="en" sz="1800">
                <a:highlight>
                  <a:srgbClr val="FFFFFF"/>
                </a:highlight>
              </a:rPr>
              <a:t>The first variable is an integer that points to the current iteration of the loop while the second variable is the value of the current element in the list being looped through.</a:t>
            </a:r>
            <a:endParaRPr sz="1800"/>
          </a:p>
        </p:txBody>
      </p:sp>
      <p:pic>
        <p:nvPicPr>
          <p:cNvPr id="1545" name="Google Shape;1545;p102"/>
          <p:cNvPicPr preferRelativeResize="0"/>
          <p:nvPr/>
        </p:nvPicPr>
        <p:blipFill>
          <a:blip r:embed="rId3">
            <a:alphaModFix/>
          </a:blip>
          <a:stretch>
            <a:fillRect/>
          </a:stretch>
        </p:blipFill>
        <p:spPr>
          <a:xfrm>
            <a:off x="234138" y="759925"/>
            <a:ext cx="8675726" cy="173710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549"/>
        <p:cNvGrpSpPr/>
        <p:nvPr/>
      </p:nvGrpSpPr>
      <p:grpSpPr>
        <a:xfrm>
          <a:off x="0" y="0"/>
          <a:ext cx="0" cy="0"/>
          <a:chOff x="0" y="0"/>
          <a:chExt cx="0" cy="0"/>
        </a:xfrm>
      </p:grpSpPr>
      <p:sp>
        <p:nvSpPr>
          <p:cNvPr id="1550" name="Google Shape;1550;p10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52</a:t>
            </a:fld>
            <a:endParaRPr/>
          </a:p>
        </p:txBody>
      </p:sp>
      <p:sp>
        <p:nvSpPr>
          <p:cNvPr id="1551" name="Google Shape;1551;p103"/>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552" name="Google Shape;1552;p103"/>
          <p:cNvSpPr txBox="1">
            <a:spLocks noGrp="1"/>
          </p:cNvSpPr>
          <p:nvPr>
            <p:ph type="title"/>
          </p:nvPr>
        </p:nvSpPr>
        <p:spPr>
          <a:xfrm>
            <a:off x="-101100" y="4234600"/>
            <a:ext cx="8970300" cy="634500"/>
          </a:xfrm>
          <a:prstGeom prst="rect">
            <a:avLst/>
          </a:prstGeom>
        </p:spPr>
        <p:txBody>
          <a:bodyPr spcFirstLastPara="1" wrap="square" lIns="457200" tIns="9125" rIns="1005825" bIns="0" anchor="t" anchorCtr="0">
            <a:noAutofit/>
          </a:bodyPr>
          <a:lstStyle/>
          <a:p>
            <a:pPr marL="0" lvl="0" indent="0" algn="r" rtl="0">
              <a:spcBef>
                <a:spcPts val="0"/>
              </a:spcBef>
              <a:spcAft>
                <a:spcPts val="0"/>
              </a:spcAft>
              <a:buNone/>
            </a:pPr>
            <a:r>
              <a:rPr lang="en"/>
              <a:t>10 minutes</a:t>
            </a:r>
            <a:endParaRPr/>
          </a:p>
        </p:txBody>
      </p:sp>
      <p:sp>
        <p:nvSpPr>
          <p:cNvPr id="1553" name="Google Shape;1553;p103"/>
          <p:cNvSpPr txBox="1">
            <a:spLocks noGrp="1"/>
          </p:cNvSpPr>
          <p:nvPr>
            <p:ph type="title" idx="2"/>
          </p:nvPr>
        </p:nvSpPr>
        <p:spPr>
          <a:xfrm>
            <a:off x="273900" y="1042875"/>
            <a:ext cx="8595300" cy="2764200"/>
          </a:xfrm>
          <a:prstGeom prst="rect">
            <a:avLst/>
          </a:prstGeom>
        </p:spPr>
        <p:txBody>
          <a:bodyPr spcFirstLastPara="1" wrap="square" lIns="2560300" tIns="0" rIns="457200" bIns="457200" anchor="t" anchorCtr="0">
            <a:noAutofit/>
          </a:bodyPr>
          <a:lstStyle/>
          <a:p>
            <a:pPr marL="0" lvl="0" indent="0" algn="l" rtl="0">
              <a:spcBef>
                <a:spcPts val="0"/>
              </a:spcBef>
              <a:spcAft>
                <a:spcPts val="0"/>
              </a:spcAft>
              <a:buClr>
                <a:schemeClr val="dk1"/>
              </a:buClr>
              <a:buSzPts val="1100"/>
              <a:buFont typeface="Arial"/>
              <a:buNone/>
            </a:pPr>
            <a:r>
              <a:rPr lang="en" sz="3000" b="1">
                <a:solidFill>
                  <a:schemeClr val="dk1"/>
                </a:solidFill>
              </a:rPr>
              <a:t>Activity:</a:t>
            </a:r>
            <a:r>
              <a:rPr lang="en" sz="3000">
                <a:solidFill>
                  <a:schemeClr val="dk1"/>
                </a:solidFill>
                <a:latin typeface="Roboto Light"/>
                <a:ea typeface="Roboto Light"/>
                <a:cs typeface="Roboto Light"/>
                <a:sym typeface="Roboto Light"/>
              </a:rPr>
              <a:t> Vulnerable List</a:t>
            </a:r>
            <a:endParaRPr sz="3000">
              <a:solidFill>
                <a:schemeClr val="dk1"/>
              </a:solidFill>
              <a:latin typeface="Roboto Light"/>
              <a:ea typeface="Roboto Light"/>
              <a:cs typeface="Roboto Light"/>
              <a:sym typeface="Roboto Light"/>
            </a:endParaRPr>
          </a:p>
          <a:p>
            <a:pPr marL="0" lvl="0" indent="0" algn="l" rtl="0">
              <a:spcBef>
                <a:spcPts val="800"/>
              </a:spcBef>
              <a:spcAft>
                <a:spcPts val="0"/>
              </a:spcAft>
              <a:buClr>
                <a:schemeClr val="dk1"/>
              </a:buClr>
              <a:buSzPts val="1100"/>
              <a:buFont typeface="Arial"/>
              <a:buNone/>
            </a:pPr>
            <a:r>
              <a:rPr lang="en" sz="1800">
                <a:solidFill>
                  <a:schemeClr val="dk1"/>
                </a:solidFill>
                <a:latin typeface="Roboto Light"/>
                <a:ea typeface="Roboto Light"/>
                <a:cs typeface="Roboto Light"/>
                <a:sym typeface="Roboto Light"/>
              </a:rPr>
              <a:t>In this activity, you will create two </a:t>
            </a:r>
            <a:r>
              <a:rPr lang="en" sz="1800">
                <a:solidFill>
                  <a:srgbClr val="FFFFFF"/>
                </a:solidFill>
                <a:highlight>
                  <a:srgbClr val="212940"/>
                </a:highlight>
                <a:latin typeface="Inconsolata"/>
                <a:ea typeface="Inconsolata"/>
                <a:cs typeface="Inconsolata"/>
                <a:sym typeface="Inconsolata"/>
              </a:rPr>
              <a:t>for</a:t>
            </a:r>
            <a:r>
              <a:rPr lang="en" sz="1800">
                <a:solidFill>
                  <a:schemeClr val="dk1"/>
                </a:solidFill>
                <a:latin typeface="Roboto Light"/>
                <a:ea typeface="Roboto Light"/>
                <a:cs typeface="Roboto Light"/>
                <a:sym typeface="Roboto Light"/>
              </a:rPr>
              <a:t> loops to navigate through a list of vulnerable IP addresses. </a:t>
            </a:r>
            <a:endParaRPr sz="1800">
              <a:solidFill>
                <a:schemeClr val="dk1"/>
              </a:solidFill>
              <a:latin typeface="Roboto Light"/>
              <a:ea typeface="Roboto Light"/>
              <a:cs typeface="Roboto Light"/>
              <a:sym typeface="Roboto Light"/>
            </a:endParaRPr>
          </a:p>
          <a:p>
            <a:pPr marL="0" lvl="0" indent="0" algn="l" rtl="0">
              <a:spcBef>
                <a:spcPts val="800"/>
              </a:spcBef>
              <a:spcAft>
                <a:spcPts val="0"/>
              </a:spcAft>
              <a:buClr>
                <a:schemeClr val="dk1"/>
              </a:buClr>
              <a:buSzPts val="1100"/>
              <a:buFont typeface="Arial"/>
              <a:buNone/>
            </a:pPr>
            <a:r>
              <a:rPr lang="en" sz="1800" b="1">
                <a:solidFill>
                  <a:schemeClr val="dk1"/>
                </a:solidFill>
              </a:rPr>
              <a:t>Instructions sent via Slack</a:t>
            </a:r>
            <a:endParaRPr sz="1800" b="1">
              <a:solidFill>
                <a:schemeClr val="dk1"/>
              </a:solidFill>
            </a:endParaRPr>
          </a:p>
          <a:p>
            <a:pPr marL="0" lvl="0" indent="0" algn="l" rtl="0">
              <a:spcBef>
                <a:spcPts val="800"/>
              </a:spcBef>
              <a:spcAft>
                <a:spcPts val="0"/>
              </a:spcAft>
              <a:buNone/>
            </a:pPr>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557"/>
        <p:cNvGrpSpPr/>
        <p:nvPr/>
      </p:nvGrpSpPr>
      <p:grpSpPr>
        <a:xfrm>
          <a:off x="0" y="0"/>
          <a:ext cx="0" cy="0"/>
          <a:chOff x="0" y="0"/>
          <a:chExt cx="0" cy="0"/>
        </a:xfrm>
      </p:grpSpPr>
      <p:sp>
        <p:nvSpPr>
          <p:cNvPr id="1558" name="Google Shape;1558;p104"/>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Your Turn: Vulnerable List</a:t>
            </a:r>
            <a:endParaRPr/>
          </a:p>
        </p:txBody>
      </p:sp>
      <p:sp>
        <p:nvSpPr>
          <p:cNvPr id="1559" name="Google Shape;1559;p104"/>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b="1"/>
              <a:t>Instructions</a:t>
            </a:r>
            <a:r>
              <a:rPr lang="en"/>
              <a:t>:</a:t>
            </a:r>
            <a:endParaRPr/>
          </a:p>
        </p:txBody>
      </p:sp>
      <p:sp>
        <p:nvSpPr>
          <p:cNvPr id="1560" name="Google Shape;1560;p10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53</a:t>
            </a:fld>
            <a:endParaRPr/>
          </a:p>
        </p:txBody>
      </p:sp>
      <p:sp>
        <p:nvSpPr>
          <p:cNvPr id="1561" name="Google Shape;1561;p104"/>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562" name="Google Shape;1562;p104"/>
          <p:cNvSpPr txBox="1">
            <a:spLocks noGrp="1"/>
          </p:cNvSpPr>
          <p:nvPr>
            <p:ph type="body" idx="3"/>
          </p:nvPr>
        </p:nvSpPr>
        <p:spPr>
          <a:xfrm>
            <a:off x="0" y="1167613"/>
            <a:ext cx="9144000" cy="3622200"/>
          </a:xfrm>
          <a:prstGeom prst="rect">
            <a:avLst/>
          </a:prstGeom>
        </p:spPr>
        <p:txBody>
          <a:bodyPr spcFirstLastPara="1" wrap="square" lIns="457200" tIns="0" rIns="457200" bIns="914400" anchor="t" anchorCtr="0">
            <a:noAutofit/>
          </a:bodyPr>
          <a:lstStyle/>
          <a:p>
            <a:pPr marL="0" lvl="0" indent="0" algn="l" rtl="0">
              <a:lnSpc>
                <a:spcPct val="115000"/>
              </a:lnSpc>
              <a:spcBef>
                <a:spcPts val="1800"/>
              </a:spcBef>
              <a:spcAft>
                <a:spcPts val="0"/>
              </a:spcAft>
              <a:buNone/>
            </a:pPr>
            <a:r>
              <a:rPr lang="en" sz="1600"/>
              <a:t>Using the file provided, complete the following:</a:t>
            </a:r>
            <a:endParaRPr sz="1600"/>
          </a:p>
          <a:p>
            <a:pPr marL="457200" lvl="0" indent="-330200" algn="l" rtl="0">
              <a:lnSpc>
                <a:spcPct val="114000"/>
              </a:lnSpc>
              <a:spcBef>
                <a:spcPts val="2400"/>
              </a:spcBef>
              <a:spcAft>
                <a:spcPts val="0"/>
              </a:spcAft>
              <a:buSzPts val="1600"/>
              <a:buChar char="-"/>
            </a:pPr>
            <a:r>
              <a:rPr lang="en" sz="1600"/>
              <a:t>Create a loop using range() that moves through only the first 5 IP_addresses and prints them in order to the screen with their rank.</a:t>
            </a:r>
            <a:endParaRPr sz="1600"/>
          </a:p>
          <a:p>
            <a:pPr marL="0" lvl="0" indent="0" algn="l" rtl="0">
              <a:lnSpc>
                <a:spcPct val="114000"/>
              </a:lnSpc>
              <a:spcBef>
                <a:spcPts val="500"/>
              </a:spcBef>
              <a:spcAft>
                <a:spcPts val="0"/>
              </a:spcAft>
              <a:buNone/>
            </a:pPr>
            <a:endParaRPr sz="1600"/>
          </a:p>
          <a:p>
            <a:pPr marL="457200" lvl="0" indent="-330200" algn="l" rtl="0">
              <a:lnSpc>
                <a:spcPct val="114000"/>
              </a:lnSpc>
              <a:spcBef>
                <a:spcPts val="500"/>
              </a:spcBef>
              <a:spcAft>
                <a:spcPts val="0"/>
              </a:spcAft>
              <a:buSzPts val="1600"/>
              <a:buChar char="-"/>
            </a:pPr>
            <a:r>
              <a:rPr lang="en" sz="1600"/>
              <a:t>Create a loop using enumerate() that goes through all the IP_addresses and prints out the vulnerability ranking for each one.</a:t>
            </a:r>
            <a:endParaRPr sz="1600"/>
          </a:p>
          <a:p>
            <a:pPr marL="0" lvl="0" indent="0" algn="l" rtl="0">
              <a:lnSpc>
                <a:spcPct val="114000"/>
              </a:lnSpc>
              <a:spcBef>
                <a:spcPts val="500"/>
              </a:spcBef>
              <a:spcAft>
                <a:spcPts val="0"/>
              </a:spcAft>
              <a:buNone/>
            </a:pPr>
            <a:endParaRPr sz="1600"/>
          </a:p>
          <a:p>
            <a:pPr marL="457200" lvl="0" indent="0" algn="l" rtl="0">
              <a:lnSpc>
                <a:spcPct val="115000"/>
              </a:lnSpc>
              <a:spcBef>
                <a:spcPts val="1500"/>
              </a:spcBef>
              <a:spcAft>
                <a:spcPts val="0"/>
              </a:spcAft>
              <a:buNone/>
            </a:pPr>
            <a:r>
              <a:rPr lang="en" sz="1600"/>
              <a:t>Hint: The </a:t>
            </a:r>
            <a:r>
              <a:rPr lang="en" sz="1600" i="1"/>
              <a:t>ranking</a:t>
            </a:r>
            <a:r>
              <a:rPr lang="en" sz="1600"/>
              <a:t> for an IP address is determined by its position in the list. The first element has the ranking of 1, the second has the rank of 2, and so on.</a:t>
            </a:r>
            <a:endParaRPr sz="1600"/>
          </a:p>
          <a:p>
            <a:pPr marL="0" lvl="0" indent="0" algn="l" rtl="0">
              <a:spcBef>
                <a:spcPts val="2400"/>
              </a:spcBef>
              <a:spcAft>
                <a:spcPts val="800"/>
              </a:spcAft>
              <a:buNone/>
            </a:pPr>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566"/>
        <p:cNvGrpSpPr/>
        <p:nvPr/>
      </p:nvGrpSpPr>
      <p:grpSpPr>
        <a:xfrm>
          <a:off x="0" y="0"/>
          <a:ext cx="0" cy="0"/>
          <a:chOff x="0" y="0"/>
          <a:chExt cx="0" cy="0"/>
        </a:xfrm>
      </p:grpSpPr>
      <p:sp>
        <p:nvSpPr>
          <p:cNvPr id="1567" name="Google Shape;1567;p10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54</a:t>
            </a:fld>
            <a:endParaRPr/>
          </a:p>
        </p:txBody>
      </p:sp>
      <p:sp>
        <p:nvSpPr>
          <p:cNvPr id="1568" name="Google Shape;1568;p105"/>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569" name="Google Shape;1569;p105"/>
          <p:cNvSpPr txBox="1">
            <a:spLocks noGrp="1"/>
          </p:cNvSpPr>
          <p:nvPr>
            <p:ph type="title"/>
          </p:nvPr>
        </p:nvSpPr>
        <p:spPr>
          <a:xfrm>
            <a:off x="-101100" y="4387000"/>
            <a:ext cx="9251400" cy="482100"/>
          </a:xfrm>
          <a:prstGeom prst="rect">
            <a:avLst/>
          </a:prstGeom>
        </p:spPr>
        <p:txBody>
          <a:bodyPr spcFirstLastPara="1" wrap="square" lIns="457200" tIns="9125" rIns="914400" bIns="0" anchor="t" anchorCtr="0">
            <a:noAutofit/>
          </a:bodyPr>
          <a:lstStyle/>
          <a:p>
            <a:pPr marL="0" lvl="0" indent="0" algn="r" rtl="0">
              <a:spcBef>
                <a:spcPts val="0"/>
              </a:spcBef>
              <a:spcAft>
                <a:spcPts val="0"/>
              </a:spcAft>
              <a:buNone/>
            </a:pPr>
            <a:r>
              <a:rPr lang="en"/>
              <a:t>Vulnerable List Review</a:t>
            </a:r>
            <a:endParaRPr/>
          </a:p>
        </p:txBody>
      </p:sp>
      <p:sp>
        <p:nvSpPr>
          <p:cNvPr id="1570" name="Google Shape;1570;p105"/>
          <p:cNvSpPr txBox="1"/>
          <p:nvPr/>
        </p:nvSpPr>
        <p:spPr>
          <a:xfrm>
            <a:off x="2808875" y="1249400"/>
            <a:ext cx="2453400" cy="482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rgbClr val="660000"/>
                </a:solidFill>
                <a:latin typeface="Roboto Mono"/>
                <a:ea typeface="Roboto Mono"/>
                <a:cs typeface="Roboto Mono"/>
                <a:sym typeface="Roboto Mono"/>
              </a:rPr>
              <a:t>Vulnerable List</a:t>
            </a:r>
            <a:endParaRPr sz="1800">
              <a:solidFill>
                <a:srgbClr val="660000"/>
              </a:solidFill>
              <a:latin typeface="Roboto Mono"/>
              <a:ea typeface="Roboto Mono"/>
              <a:cs typeface="Roboto Mono"/>
              <a:sym typeface="Roboto Mono"/>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574"/>
        <p:cNvGrpSpPr/>
        <p:nvPr/>
      </p:nvGrpSpPr>
      <p:grpSpPr>
        <a:xfrm>
          <a:off x="0" y="0"/>
          <a:ext cx="0" cy="0"/>
          <a:chOff x="0" y="0"/>
          <a:chExt cx="0" cy="0"/>
        </a:xfrm>
      </p:grpSpPr>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578"/>
        <p:cNvGrpSpPr/>
        <p:nvPr/>
      </p:nvGrpSpPr>
      <p:grpSpPr>
        <a:xfrm>
          <a:off x="0" y="0"/>
          <a:ext cx="0" cy="0"/>
          <a:chOff x="0" y="0"/>
          <a:chExt cx="0" cy="0"/>
        </a:xfrm>
      </p:grpSpPr>
      <p:sp>
        <p:nvSpPr>
          <p:cNvPr id="1579" name="Google Shape;1579;p10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solidFill>
                  <a:srgbClr val="FFFFFF"/>
                </a:solidFill>
              </a:rPr>
              <a:t>56</a:t>
            </a:fld>
            <a:endParaRPr>
              <a:solidFill>
                <a:srgbClr val="FFFFFF"/>
              </a:solidFill>
            </a:endParaRPr>
          </a:p>
        </p:txBody>
      </p:sp>
      <p:sp>
        <p:nvSpPr>
          <p:cNvPr id="1580" name="Google Shape;1580;p107"/>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Nested for Loops</a:t>
            </a:r>
            <a:endParaRPr/>
          </a:p>
        </p:txBody>
      </p:sp>
      <p:sp>
        <p:nvSpPr>
          <p:cNvPr id="1581" name="Google Shape;1581;p107"/>
          <p:cNvSpPr txBox="1">
            <a:spLocks noGrp="1"/>
          </p:cNvSpPr>
          <p:nvPr>
            <p:ph type="sldNum" idx="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56</a:t>
            </a:fld>
            <a:endParaRPr/>
          </a:p>
        </p:txBody>
      </p:sp>
      <p:sp>
        <p:nvSpPr>
          <p:cNvPr id="1582" name="Google Shape;1582;p107"/>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586"/>
        <p:cNvGrpSpPr/>
        <p:nvPr/>
      </p:nvGrpSpPr>
      <p:grpSpPr>
        <a:xfrm>
          <a:off x="0" y="0"/>
          <a:ext cx="0" cy="0"/>
          <a:chOff x="0" y="0"/>
          <a:chExt cx="0" cy="0"/>
        </a:xfrm>
      </p:grpSpPr>
      <p:sp>
        <p:nvSpPr>
          <p:cNvPr id="1587" name="Google Shape;1587;p108"/>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Nested for Loops</a:t>
            </a:r>
            <a:endParaRPr/>
          </a:p>
        </p:txBody>
      </p:sp>
      <p:sp>
        <p:nvSpPr>
          <p:cNvPr id="1588" name="Google Shape;1588;p10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57</a:t>
            </a:fld>
            <a:endParaRPr/>
          </a:p>
        </p:txBody>
      </p:sp>
      <p:sp>
        <p:nvSpPr>
          <p:cNvPr id="1589" name="Google Shape;1589;p108"/>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590" name="Google Shape;1590;p108"/>
          <p:cNvSpPr txBox="1">
            <a:spLocks noGrp="1"/>
          </p:cNvSpPr>
          <p:nvPr>
            <p:ph type="body" idx="3"/>
          </p:nvPr>
        </p:nvSpPr>
        <p:spPr>
          <a:xfrm>
            <a:off x="12300" y="808350"/>
            <a:ext cx="9144000" cy="3983400"/>
          </a:xfrm>
          <a:prstGeom prst="rect">
            <a:avLst/>
          </a:prstGeom>
        </p:spPr>
        <p:txBody>
          <a:bodyPr spcFirstLastPara="1" wrap="square" lIns="457200" tIns="0" rIns="457200" bIns="914400" anchor="t" anchorCtr="0">
            <a:noAutofit/>
          </a:bodyPr>
          <a:lstStyle/>
          <a:p>
            <a:pPr marL="0" lvl="0" indent="0" algn="l" rtl="0">
              <a:spcBef>
                <a:spcPts val="0"/>
              </a:spcBef>
              <a:spcAft>
                <a:spcPts val="0"/>
              </a:spcAft>
              <a:buNone/>
            </a:pPr>
            <a:r>
              <a:rPr lang="en" sz="1800">
                <a:solidFill>
                  <a:srgbClr val="24292E"/>
                </a:solidFill>
                <a:highlight>
                  <a:srgbClr val="FFFFFF"/>
                </a:highlight>
              </a:rPr>
              <a:t>While looping through a single list is pretty simple, things get a bit more difficult when multiple lists or more complex data types, like dictionaries, have to be iterated through each loop at the same time.</a:t>
            </a:r>
            <a:endParaRPr sz="1800">
              <a:solidFill>
                <a:srgbClr val="24292E"/>
              </a:solidFill>
              <a:highlight>
                <a:srgbClr val="FFFFFF"/>
              </a:highlight>
            </a:endParaRPr>
          </a:p>
          <a:p>
            <a:pPr marL="0" lvl="0" indent="0" algn="l" rtl="0">
              <a:spcBef>
                <a:spcPts val="800"/>
              </a:spcBef>
              <a:spcAft>
                <a:spcPts val="0"/>
              </a:spcAft>
              <a:buNone/>
            </a:pPr>
            <a:endParaRPr sz="1800">
              <a:solidFill>
                <a:srgbClr val="24292E"/>
              </a:solidFill>
              <a:highlight>
                <a:srgbClr val="FFFFFF"/>
              </a:highlight>
            </a:endParaRPr>
          </a:p>
          <a:p>
            <a:pPr marL="0" lvl="0" indent="0" algn="l" rtl="0">
              <a:lnSpc>
                <a:spcPct val="115000"/>
              </a:lnSpc>
              <a:spcBef>
                <a:spcPts val="1500"/>
              </a:spcBef>
              <a:spcAft>
                <a:spcPts val="0"/>
              </a:spcAft>
              <a:buNone/>
            </a:pPr>
            <a:r>
              <a:rPr lang="en" sz="1800" b="1">
                <a:solidFill>
                  <a:srgbClr val="24292E"/>
                </a:solidFill>
              </a:rPr>
              <a:t>Nested loops</a:t>
            </a:r>
            <a:r>
              <a:rPr lang="en" sz="1800">
                <a:solidFill>
                  <a:srgbClr val="24292E"/>
                </a:solidFill>
              </a:rPr>
              <a:t> are loops that contain other loops inside of them.</a:t>
            </a:r>
            <a:endParaRPr sz="1800">
              <a:solidFill>
                <a:srgbClr val="24292E"/>
              </a:solidFill>
            </a:endParaRPr>
          </a:p>
          <a:p>
            <a:pPr marL="0" lvl="0" indent="0" algn="l" rtl="0">
              <a:lnSpc>
                <a:spcPct val="115000"/>
              </a:lnSpc>
              <a:spcBef>
                <a:spcPts val="1200"/>
              </a:spcBef>
              <a:spcAft>
                <a:spcPts val="0"/>
              </a:spcAft>
              <a:buNone/>
            </a:pPr>
            <a:r>
              <a:rPr lang="en" sz="1800">
                <a:solidFill>
                  <a:srgbClr val="24292E"/>
                </a:solidFill>
                <a:highlight>
                  <a:srgbClr val="FFFFFF"/>
                </a:highlight>
              </a:rPr>
              <a:t>Through the use of </a:t>
            </a:r>
            <a:r>
              <a:rPr lang="en" sz="1800" b="1">
                <a:solidFill>
                  <a:srgbClr val="24292E"/>
                </a:solidFill>
                <a:highlight>
                  <a:srgbClr val="FFFFFF"/>
                </a:highlight>
              </a:rPr>
              <a:t>nested</a:t>
            </a:r>
            <a:r>
              <a:rPr lang="en" sz="1800">
                <a:solidFill>
                  <a:srgbClr val="24292E"/>
                </a:solidFill>
                <a:highlight>
                  <a:srgbClr val="FFFFFF"/>
                </a:highlight>
              </a:rPr>
              <a:t> </a:t>
            </a:r>
            <a:r>
              <a:rPr lang="en" sz="1800" b="1">
                <a:solidFill>
                  <a:srgbClr val="24292E"/>
                </a:solidFill>
              </a:rPr>
              <a:t>for</a:t>
            </a:r>
            <a:r>
              <a:rPr lang="en" sz="1800" b="1">
                <a:solidFill>
                  <a:srgbClr val="24292E"/>
                </a:solidFill>
                <a:highlight>
                  <a:srgbClr val="FFFFFF"/>
                </a:highlight>
              </a:rPr>
              <a:t> loops</a:t>
            </a:r>
            <a:r>
              <a:rPr lang="en" sz="1800">
                <a:solidFill>
                  <a:srgbClr val="24292E"/>
                </a:solidFill>
                <a:highlight>
                  <a:srgbClr val="FFFFFF"/>
                </a:highlight>
              </a:rPr>
              <a:t>, programmers can easily compare or combine the values of two lists with different lengths.</a:t>
            </a:r>
            <a:endParaRPr sz="1800">
              <a:solidFill>
                <a:srgbClr val="24292E"/>
              </a:solidFill>
            </a:endParaRPr>
          </a:p>
          <a:p>
            <a:pPr marL="0" lvl="0" indent="0" algn="l" rtl="0">
              <a:lnSpc>
                <a:spcPct val="115000"/>
              </a:lnSpc>
              <a:spcBef>
                <a:spcPts val="1200"/>
              </a:spcBef>
              <a:spcAft>
                <a:spcPts val="0"/>
              </a:spcAft>
              <a:buNone/>
            </a:pPr>
            <a:endParaRPr sz="1200">
              <a:solidFill>
                <a:srgbClr val="24292E"/>
              </a:solidFill>
              <a:latin typeface="Arial"/>
              <a:ea typeface="Arial"/>
              <a:cs typeface="Arial"/>
              <a:sym typeface="Arial"/>
            </a:endParaRPr>
          </a:p>
          <a:p>
            <a:pPr marL="0" lvl="0" indent="0" algn="l" rtl="0">
              <a:lnSpc>
                <a:spcPct val="115000"/>
              </a:lnSpc>
              <a:spcBef>
                <a:spcPts val="1200"/>
              </a:spcBef>
              <a:spcAft>
                <a:spcPts val="0"/>
              </a:spcAft>
              <a:buNone/>
            </a:pPr>
            <a:r>
              <a:rPr lang="en" sz="1600" b="1">
                <a:solidFill>
                  <a:srgbClr val="24292E"/>
                </a:solidFill>
                <a:latin typeface="Arial"/>
                <a:ea typeface="Arial"/>
                <a:cs typeface="Arial"/>
                <a:sym typeface="Arial"/>
              </a:rPr>
              <a:t>Dictionaries</a:t>
            </a:r>
            <a:r>
              <a:rPr lang="en" sz="1600">
                <a:solidFill>
                  <a:srgbClr val="24292E"/>
                </a:solidFill>
                <a:latin typeface="Arial"/>
                <a:ea typeface="Arial"/>
                <a:cs typeface="Arial"/>
                <a:sym typeface="Arial"/>
              </a:rPr>
              <a:t> can also store vast quantities of data within them. Unlike lists, however, the data stored within dictionaries are not stored with numeric indexes and require a bit more effort to loop through.</a:t>
            </a:r>
            <a:endParaRPr sz="1600">
              <a:solidFill>
                <a:srgbClr val="24292E"/>
              </a:solidFill>
              <a:latin typeface="Arial"/>
              <a:ea typeface="Arial"/>
              <a:cs typeface="Arial"/>
              <a:sym typeface="Arial"/>
            </a:endParaRPr>
          </a:p>
          <a:p>
            <a:pPr marL="0" lvl="0" indent="0" algn="l" rtl="0">
              <a:lnSpc>
                <a:spcPct val="115000"/>
              </a:lnSpc>
              <a:spcBef>
                <a:spcPts val="1200"/>
              </a:spcBef>
              <a:spcAft>
                <a:spcPts val="0"/>
              </a:spcAft>
              <a:buNone/>
            </a:pPr>
            <a:endParaRPr sz="1200">
              <a:solidFill>
                <a:srgbClr val="24292E"/>
              </a:solidFill>
              <a:latin typeface="Arial"/>
              <a:ea typeface="Arial"/>
              <a:cs typeface="Arial"/>
              <a:sym typeface="Arial"/>
            </a:endParaRPr>
          </a:p>
          <a:p>
            <a:pPr marL="0" lvl="0" indent="0" algn="l" rtl="0">
              <a:spcBef>
                <a:spcPts val="0"/>
              </a:spcBef>
              <a:spcAft>
                <a:spcPts val="800"/>
              </a:spcAft>
              <a:buNone/>
            </a:pPr>
            <a:endParaRPr sz="1200">
              <a:solidFill>
                <a:srgbClr val="24292E"/>
              </a:solidFill>
              <a:highlight>
                <a:srgbClr val="FFFFFF"/>
              </a:highlight>
              <a:latin typeface="Arial"/>
              <a:ea typeface="Arial"/>
              <a:cs typeface="Arial"/>
              <a:sym typeface="Arial"/>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594"/>
        <p:cNvGrpSpPr/>
        <p:nvPr/>
      </p:nvGrpSpPr>
      <p:grpSpPr>
        <a:xfrm>
          <a:off x="0" y="0"/>
          <a:ext cx="0" cy="0"/>
          <a:chOff x="0" y="0"/>
          <a:chExt cx="0" cy="0"/>
        </a:xfrm>
      </p:grpSpPr>
      <p:sp>
        <p:nvSpPr>
          <p:cNvPr id="1595" name="Google Shape;1595;p10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58</a:t>
            </a:fld>
            <a:endParaRPr/>
          </a:p>
        </p:txBody>
      </p:sp>
      <p:sp>
        <p:nvSpPr>
          <p:cNvPr id="1596" name="Google Shape;1596;p109"/>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597" name="Google Shape;1597;p109"/>
          <p:cNvSpPr txBox="1">
            <a:spLocks noGrp="1"/>
          </p:cNvSpPr>
          <p:nvPr>
            <p:ph type="title"/>
          </p:nvPr>
        </p:nvSpPr>
        <p:spPr>
          <a:xfrm>
            <a:off x="-101100" y="4387000"/>
            <a:ext cx="9251400" cy="482100"/>
          </a:xfrm>
          <a:prstGeom prst="rect">
            <a:avLst/>
          </a:prstGeom>
        </p:spPr>
        <p:txBody>
          <a:bodyPr spcFirstLastPara="1" wrap="square" lIns="457200" tIns="9125" rIns="914400" bIns="0" anchor="t" anchorCtr="0">
            <a:noAutofit/>
          </a:bodyPr>
          <a:lstStyle/>
          <a:p>
            <a:pPr marL="0" lvl="0" indent="0" algn="r" rtl="0">
              <a:spcBef>
                <a:spcPts val="0"/>
              </a:spcBef>
              <a:spcAft>
                <a:spcPts val="0"/>
              </a:spcAft>
              <a:buNone/>
            </a:pPr>
            <a:r>
              <a:rPr lang="en"/>
              <a:t>Nested For Loops</a:t>
            </a:r>
            <a:endParaRPr/>
          </a:p>
        </p:txBody>
      </p:sp>
      <p:sp>
        <p:nvSpPr>
          <p:cNvPr id="1598" name="Google Shape;1598;p109"/>
          <p:cNvSpPr txBox="1"/>
          <p:nvPr/>
        </p:nvSpPr>
        <p:spPr>
          <a:xfrm>
            <a:off x="2992750" y="860300"/>
            <a:ext cx="2471100" cy="482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rgbClr val="990000"/>
                </a:solidFill>
                <a:latin typeface="Roboto Mono"/>
                <a:ea typeface="Roboto Mono"/>
                <a:cs typeface="Roboto Mono"/>
                <a:sym typeface="Roboto Mono"/>
              </a:rPr>
              <a:t>Nested for loops</a:t>
            </a:r>
            <a:endParaRPr sz="1800">
              <a:solidFill>
                <a:srgbClr val="990000"/>
              </a:solidFill>
              <a:latin typeface="Roboto Mono"/>
              <a:ea typeface="Roboto Mono"/>
              <a:cs typeface="Roboto Mono"/>
              <a:sym typeface="Roboto Mono"/>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602"/>
        <p:cNvGrpSpPr/>
        <p:nvPr/>
      </p:nvGrpSpPr>
      <p:grpSpPr>
        <a:xfrm>
          <a:off x="0" y="0"/>
          <a:ext cx="0" cy="0"/>
          <a:chOff x="0" y="0"/>
          <a:chExt cx="0" cy="0"/>
        </a:xfrm>
      </p:grpSpPr>
      <p:sp>
        <p:nvSpPr>
          <p:cNvPr id="1603" name="Google Shape;1603;p11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59</a:t>
            </a:fld>
            <a:endParaRPr/>
          </a:p>
        </p:txBody>
      </p:sp>
      <p:sp>
        <p:nvSpPr>
          <p:cNvPr id="1604" name="Google Shape;1604;p110"/>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605" name="Google Shape;1605;p110"/>
          <p:cNvSpPr txBox="1">
            <a:spLocks noGrp="1"/>
          </p:cNvSpPr>
          <p:nvPr>
            <p:ph type="title"/>
          </p:nvPr>
        </p:nvSpPr>
        <p:spPr>
          <a:xfrm>
            <a:off x="-101100" y="4234600"/>
            <a:ext cx="8970300" cy="634500"/>
          </a:xfrm>
          <a:prstGeom prst="rect">
            <a:avLst/>
          </a:prstGeom>
        </p:spPr>
        <p:txBody>
          <a:bodyPr spcFirstLastPara="1" wrap="square" lIns="457200" tIns="9125" rIns="1005825" bIns="0" anchor="t" anchorCtr="0">
            <a:noAutofit/>
          </a:bodyPr>
          <a:lstStyle/>
          <a:p>
            <a:pPr marL="0" lvl="0" indent="0" algn="r" rtl="0">
              <a:spcBef>
                <a:spcPts val="0"/>
              </a:spcBef>
              <a:spcAft>
                <a:spcPts val="0"/>
              </a:spcAft>
              <a:buNone/>
            </a:pPr>
            <a:r>
              <a:rPr lang="en"/>
              <a:t>7 minutes</a:t>
            </a:r>
            <a:endParaRPr/>
          </a:p>
        </p:txBody>
      </p:sp>
      <p:sp>
        <p:nvSpPr>
          <p:cNvPr id="1606" name="Google Shape;1606;p110"/>
          <p:cNvSpPr txBox="1">
            <a:spLocks noGrp="1"/>
          </p:cNvSpPr>
          <p:nvPr>
            <p:ph type="title" idx="2"/>
          </p:nvPr>
        </p:nvSpPr>
        <p:spPr>
          <a:xfrm>
            <a:off x="273900" y="1042875"/>
            <a:ext cx="8595300" cy="2764200"/>
          </a:xfrm>
          <a:prstGeom prst="rect">
            <a:avLst/>
          </a:prstGeom>
        </p:spPr>
        <p:txBody>
          <a:bodyPr spcFirstLastPara="1" wrap="square" lIns="2560300" tIns="0" rIns="457200" bIns="457200" anchor="t" anchorCtr="0">
            <a:noAutofit/>
          </a:bodyPr>
          <a:lstStyle/>
          <a:p>
            <a:pPr marL="0" lvl="0" indent="0" algn="l" rtl="0">
              <a:spcBef>
                <a:spcPts val="0"/>
              </a:spcBef>
              <a:spcAft>
                <a:spcPts val="0"/>
              </a:spcAft>
              <a:buNone/>
            </a:pPr>
            <a:r>
              <a:rPr lang="en" sz="3000" b="1">
                <a:solidFill>
                  <a:schemeClr val="dk1"/>
                </a:solidFill>
              </a:rPr>
              <a:t>Activity:</a:t>
            </a:r>
            <a:r>
              <a:rPr lang="en" sz="3000">
                <a:solidFill>
                  <a:schemeClr val="dk1"/>
                </a:solidFill>
                <a:latin typeface="Roboto Light"/>
                <a:ea typeface="Roboto Light"/>
                <a:cs typeface="Roboto Light"/>
                <a:sym typeface="Roboto Light"/>
              </a:rPr>
              <a:t> Programmer Loop</a:t>
            </a:r>
            <a:endParaRPr sz="3000">
              <a:solidFill>
                <a:schemeClr val="dk1"/>
              </a:solidFill>
              <a:latin typeface="Roboto Light"/>
              <a:ea typeface="Roboto Light"/>
              <a:cs typeface="Roboto Light"/>
              <a:sym typeface="Roboto Light"/>
            </a:endParaRPr>
          </a:p>
          <a:p>
            <a:pPr marL="0" lvl="0" indent="0" algn="l" rtl="0">
              <a:spcBef>
                <a:spcPts val="800"/>
              </a:spcBef>
              <a:spcAft>
                <a:spcPts val="0"/>
              </a:spcAft>
              <a:buNone/>
            </a:pPr>
            <a:r>
              <a:rPr lang="en" sz="1800">
                <a:solidFill>
                  <a:schemeClr val="dk1"/>
                </a:solidFill>
                <a:latin typeface="Roboto Light"/>
                <a:ea typeface="Roboto Light"/>
                <a:cs typeface="Roboto Light"/>
                <a:sym typeface="Roboto Light"/>
              </a:rPr>
              <a:t>In this activity, you will be given a short list of dictionaries of people who work as programmers and must print out all the key/value pairs for each programmer using a series of nested for loops.</a:t>
            </a:r>
            <a:endParaRPr sz="1800">
              <a:solidFill>
                <a:schemeClr val="dk1"/>
              </a:solidFill>
              <a:latin typeface="Roboto Light"/>
              <a:ea typeface="Roboto Light"/>
              <a:cs typeface="Roboto Light"/>
              <a:sym typeface="Roboto Light"/>
            </a:endParaRPr>
          </a:p>
          <a:p>
            <a:pPr marL="0" lvl="0" indent="0" algn="l" rtl="0">
              <a:spcBef>
                <a:spcPts val="800"/>
              </a:spcBef>
              <a:spcAft>
                <a:spcPts val="0"/>
              </a:spcAft>
              <a:buNone/>
            </a:pPr>
            <a:endParaRPr sz="1800" b="1">
              <a:solidFill>
                <a:schemeClr val="dk1"/>
              </a:solidFill>
            </a:endParaRPr>
          </a:p>
          <a:p>
            <a:pPr marL="0" lvl="0" indent="0" algn="l" rtl="0">
              <a:spcBef>
                <a:spcPts val="800"/>
              </a:spcBef>
              <a:spcAft>
                <a:spcPts val="0"/>
              </a:spcAft>
              <a:buNone/>
            </a:pPr>
            <a:r>
              <a:rPr lang="en" sz="1800" b="1">
                <a:solidFill>
                  <a:schemeClr val="dk1"/>
                </a:solidFill>
              </a:rPr>
              <a:t>Instructions sent via Slack.</a:t>
            </a:r>
            <a:endParaRPr sz="1800" b="1">
              <a:solidFill>
                <a:schemeClr val="dk1"/>
              </a:solidFill>
            </a:endParaRPr>
          </a:p>
          <a:p>
            <a:pPr marL="0" lvl="0" indent="0" algn="l" rtl="0">
              <a:spcBef>
                <a:spcPts val="800"/>
              </a:spcBef>
              <a:spcAft>
                <a:spcPts val="0"/>
              </a:spcAft>
              <a:buNone/>
            </a:pP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58"/>
        <p:cNvGrpSpPr/>
        <p:nvPr/>
      </p:nvGrpSpPr>
      <p:grpSpPr>
        <a:xfrm>
          <a:off x="0" y="0"/>
          <a:ext cx="0" cy="0"/>
          <a:chOff x="0" y="0"/>
          <a:chExt cx="0" cy="0"/>
        </a:xfrm>
      </p:grpSpPr>
      <p:sp>
        <p:nvSpPr>
          <p:cNvPr id="1059" name="Google Shape;1059;p57"/>
          <p:cNvSpPr txBox="1">
            <a:spLocks noGrp="1"/>
          </p:cNvSpPr>
          <p:nvPr>
            <p:ph type="title" idx="2"/>
          </p:nvPr>
        </p:nvSpPr>
        <p:spPr>
          <a:xfrm>
            <a:off x="273900" y="1042875"/>
            <a:ext cx="8595300" cy="2764200"/>
          </a:xfrm>
          <a:prstGeom prst="rect">
            <a:avLst/>
          </a:prstGeom>
        </p:spPr>
        <p:txBody>
          <a:bodyPr spcFirstLastPara="1" wrap="square" lIns="2560300" tIns="0" rIns="457200" bIns="457200" anchor="t" anchorCtr="0">
            <a:noAutofit/>
          </a:bodyPr>
          <a:lstStyle/>
          <a:p>
            <a:pPr marL="0" lvl="0" indent="0" algn="l" rtl="0">
              <a:spcBef>
                <a:spcPts val="0"/>
              </a:spcBef>
              <a:spcAft>
                <a:spcPts val="0"/>
              </a:spcAft>
              <a:buClr>
                <a:schemeClr val="dk1"/>
              </a:buClr>
              <a:buSzPts val="1100"/>
              <a:buFont typeface="Arial"/>
              <a:buNone/>
            </a:pPr>
            <a:r>
              <a:rPr lang="en" sz="3000" b="1" dirty="0">
                <a:solidFill>
                  <a:schemeClr val="dk1"/>
                </a:solidFill>
              </a:rPr>
              <a:t>Activity:</a:t>
            </a:r>
            <a:r>
              <a:rPr lang="en" sz="3000" dirty="0">
                <a:solidFill>
                  <a:schemeClr val="dk1"/>
                </a:solidFill>
                <a:latin typeface="Roboto Light"/>
                <a:ea typeface="Roboto Light"/>
                <a:cs typeface="Roboto Light"/>
                <a:sym typeface="Roboto Light"/>
              </a:rPr>
              <a:t> Doling Out Data Types</a:t>
            </a:r>
            <a:endParaRPr sz="3000" dirty="0">
              <a:solidFill>
                <a:schemeClr val="dk1"/>
              </a:solidFill>
              <a:latin typeface="Roboto Light"/>
              <a:ea typeface="Roboto Light"/>
              <a:cs typeface="Roboto Light"/>
              <a:sym typeface="Roboto Light"/>
            </a:endParaRPr>
          </a:p>
          <a:p>
            <a:pPr marL="0" lvl="0" indent="0" algn="l" rtl="0">
              <a:spcBef>
                <a:spcPts val="800"/>
              </a:spcBef>
              <a:spcAft>
                <a:spcPts val="0"/>
              </a:spcAft>
              <a:buClr>
                <a:schemeClr val="dk1"/>
              </a:buClr>
              <a:buSzPts val="1100"/>
              <a:buFont typeface="Arial"/>
              <a:buNone/>
            </a:pPr>
            <a:r>
              <a:rPr lang="en" sz="1800" dirty="0">
                <a:solidFill>
                  <a:schemeClr val="dk1"/>
                </a:solidFill>
                <a:latin typeface="Roboto Light"/>
                <a:ea typeface="Roboto Light"/>
                <a:cs typeface="Roboto Light"/>
                <a:sym typeface="Roboto Light"/>
              </a:rPr>
              <a:t>In this activity, you will create a wide variety of variables and print out the information contained within them to the screen.</a:t>
            </a:r>
            <a:endParaRPr sz="1800" dirty="0">
              <a:solidFill>
                <a:schemeClr val="dk1"/>
              </a:solidFill>
              <a:latin typeface="Roboto Light"/>
              <a:ea typeface="Roboto Light"/>
              <a:cs typeface="Roboto Light"/>
              <a:sym typeface="Roboto Light"/>
            </a:endParaRPr>
          </a:p>
          <a:p>
            <a:pPr marL="0" lvl="0" indent="0" algn="l" rtl="0">
              <a:spcBef>
                <a:spcPts val="800"/>
              </a:spcBef>
              <a:spcAft>
                <a:spcPts val="0"/>
              </a:spcAft>
              <a:buClr>
                <a:schemeClr val="dk1"/>
              </a:buClr>
              <a:buSzPts val="1100"/>
              <a:buFont typeface="Arial"/>
              <a:buNone/>
            </a:pPr>
            <a:endParaRPr sz="1800" b="1" dirty="0">
              <a:solidFill>
                <a:schemeClr val="dk1"/>
              </a:solidFill>
            </a:endParaRPr>
          </a:p>
          <a:p>
            <a:pPr marL="0" lvl="0" indent="0" algn="l" rtl="0">
              <a:spcBef>
                <a:spcPts val="800"/>
              </a:spcBef>
              <a:spcAft>
                <a:spcPts val="0"/>
              </a:spcAft>
              <a:buClr>
                <a:schemeClr val="dk1"/>
              </a:buClr>
              <a:buSzPts val="1100"/>
              <a:buFont typeface="Arial"/>
              <a:buNone/>
            </a:pPr>
            <a:r>
              <a:rPr lang="en" sz="1800" b="1" dirty="0">
                <a:solidFill>
                  <a:schemeClr val="dk1"/>
                </a:solidFill>
              </a:rPr>
              <a:t>Instructions sent via Slack.</a:t>
            </a:r>
            <a:endParaRPr sz="1800" dirty="0">
              <a:solidFill>
                <a:schemeClr val="dk1"/>
              </a:solidFill>
              <a:latin typeface="Roboto Light"/>
              <a:ea typeface="Roboto Light"/>
              <a:cs typeface="Roboto Light"/>
              <a:sym typeface="Roboto Light"/>
            </a:endParaRPr>
          </a:p>
          <a:p>
            <a:pPr marL="0" lvl="0" indent="0" algn="l" rtl="0">
              <a:spcBef>
                <a:spcPts val="800"/>
              </a:spcBef>
              <a:spcAft>
                <a:spcPts val="0"/>
              </a:spcAft>
              <a:buClr>
                <a:schemeClr val="dk1"/>
              </a:buClr>
              <a:buSzPts val="1100"/>
              <a:buFont typeface="Arial"/>
              <a:buNone/>
            </a:pPr>
            <a:endParaRPr sz="3000" dirty="0">
              <a:solidFill>
                <a:schemeClr val="dk1"/>
              </a:solidFill>
              <a:latin typeface="Roboto Light"/>
              <a:ea typeface="Roboto Light"/>
              <a:cs typeface="Roboto Light"/>
              <a:sym typeface="Roboto Light"/>
            </a:endParaRPr>
          </a:p>
          <a:p>
            <a:pPr marL="0" lvl="0" indent="0" algn="l" rtl="0">
              <a:spcBef>
                <a:spcPts val="0"/>
              </a:spcBef>
              <a:spcAft>
                <a:spcPts val="0"/>
              </a:spcAft>
              <a:buClr>
                <a:schemeClr val="dk1"/>
              </a:buClr>
              <a:buSzPts val="1100"/>
              <a:buFont typeface="Arial"/>
              <a:buNone/>
            </a:pPr>
            <a:endParaRPr sz="3000" dirty="0">
              <a:solidFill>
                <a:schemeClr val="dk1"/>
              </a:solidFill>
              <a:latin typeface="Roboto Light"/>
              <a:ea typeface="Roboto Light"/>
              <a:cs typeface="Roboto Light"/>
              <a:sym typeface="Roboto Light"/>
            </a:endParaRPr>
          </a:p>
          <a:p>
            <a:pPr marL="0" lvl="0" indent="0" algn="l" rtl="0">
              <a:spcBef>
                <a:spcPts val="0"/>
              </a:spcBef>
              <a:spcAft>
                <a:spcPts val="0"/>
              </a:spcAft>
              <a:buNone/>
            </a:pPr>
            <a:endParaRPr sz="3000" b="1" dirty="0"/>
          </a:p>
        </p:txBody>
      </p:sp>
      <p:sp>
        <p:nvSpPr>
          <p:cNvPr id="1060" name="Google Shape;1060;p5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6</a:t>
            </a:fld>
            <a:endParaRPr/>
          </a:p>
        </p:txBody>
      </p:sp>
      <p:sp>
        <p:nvSpPr>
          <p:cNvPr id="1061" name="Google Shape;1061;p57"/>
          <p:cNvSpPr txBox="1">
            <a:spLocks noGrp="1"/>
          </p:cNvSpPr>
          <p:nvPr>
            <p:ph type="title"/>
          </p:nvPr>
        </p:nvSpPr>
        <p:spPr>
          <a:xfrm>
            <a:off x="-101100" y="4234600"/>
            <a:ext cx="8970300" cy="634500"/>
          </a:xfrm>
          <a:prstGeom prst="rect">
            <a:avLst/>
          </a:prstGeom>
        </p:spPr>
        <p:txBody>
          <a:bodyPr spcFirstLastPara="1" wrap="square" lIns="457200" tIns="9125" rIns="1005825" bIns="0" anchor="t" anchorCtr="0">
            <a:noAutofit/>
          </a:bodyPr>
          <a:lstStyle/>
          <a:p>
            <a:pPr marL="0" lvl="0" indent="0" algn="r" rtl="0">
              <a:spcBef>
                <a:spcPts val="0"/>
              </a:spcBef>
              <a:spcAft>
                <a:spcPts val="0"/>
              </a:spcAft>
              <a:buNone/>
            </a:pPr>
            <a:r>
              <a:rPr lang="en" dirty="0"/>
              <a:t>12 minutes</a:t>
            </a:r>
            <a:endParaRPr dirty="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610"/>
        <p:cNvGrpSpPr/>
        <p:nvPr/>
      </p:nvGrpSpPr>
      <p:grpSpPr>
        <a:xfrm>
          <a:off x="0" y="0"/>
          <a:ext cx="0" cy="0"/>
          <a:chOff x="0" y="0"/>
          <a:chExt cx="0" cy="0"/>
        </a:xfrm>
      </p:grpSpPr>
      <p:sp>
        <p:nvSpPr>
          <p:cNvPr id="1611" name="Google Shape;1611;p111"/>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Your Turn: Programmer Loop</a:t>
            </a:r>
            <a:endParaRPr/>
          </a:p>
        </p:txBody>
      </p:sp>
      <p:sp>
        <p:nvSpPr>
          <p:cNvPr id="1612" name="Google Shape;1612;p111"/>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b="1"/>
              <a:t>Instructions</a:t>
            </a:r>
            <a:endParaRPr b="1"/>
          </a:p>
        </p:txBody>
      </p:sp>
      <p:sp>
        <p:nvSpPr>
          <p:cNvPr id="1613" name="Google Shape;1613;p11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60</a:t>
            </a:fld>
            <a:endParaRPr/>
          </a:p>
        </p:txBody>
      </p:sp>
      <p:sp>
        <p:nvSpPr>
          <p:cNvPr id="1614" name="Google Shape;1614;p111"/>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615" name="Google Shape;1615;p111"/>
          <p:cNvSpPr txBox="1">
            <a:spLocks noGrp="1"/>
          </p:cNvSpPr>
          <p:nvPr>
            <p:ph type="body" idx="3"/>
          </p:nvPr>
        </p:nvSpPr>
        <p:spPr>
          <a:xfrm>
            <a:off x="175" y="1284250"/>
            <a:ext cx="9144000" cy="3622200"/>
          </a:xfrm>
          <a:prstGeom prst="rect">
            <a:avLst/>
          </a:prstGeom>
        </p:spPr>
        <p:txBody>
          <a:bodyPr spcFirstLastPara="1" wrap="square" lIns="457200" tIns="0" rIns="457200" bIns="914400" anchor="t" anchorCtr="0">
            <a:noAutofit/>
          </a:bodyPr>
          <a:lstStyle/>
          <a:p>
            <a:pPr marL="0" lvl="0" indent="0" algn="l" rtl="0">
              <a:lnSpc>
                <a:spcPct val="115000"/>
              </a:lnSpc>
              <a:spcBef>
                <a:spcPts val="1500"/>
              </a:spcBef>
              <a:spcAft>
                <a:spcPts val="0"/>
              </a:spcAft>
              <a:buNone/>
            </a:pPr>
            <a:r>
              <a:rPr lang="en" sz="1800">
                <a:solidFill>
                  <a:srgbClr val="24292E"/>
                </a:solidFill>
              </a:rPr>
              <a:t>Using the list of dictionaries in the file provided, do the following:</a:t>
            </a:r>
            <a:endParaRPr sz="1800">
              <a:solidFill>
                <a:srgbClr val="24292E"/>
              </a:solidFill>
            </a:endParaRPr>
          </a:p>
          <a:p>
            <a:pPr marL="457200" lvl="0" indent="-342900" algn="l" rtl="0">
              <a:lnSpc>
                <a:spcPct val="115000"/>
              </a:lnSpc>
              <a:spcBef>
                <a:spcPts val="2400"/>
              </a:spcBef>
              <a:spcAft>
                <a:spcPts val="0"/>
              </a:spcAft>
              <a:buClr>
                <a:srgbClr val="24292E"/>
              </a:buClr>
              <a:buSzPts val="1800"/>
              <a:buChar char="-"/>
            </a:pPr>
            <a:r>
              <a:rPr lang="en" sz="1800">
                <a:solidFill>
                  <a:srgbClr val="24292E"/>
                </a:solidFill>
              </a:rPr>
              <a:t>Loop through the programmers_list one dictionary at a time. </a:t>
            </a:r>
            <a:endParaRPr sz="1800">
              <a:solidFill>
                <a:srgbClr val="24292E"/>
              </a:solidFill>
            </a:endParaRPr>
          </a:p>
          <a:p>
            <a:pPr marL="457200" lvl="0" indent="-342900" algn="l" rtl="0">
              <a:lnSpc>
                <a:spcPct val="115000"/>
              </a:lnSpc>
              <a:spcBef>
                <a:spcPts val="0"/>
              </a:spcBef>
              <a:spcAft>
                <a:spcPts val="0"/>
              </a:spcAft>
              <a:buClr>
                <a:srgbClr val="24292E"/>
              </a:buClr>
              <a:buSzPts val="1800"/>
              <a:buChar char="-"/>
            </a:pPr>
            <a:r>
              <a:rPr lang="en" sz="1800">
                <a:solidFill>
                  <a:srgbClr val="24292E"/>
                </a:solidFill>
              </a:rPr>
              <a:t>Loop through each of the dictionary's keys and values.</a:t>
            </a:r>
            <a:endParaRPr sz="1800">
              <a:solidFill>
                <a:srgbClr val="24292E"/>
              </a:solidFill>
            </a:endParaRPr>
          </a:p>
          <a:p>
            <a:pPr marL="457200" lvl="0" indent="-342900" algn="l" rtl="0">
              <a:lnSpc>
                <a:spcPct val="115000"/>
              </a:lnSpc>
              <a:spcBef>
                <a:spcPts val="0"/>
              </a:spcBef>
              <a:spcAft>
                <a:spcPts val="0"/>
              </a:spcAft>
              <a:buClr>
                <a:srgbClr val="24292E"/>
              </a:buClr>
              <a:buSzPts val="1800"/>
              <a:buChar char="-"/>
            </a:pPr>
            <a:r>
              <a:rPr lang="en" sz="1800">
                <a:solidFill>
                  <a:srgbClr val="24292E"/>
                </a:solidFill>
              </a:rPr>
              <a:t>Print out each key and its associated value to the terminal.</a:t>
            </a:r>
            <a:endParaRPr sz="1800">
              <a:solidFill>
                <a:srgbClr val="24292E"/>
              </a:solidFill>
            </a:endParaRPr>
          </a:p>
          <a:p>
            <a:pPr marL="457200" lvl="0" indent="-342900" algn="l" rtl="0">
              <a:lnSpc>
                <a:spcPct val="115000"/>
              </a:lnSpc>
              <a:spcBef>
                <a:spcPts val="0"/>
              </a:spcBef>
              <a:spcAft>
                <a:spcPts val="0"/>
              </a:spcAft>
              <a:buClr>
                <a:srgbClr val="24292E"/>
              </a:buClr>
              <a:buSzPts val="1800"/>
              <a:buChar char="-"/>
            </a:pPr>
            <a:r>
              <a:rPr lang="en" sz="1800">
                <a:solidFill>
                  <a:srgbClr val="24292E"/>
                </a:solidFill>
              </a:rPr>
              <a:t>Print out a line which will separate each programmer from the next.</a:t>
            </a:r>
            <a:endParaRPr sz="1800">
              <a:solidFill>
                <a:srgbClr val="24292E"/>
              </a:solidFill>
            </a:endParaRPr>
          </a:p>
          <a:p>
            <a:pPr marL="0" lvl="0" indent="0" algn="l" rtl="0">
              <a:lnSpc>
                <a:spcPct val="115000"/>
              </a:lnSpc>
              <a:spcBef>
                <a:spcPts val="2400"/>
              </a:spcBef>
              <a:spcAft>
                <a:spcPts val="0"/>
              </a:spcAft>
              <a:buNone/>
            </a:pPr>
            <a:r>
              <a:rPr lang="en" sz="1800">
                <a:solidFill>
                  <a:srgbClr val="24292E"/>
                </a:solidFill>
              </a:rPr>
              <a:t>We added a lot of the code for you in the script file. Use the comments to help you with the rest.</a:t>
            </a:r>
            <a:endParaRPr sz="1800">
              <a:solidFill>
                <a:srgbClr val="24292E"/>
              </a:solidFill>
            </a:endParaRPr>
          </a:p>
          <a:p>
            <a:pPr marL="0" lvl="0" indent="0" algn="l" rtl="0">
              <a:spcBef>
                <a:spcPts val="2400"/>
              </a:spcBef>
              <a:spcAft>
                <a:spcPts val="800"/>
              </a:spcAft>
              <a:buNone/>
            </a:pPr>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619"/>
        <p:cNvGrpSpPr/>
        <p:nvPr/>
      </p:nvGrpSpPr>
      <p:grpSpPr>
        <a:xfrm>
          <a:off x="0" y="0"/>
          <a:ext cx="0" cy="0"/>
          <a:chOff x="0" y="0"/>
          <a:chExt cx="0" cy="0"/>
        </a:xfrm>
      </p:grpSpPr>
      <p:sp>
        <p:nvSpPr>
          <p:cNvPr id="1620" name="Google Shape;1620;p11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61</a:t>
            </a:fld>
            <a:endParaRPr/>
          </a:p>
        </p:txBody>
      </p:sp>
      <p:sp>
        <p:nvSpPr>
          <p:cNvPr id="1621" name="Google Shape;1621;p112"/>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622" name="Google Shape;1622;p112"/>
          <p:cNvSpPr txBox="1">
            <a:spLocks noGrp="1"/>
          </p:cNvSpPr>
          <p:nvPr>
            <p:ph type="title"/>
          </p:nvPr>
        </p:nvSpPr>
        <p:spPr>
          <a:xfrm>
            <a:off x="-101100" y="4387000"/>
            <a:ext cx="9251400" cy="482100"/>
          </a:xfrm>
          <a:prstGeom prst="rect">
            <a:avLst/>
          </a:prstGeom>
        </p:spPr>
        <p:txBody>
          <a:bodyPr spcFirstLastPara="1" wrap="square" lIns="457200" tIns="9125" rIns="914400" bIns="0" anchor="t" anchorCtr="0">
            <a:noAutofit/>
          </a:bodyPr>
          <a:lstStyle/>
          <a:p>
            <a:pPr marL="0" lvl="0" indent="0" algn="r" rtl="0">
              <a:spcBef>
                <a:spcPts val="0"/>
              </a:spcBef>
              <a:spcAft>
                <a:spcPts val="0"/>
              </a:spcAft>
              <a:buNone/>
            </a:pPr>
            <a:r>
              <a:rPr lang="en"/>
              <a:t>Programmer Loop Review</a:t>
            </a:r>
            <a:endParaRPr/>
          </a:p>
        </p:txBody>
      </p:sp>
      <p:sp>
        <p:nvSpPr>
          <p:cNvPr id="1623" name="Google Shape;1623;p112"/>
          <p:cNvSpPr txBox="1"/>
          <p:nvPr/>
        </p:nvSpPr>
        <p:spPr>
          <a:xfrm>
            <a:off x="2965275" y="823700"/>
            <a:ext cx="2388900" cy="777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rgbClr val="990000"/>
                </a:solidFill>
                <a:latin typeface="Roboto Mono"/>
                <a:ea typeface="Roboto Mono"/>
                <a:cs typeface="Roboto Mono"/>
                <a:sym typeface="Roboto Mono"/>
              </a:rPr>
              <a:t>Programmer Loop Review</a:t>
            </a:r>
            <a:endParaRPr sz="1800">
              <a:solidFill>
                <a:srgbClr val="990000"/>
              </a:solidFill>
              <a:latin typeface="Roboto Mono"/>
              <a:ea typeface="Roboto Mono"/>
              <a:cs typeface="Roboto Mono"/>
              <a:sym typeface="Roboto Mono"/>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627"/>
        <p:cNvGrpSpPr/>
        <p:nvPr/>
      </p:nvGrpSpPr>
      <p:grpSpPr>
        <a:xfrm>
          <a:off x="0" y="0"/>
          <a:ext cx="0" cy="0"/>
          <a:chOff x="0" y="0"/>
          <a:chExt cx="0" cy="0"/>
        </a:xfrm>
      </p:grpSpPr>
      <p:sp>
        <p:nvSpPr>
          <p:cNvPr id="1628" name="Google Shape;1628;p113"/>
          <p:cNvSpPr txBox="1">
            <a:spLocks noGrp="1"/>
          </p:cNvSpPr>
          <p:nvPr>
            <p:ph type="sldNum" idx="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62</a:t>
            </a:fld>
            <a:endParaRPr/>
          </a:p>
        </p:txBody>
      </p:sp>
      <p:sp>
        <p:nvSpPr>
          <p:cNvPr id="1629" name="Google Shape;1629;p113"/>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630" name="Google Shape;1630;p113"/>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While Loops</a:t>
            </a:r>
            <a:endParaRPr/>
          </a:p>
        </p:txBody>
      </p:sp>
      <p:sp>
        <p:nvSpPr>
          <p:cNvPr id="1631" name="Google Shape;1631;p11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62</a:t>
            </a:fld>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635"/>
        <p:cNvGrpSpPr/>
        <p:nvPr/>
      </p:nvGrpSpPr>
      <p:grpSpPr>
        <a:xfrm>
          <a:off x="0" y="0"/>
          <a:ext cx="0" cy="0"/>
          <a:chOff x="0" y="0"/>
          <a:chExt cx="0" cy="0"/>
        </a:xfrm>
      </p:grpSpPr>
      <p:sp>
        <p:nvSpPr>
          <p:cNvPr id="1636" name="Google Shape;1636;p114"/>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For vs While</a:t>
            </a:r>
            <a:endParaRPr/>
          </a:p>
        </p:txBody>
      </p:sp>
      <p:sp>
        <p:nvSpPr>
          <p:cNvPr id="1637" name="Google Shape;1637;p11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63</a:t>
            </a:fld>
            <a:endParaRPr/>
          </a:p>
        </p:txBody>
      </p:sp>
      <p:sp>
        <p:nvSpPr>
          <p:cNvPr id="1638" name="Google Shape;1638;p114"/>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639" name="Google Shape;1639;p114"/>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highlight>
                  <a:srgbClr val="FFFF00"/>
                </a:highlight>
              </a:rPr>
              <a:t>For loops</a:t>
            </a:r>
            <a:r>
              <a:rPr lang="en"/>
              <a:t> a</a:t>
            </a:r>
            <a:r>
              <a:rPr lang="en">
                <a:latin typeface="Roboto Light"/>
                <a:ea typeface="Roboto Light"/>
                <a:cs typeface="Roboto Light"/>
                <a:sym typeface="Roboto Light"/>
              </a:rPr>
              <a:t>llow you run a block of code </a:t>
            </a:r>
            <a:r>
              <a:rPr lang="en" b="1" i="1"/>
              <a:t>for</a:t>
            </a:r>
            <a:r>
              <a:rPr lang="en">
                <a:latin typeface="Roboto Light"/>
                <a:ea typeface="Roboto Light"/>
                <a:cs typeface="Roboto Light"/>
                <a:sym typeface="Roboto Light"/>
              </a:rPr>
              <a:t> each item in a sequence.</a:t>
            </a:r>
            <a:endParaRPr>
              <a:latin typeface="Roboto Light"/>
              <a:ea typeface="Roboto Light"/>
              <a:cs typeface="Roboto Light"/>
              <a:sym typeface="Roboto Light"/>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solidFill>
                  <a:schemeClr val="dk1"/>
                </a:solidFill>
                <a:highlight>
                  <a:srgbClr val="FFFF00"/>
                </a:highlight>
              </a:rPr>
              <a:t>While loops</a:t>
            </a:r>
            <a:r>
              <a:rPr lang="en">
                <a:solidFill>
                  <a:schemeClr val="dk1"/>
                </a:solidFill>
              </a:rPr>
              <a:t> </a:t>
            </a:r>
            <a:r>
              <a:rPr lang="en">
                <a:latin typeface="Roboto Light"/>
                <a:ea typeface="Roboto Light"/>
                <a:cs typeface="Roboto Light"/>
                <a:sym typeface="Roboto Light"/>
              </a:rPr>
              <a:t>allow you to run </a:t>
            </a:r>
            <a:r>
              <a:rPr lang="en" b="1" i="1"/>
              <a:t>while</a:t>
            </a:r>
            <a:r>
              <a:rPr lang="en">
                <a:latin typeface="Roboto Light"/>
                <a:ea typeface="Roboto Light"/>
                <a:cs typeface="Roboto Light"/>
                <a:sym typeface="Roboto Light"/>
              </a:rPr>
              <a:t> some condition is true</a:t>
            </a:r>
            <a:endParaRPr>
              <a:latin typeface="Roboto Light"/>
              <a:ea typeface="Roboto Light"/>
              <a:cs typeface="Roboto Light"/>
              <a:sym typeface="Roboto Light"/>
            </a:endParaRPr>
          </a:p>
        </p:txBody>
      </p:sp>
      <p:graphicFrame>
        <p:nvGraphicFramePr>
          <p:cNvPr id="1640" name="Google Shape;1640;p114"/>
          <p:cNvGraphicFramePr/>
          <p:nvPr/>
        </p:nvGraphicFramePr>
        <p:xfrm>
          <a:off x="453850" y="1162300"/>
          <a:ext cx="4427500" cy="1306075"/>
        </p:xfrm>
        <a:graphic>
          <a:graphicData uri="http://schemas.openxmlformats.org/drawingml/2006/table">
            <a:tbl>
              <a:tblPr>
                <a:noFill/>
                <a:tableStyleId>{9675CA7D-D893-4B12-878C-924B40C036C8}</a:tableStyleId>
              </a:tblPr>
              <a:tblGrid>
                <a:gridCol w="3748975">
                  <a:extLst>
                    <a:ext uri="{9D8B030D-6E8A-4147-A177-3AD203B41FA5}">
                      <a16:colId xmlns:a16="http://schemas.microsoft.com/office/drawing/2014/main" val="20000"/>
                    </a:ext>
                  </a:extLst>
                </a:gridCol>
                <a:gridCol w="678525">
                  <a:extLst>
                    <a:ext uri="{9D8B030D-6E8A-4147-A177-3AD203B41FA5}">
                      <a16:colId xmlns:a16="http://schemas.microsoft.com/office/drawing/2014/main" val="20001"/>
                    </a:ext>
                  </a:extLst>
                </a:gridCol>
              </a:tblGrid>
              <a:tr h="1306075">
                <a:tc>
                  <a:txBody>
                    <a:bodyPr/>
                    <a:lstStyle/>
                    <a:p>
                      <a:pPr marL="0" lvl="0" indent="0" algn="l" rtl="0">
                        <a:spcBef>
                          <a:spcPts val="0"/>
                        </a:spcBef>
                        <a:spcAft>
                          <a:spcPts val="0"/>
                        </a:spcAft>
                        <a:buNone/>
                      </a:pPr>
                      <a:r>
                        <a:rPr lang="en" sz="1600">
                          <a:solidFill>
                            <a:srgbClr val="FFFFFF"/>
                          </a:solidFill>
                          <a:latin typeface="Inconsolata"/>
                          <a:ea typeface="Inconsolata"/>
                          <a:cs typeface="Inconsolata"/>
                          <a:sym typeface="Inconsolata"/>
                        </a:rPr>
                        <a:t>sequence </a:t>
                      </a:r>
                      <a:r>
                        <a:rPr lang="en" sz="1600">
                          <a:solidFill>
                            <a:schemeClr val="accent1"/>
                          </a:solidFill>
                          <a:latin typeface="Inconsolata"/>
                          <a:ea typeface="Inconsolata"/>
                          <a:cs typeface="Inconsolata"/>
                          <a:sym typeface="Inconsolata"/>
                        </a:rPr>
                        <a:t>=</a:t>
                      </a:r>
                      <a:r>
                        <a:rPr lang="en" sz="1600">
                          <a:solidFill>
                            <a:srgbClr val="FFFFFF"/>
                          </a:solidFill>
                          <a:latin typeface="Inconsolata"/>
                          <a:ea typeface="Inconsolata"/>
                          <a:cs typeface="Inconsolata"/>
                          <a:sym typeface="Inconsolata"/>
                        </a:rPr>
                        <a:t> [</a:t>
                      </a:r>
                      <a:r>
                        <a:rPr lang="en" sz="1600">
                          <a:solidFill>
                            <a:srgbClr val="00FF00"/>
                          </a:solidFill>
                          <a:latin typeface="Inconsolata"/>
                          <a:ea typeface="Inconsolata"/>
                          <a:cs typeface="Inconsolata"/>
                          <a:sym typeface="Inconsolata"/>
                        </a:rPr>
                        <a:t>"a"</a:t>
                      </a:r>
                      <a:r>
                        <a:rPr lang="en" sz="1600">
                          <a:solidFill>
                            <a:srgbClr val="FFFFFF"/>
                          </a:solidFill>
                          <a:latin typeface="Inconsolata"/>
                          <a:ea typeface="Inconsolata"/>
                          <a:cs typeface="Inconsolata"/>
                          <a:sym typeface="Inconsolata"/>
                        </a:rPr>
                        <a:t>, </a:t>
                      </a:r>
                      <a:r>
                        <a:rPr lang="en" sz="1600">
                          <a:solidFill>
                            <a:srgbClr val="00FF00"/>
                          </a:solidFill>
                          <a:latin typeface="Inconsolata"/>
                          <a:ea typeface="Inconsolata"/>
                          <a:cs typeface="Inconsolata"/>
                          <a:sym typeface="Inconsolata"/>
                        </a:rPr>
                        <a:t>"b"</a:t>
                      </a:r>
                      <a:r>
                        <a:rPr lang="en" sz="1600">
                          <a:solidFill>
                            <a:srgbClr val="FFFFFF"/>
                          </a:solidFill>
                          <a:latin typeface="Inconsolata"/>
                          <a:ea typeface="Inconsolata"/>
                          <a:cs typeface="Inconsolata"/>
                          <a:sym typeface="Inconsolata"/>
                        </a:rPr>
                        <a:t>, </a:t>
                      </a:r>
                      <a:r>
                        <a:rPr lang="en" sz="1600">
                          <a:solidFill>
                            <a:srgbClr val="00FF00"/>
                          </a:solidFill>
                          <a:latin typeface="Inconsolata"/>
                          <a:ea typeface="Inconsolata"/>
                          <a:cs typeface="Inconsolata"/>
                          <a:sym typeface="Inconsolata"/>
                        </a:rPr>
                        <a:t>"c"</a:t>
                      </a:r>
                      <a:r>
                        <a:rPr lang="en" sz="1600">
                          <a:solidFill>
                            <a:srgbClr val="FFFFFF"/>
                          </a:solidFill>
                          <a:latin typeface="Inconsolata"/>
                          <a:ea typeface="Inconsolata"/>
                          <a:cs typeface="Inconsolata"/>
                          <a:sym typeface="Inconsolata"/>
                        </a:rPr>
                        <a:t>]</a:t>
                      </a:r>
                      <a:endParaRPr sz="1600">
                        <a:solidFill>
                          <a:srgbClr val="FFFFFF"/>
                        </a:solidFill>
                        <a:latin typeface="Inconsolata"/>
                        <a:ea typeface="Inconsolata"/>
                        <a:cs typeface="Inconsolata"/>
                        <a:sym typeface="Inconsolata"/>
                      </a:endParaRPr>
                    </a:p>
                    <a:p>
                      <a:pPr marL="0" lvl="0" indent="0" algn="l" rtl="0">
                        <a:spcBef>
                          <a:spcPts val="0"/>
                        </a:spcBef>
                        <a:spcAft>
                          <a:spcPts val="0"/>
                        </a:spcAft>
                        <a:buNone/>
                      </a:pPr>
                      <a:endParaRPr sz="1600" i="1">
                        <a:solidFill>
                          <a:srgbClr val="9FC5E8"/>
                        </a:solidFill>
                        <a:latin typeface="Inconsolata"/>
                        <a:ea typeface="Inconsolata"/>
                        <a:cs typeface="Inconsolata"/>
                        <a:sym typeface="Inconsolata"/>
                      </a:endParaRPr>
                    </a:p>
                    <a:p>
                      <a:pPr marL="0" lvl="0" indent="0" algn="l" rtl="0">
                        <a:spcBef>
                          <a:spcPts val="0"/>
                        </a:spcBef>
                        <a:spcAft>
                          <a:spcPts val="0"/>
                        </a:spcAft>
                        <a:buNone/>
                      </a:pPr>
                      <a:r>
                        <a:rPr lang="en" sz="1600">
                          <a:solidFill>
                            <a:schemeClr val="accent1"/>
                          </a:solidFill>
                          <a:latin typeface="Inconsolata"/>
                          <a:ea typeface="Inconsolata"/>
                          <a:cs typeface="Inconsolata"/>
                          <a:sym typeface="Inconsolata"/>
                        </a:rPr>
                        <a:t>for</a:t>
                      </a:r>
                      <a:r>
                        <a:rPr lang="en" sz="1600">
                          <a:solidFill>
                            <a:srgbClr val="FFFFFF"/>
                          </a:solidFill>
                          <a:latin typeface="Inconsolata"/>
                          <a:ea typeface="Inconsolata"/>
                          <a:cs typeface="Inconsolata"/>
                          <a:sym typeface="Inconsolata"/>
                        </a:rPr>
                        <a:t> item </a:t>
                      </a:r>
                      <a:r>
                        <a:rPr lang="en" sz="1600">
                          <a:solidFill>
                            <a:schemeClr val="accent1"/>
                          </a:solidFill>
                          <a:latin typeface="Inconsolata"/>
                          <a:ea typeface="Inconsolata"/>
                          <a:cs typeface="Inconsolata"/>
                          <a:sym typeface="Inconsolata"/>
                        </a:rPr>
                        <a:t>in</a:t>
                      </a:r>
                      <a:r>
                        <a:rPr lang="en" sz="1600">
                          <a:solidFill>
                            <a:srgbClr val="FFFFFF"/>
                          </a:solidFill>
                          <a:latin typeface="Inconsolata"/>
                          <a:ea typeface="Inconsolata"/>
                          <a:cs typeface="Inconsolata"/>
                          <a:sym typeface="Inconsolata"/>
                        </a:rPr>
                        <a:t> </a:t>
                      </a:r>
                      <a:r>
                        <a:rPr lang="en" sz="1600">
                          <a:solidFill>
                            <a:schemeClr val="lt1"/>
                          </a:solidFill>
                          <a:latin typeface="Inconsolata"/>
                          <a:ea typeface="Inconsolata"/>
                          <a:cs typeface="Inconsolata"/>
                          <a:sym typeface="Inconsolata"/>
                        </a:rPr>
                        <a:t>sequence</a:t>
                      </a:r>
                      <a:r>
                        <a:rPr lang="en" sz="1600">
                          <a:solidFill>
                            <a:srgbClr val="FFFFFF"/>
                          </a:solidFill>
                          <a:latin typeface="Inconsolata"/>
                          <a:ea typeface="Inconsolata"/>
                          <a:cs typeface="Inconsolata"/>
                          <a:sym typeface="Inconsolata"/>
                        </a:rPr>
                        <a:t>:</a:t>
                      </a:r>
                      <a:endParaRPr sz="1600">
                        <a:solidFill>
                          <a:srgbClr val="FFFFFF"/>
                        </a:solidFill>
                        <a:latin typeface="Inconsolata"/>
                        <a:ea typeface="Inconsolata"/>
                        <a:cs typeface="Inconsolata"/>
                        <a:sym typeface="Inconsolata"/>
                      </a:endParaRPr>
                    </a:p>
                    <a:p>
                      <a:pPr marL="0" lvl="0" indent="0" algn="l" rtl="0">
                        <a:spcBef>
                          <a:spcPts val="0"/>
                        </a:spcBef>
                        <a:spcAft>
                          <a:spcPts val="0"/>
                        </a:spcAft>
                        <a:buNone/>
                      </a:pPr>
                      <a:r>
                        <a:rPr lang="en" sz="1600">
                          <a:solidFill>
                            <a:srgbClr val="FFFFFF"/>
                          </a:solidFill>
                          <a:latin typeface="Inconsolata"/>
                          <a:ea typeface="Inconsolata"/>
                          <a:cs typeface="Inconsolata"/>
                          <a:sym typeface="Inconsolata"/>
                        </a:rPr>
                        <a:t>   </a:t>
                      </a:r>
                      <a:r>
                        <a:rPr lang="en" sz="1600">
                          <a:solidFill>
                            <a:schemeClr val="accent1"/>
                          </a:solidFill>
                          <a:latin typeface="Inconsolata"/>
                          <a:ea typeface="Inconsolata"/>
                          <a:cs typeface="Inconsolata"/>
                          <a:sym typeface="Inconsolata"/>
                        </a:rPr>
                        <a:t> print</a:t>
                      </a:r>
                      <a:r>
                        <a:rPr lang="en" sz="1600">
                          <a:solidFill>
                            <a:srgbClr val="FFFFFF"/>
                          </a:solidFill>
                          <a:latin typeface="Inconsolata"/>
                          <a:ea typeface="Inconsolata"/>
                          <a:cs typeface="Inconsolata"/>
                          <a:sym typeface="Inconsolata"/>
                        </a:rPr>
                        <a:t>(</a:t>
                      </a:r>
                      <a:r>
                        <a:rPr lang="en" sz="1600">
                          <a:solidFill>
                            <a:srgbClr val="00FFFF"/>
                          </a:solidFill>
                          <a:latin typeface="Inconsolata"/>
                          <a:ea typeface="Inconsolata"/>
                          <a:cs typeface="Inconsolata"/>
                          <a:sym typeface="Inconsolata"/>
                        </a:rPr>
                        <a:t>item</a:t>
                      </a:r>
                      <a:r>
                        <a:rPr lang="en" sz="1600">
                          <a:solidFill>
                            <a:srgbClr val="FFFFFF"/>
                          </a:solidFill>
                          <a:latin typeface="Inconsolata"/>
                          <a:ea typeface="Inconsolata"/>
                          <a:cs typeface="Inconsolata"/>
                          <a:sym typeface="Inconsolata"/>
                        </a:rPr>
                        <a:t>)</a:t>
                      </a:r>
                      <a:endParaRPr sz="1600" i="1">
                        <a:solidFill>
                          <a:srgbClr val="6FA8DC"/>
                        </a:solidFill>
                        <a:latin typeface="Inconsolata"/>
                        <a:ea typeface="Inconsolata"/>
                        <a:cs typeface="Inconsolata"/>
                        <a:sym typeface="Inconsolata"/>
                      </a:endParaRPr>
                    </a:p>
                  </a:txBody>
                  <a:tcPr marL="91425" marR="91425" marT="0" marB="0" anchor="ctr">
                    <a:lnL w="28575" cap="flat" cmpd="sng">
                      <a:solidFill>
                        <a:srgbClr val="FFFFFF"/>
                      </a:solidFill>
                      <a:prstDash val="solid"/>
                      <a:round/>
                      <a:headEnd type="none" w="sm" len="sm"/>
                      <a:tailEnd type="none" w="sm" len="sm"/>
                    </a:lnL>
                    <a:lnR w="28575" cap="flat" cmpd="sng">
                      <a:solidFill>
                        <a:srgbClr val="FFFFFF"/>
                      </a:solidFill>
                      <a:prstDash val="solid"/>
                      <a:round/>
                      <a:headEnd type="none" w="sm" len="sm"/>
                      <a:tailEnd type="none" w="sm" len="sm"/>
                    </a:lnR>
                    <a:lnT w="28575" cap="flat" cmpd="sng">
                      <a:solidFill>
                        <a:srgbClr val="FFFFFF"/>
                      </a:solidFill>
                      <a:prstDash val="solid"/>
                      <a:round/>
                      <a:headEnd type="none" w="sm" len="sm"/>
                      <a:tailEnd type="none" w="sm" len="sm"/>
                    </a:lnT>
                    <a:lnB w="28575" cap="flat" cmpd="sng">
                      <a:solidFill>
                        <a:srgbClr val="FFFFFF"/>
                      </a:solidFill>
                      <a:prstDash val="solid"/>
                      <a:round/>
                      <a:headEnd type="none" w="sm" len="sm"/>
                      <a:tailEnd type="none" w="sm" len="sm"/>
                    </a:lnB>
                    <a:solidFill>
                      <a:srgbClr val="212940"/>
                    </a:solidFill>
                  </a:tcPr>
                </a:tc>
                <a:tc>
                  <a:txBody>
                    <a:bodyPr/>
                    <a:lstStyle/>
                    <a:p>
                      <a:pPr marL="0" lvl="0" indent="0" algn="ctr" rtl="0">
                        <a:spcBef>
                          <a:spcPts val="0"/>
                        </a:spcBef>
                        <a:spcAft>
                          <a:spcPts val="0"/>
                        </a:spcAft>
                        <a:buNone/>
                      </a:pPr>
                      <a:r>
                        <a:rPr lang="en" sz="1600">
                          <a:solidFill>
                            <a:srgbClr val="00FF00"/>
                          </a:solidFill>
                          <a:latin typeface="Inconsolata"/>
                          <a:ea typeface="Inconsolata"/>
                          <a:cs typeface="Inconsolata"/>
                          <a:sym typeface="Inconsolata"/>
                        </a:rPr>
                        <a:t>a</a:t>
                      </a:r>
                      <a:endParaRPr sz="1600">
                        <a:solidFill>
                          <a:srgbClr val="00FF00"/>
                        </a:solidFill>
                        <a:latin typeface="Inconsolata"/>
                        <a:ea typeface="Inconsolata"/>
                        <a:cs typeface="Inconsolata"/>
                        <a:sym typeface="Inconsolata"/>
                      </a:endParaRPr>
                    </a:p>
                    <a:p>
                      <a:pPr marL="0" lvl="0" indent="0" algn="ctr" rtl="0">
                        <a:spcBef>
                          <a:spcPts val="0"/>
                        </a:spcBef>
                        <a:spcAft>
                          <a:spcPts val="0"/>
                        </a:spcAft>
                        <a:buNone/>
                      </a:pPr>
                      <a:r>
                        <a:rPr lang="en" sz="1600">
                          <a:solidFill>
                            <a:srgbClr val="00FF00"/>
                          </a:solidFill>
                          <a:latin typeface="Inconsolata"/>
                          <a:ea typeface="Inconsolata"/>
                          <a:cs typeface="Inconsolata"/>
                          <a:sym typeface="Inconsolata"/>
                        </a:rPr>
                        <a:t>b</a:t>
                      </a:r>
                      <a:endParaRPr sz="1600">
                        <a:solidFill>
                          <a:srgbClr val="00FF00"/>
                        </a:solidFill>
                        <a:latin typeface="Inconsolata"/>
                        <a:ea typeface="Inconsolata"/>
                        <a:cs typeface="Inconsolata"/>
                        <a:sym typeface="Inconsolata"/>
                      </a:endParaRPr>
                    </a:p>
                    <a:p>
                      <a:pPr marL="0" lvl="0" indent="0" algn="ctr" rtl="0">
                        <a:spcBef>
                          <a:spcPts val="0"/>
                        </a:spcBef>
                        <a:spcAft>
                          <a:spcPts val="0"/>
                        </a:spcAft>
                        <a:buClr>
                          <a:schemeClr val="dk1"/>
                        </a:buClr>
                        <a:buSzPts val="1100"/>
                        <a:buFont typeface="Arial"/>
                        <a:buNone/>
                      </a:pPr>
                      <a:r>
                        <a:rPr lang="en" sz="1600">
                          <a:solidFill>
                            <a:srgbClr val="00FF00"/>
                          </a:solidFill>
                          <a:latin typeface="Inconsolata"/>
                          <a:ea typeface="Inconsolata"/>
                          <a:cs typeface="Inconsolata"/>
                          <a:sym typeface="Inconsolata"/>
                        </a:rPr>
                        <a:t>c</a:t>
                      </a:r>
                      <a:endParaRPr sz="1600">
                        <a:solidFill>
                          <a:srgbClr val="00FF00"/>
                        </a:solidFill>
                        <a:latin typeface="Inconsolata"/>
                        <a:ea typeface="Inconsolata"/>
                        <a:cs typeface="Inconsolata"/>
                        <a:sym typeface="Inconsolata"/>
                      </a:endParaRPr>
                    </a:p>
                  </a:txBody>
                  <a:tcPr marL="91425" marR="91425" marT="0" marB="0" anchor="ctr">
                    <a:lnL w="28575" cap="flat" cmpd="sng">
                      <a:solidFill>
                        <a:srgbClr val="FFFFFF"/>
                      </a:solidFill>
                      <a:prstDash val="solid"/>
                      <a:round/>
                      <a:headEnd type="none" w="sm" len="sm"/>
                      <a:tailEnd type="none" w="sm" len="sm"/>
                    </a:lnL>
                    <a:lnR w="28575" cap="flat" cmpd="sng">
                      <a:solidFill>
                        <a:srgbClr val="FFFFFF"/>
                      </a:solidFill>
                      <a:prstDash val="solid"/>
                      <a:round/>
                      <a:headEnd type="none" w="sm" len="sm"/>
                      <a:tailEnd type="none" w="sm" len="sm"/>
                    </a:lnR>
                    <a:lnT w="28575" cap="flat" cmpd="sng">
                      <a:solidFill>
                        <a:srgbClr val="FFFFFF"/>
                      </a:solidFill>
                      <a:prstDash val="solid"/>
                      <a:round/>
                      <a:headEnd type="none" w="sm" len="sm"/>
                      <a:tailEnd type="none" w="sm" len="sm"/>
                    </a:lnT>
                    <a:lnB w="28575" cap="flat" cmpd="sng">
                      <a:solidFill>
                        <a:srgbClr val="FFFFFF"/>
                      </a:solidFill>
                      <a:prstDash val="solid"/>
                      <a:round/>
                      <a:headEnd type="none" w="sm" len="sm"/>
                      <a:tailEnd type="none" w="sm" len="sm"/>
                    </a:lnB>
                    <a:solidFill>
                      <a:srgbClr val="212940"/>
                    </a:solidFill>
                  </a:tcPr>
                </a:tc>
                <a:extLst>
                  <a:ext uri="{0D108BD9-81ED-4DB2-BD59-A6C34878D82A}">
                    <a16:rowId xmlns:a16="http://schemas.microsoft.com/office/drawing/2014/main" val="10000"/>
                  </a:ext>
                </a:extLst>
              </a:tr>
            </a:tbl>
          </a:graphicData>
        </a:graphic>
      </p:graphicFrame>
      <p:sp>
        <p:nvSpPr>
          <p:cNvPr id="1641" name="Google Shape;1641;p114"/>
          <p:cNvSpPr/>
          <p:nvPr/>
        </p:nvSpPr>
        <p:spPr>
          <a:xfrm rot="5400000" flipH="1">
            <a:off x="3953475" y="1579525"/>
            <a:ext cx="405600" cy="471600"/>
          </a:xfrm>
          <a:prstGeom prst="upArrow">
            <a:avLst>
              <a:gd name="adj1" fmla="val 50000"/>
              <a:gd name="adj2" fmla="val 50000"/>
            </a:avLst>
          </a:prstGeom>
          <a:solidFill>
            <a:srgbClr val="FFFF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1642" name="Google Shape;1642;p114"/>
          <p:cNvGraphicFramePr/>
          <p:nvPr/>
        </p:nvGraphicFramePr>
        <p:xfrm>
          <a:off x="501700" y="3143488"/>
          <a:ext cx="4427500" cy="1306075"/>
        </p:xfrm>
        <a:graphic>
          <a:graphicData uri="http://schemas.openxmlformats.org/drawingml/2006/table">
            <a:tbl>
              <a:tblPr>
                <a:noFill/>
                <a:tableStyleId>{9675CA7D-D893-4B12-878C-924B40C036C8}</a:tableStyleId>
              </a:tblPr>
              <a:tblGrid>
                <a:gridCol w="3748975">
                  <a:extLst>
                    <a:ext uri="{9D8B030D-6E8A-4147-A177-3AD203B41FA5}">
                      <a16:colId xmlns:a16="http://schemas.microsoft.com/office/drawing/2014/main" val="20000"/>
                    </a:ext>
                  </a:extLst>
                </a:gridCol>
                <a:gridCol w="678525">
                  <a:extLst>
                    <a:ext uri="{9D8B030D-6E8A-4147-A177-3AD203B41FA5}">
                      <a16:colId xmlns:a16="http://schemas.microsoft.com/office/drawing/2014/main" val="20001"/>
                    </a:ext>
                  </a:extLst>
                </a:gridCol>
              </a:tblGrid>
              <a:tr h="1306075">
                <a:tc>
                  <a:txBody>
                    <a:bodyPr/>
                    <a:lstStyle/>
                    <a:p>
                      <a:pPr marL="0" lvl="0" indent="0" algn="l" rtl="0">
                        <a:spcBef>
                          <a:spcPts val="0"/>
                        </a:spcBef>
                        <a:spcAft>
                          <a:spcPts val="0"/>
                        </a:spcAft>
                        <a:buNone/>
                      </a:pPr>
                      <a:r>
                        <a:rPr lang="en" sz="1600">
                          <a:solidFill>
                            <a:srgbClr val="FFFFFF"/>
                          </a:solidFill>
                          <a:latin typeface="Inconsolata"/>
                          <a:ea typeface="Inconsolata"/>
                          <a:cs typeface="Inconsolata"/>
                          <a:sym typeface="Inconsolata"/>
                        </a:rPr>
                        <a:t>i </a:t>
                      </a:r>
                      <a:r>
                        <a:rPr lang="en" sz="1600">
                          <a:solidFill>
                            <a:schemeClr val="accent1"/>
                          </a:solidFill>
                          <a:latin typeface="Inconsolata"/>
                          <a:ea typeface="Inconsolata"/>
                          <a:cs typeface="Inconsolata"/>
                          <a:sym typeface="Inconsolata"/>
                        </a:rPr>
                        <a:t>=</a:t>
                      </a:r>
                      <a:r>
                        <a:rPr lang="en" sz="1600">
                          <a:solidFill>
                            <a:srgbClr val="FFFFFF"/>
                          </a:solidFill>
                          <a:latin typeface="Inconsolata"/>
                          <a:ea typeface="Inconsolata"/>
                          <a:cs typeface="Inconsolata"/>
                          <a:sym typeface="Inconsolata"/>
                        </a:rPr>
                        <a:t> </a:t>
                      </a:r>
                      <a:r>
                        <a:rPr lang="en" sz="1600">
                          <a:solidFill>
                            <a:srgbClr val="FF00FF"/>
                          </a:solidFill>
                          <a:latin typeface="Inconsolata"/>
                          <a:ea typeface="Inconsolata"/>
                          <a:cs typeface="Inconsolata"/>
                          <a:sym typeface="Inconsolata"/>
                        </a:rPr>
                        <a:t>0</a:t>
                      </a:r>
                      <a:endParaRPr sz="1600">
                        <a:solidFill>
                          <a:srgbClr val="FF00FF"/>
                        </a:solidFill>
                        <a:latin typeface="Inconsolata"/>
                        <a:ea typeface="Inconsolata"/>
                        <a:cs typeface="Inconsolata"/>
                        <a:sym typeface="Inconsolata"/>
                      </a:endParaRPr>
                    </a:p>
                    <a:p>
                      <a:pPr marL="0" lvl="0" indent="0" algn="l" rtl="0">
                        <a:spcBef>
                          <a:spcPts val="0"/>
                        </a:spcBef>
                        <a:spcAft>
                          <a:spcPts val="0"/>
                        </a:spcAft>
                        <a:buNone/>
                      </a:pPr>
                      <a:endParaRPr sz="1600" i="1">
                        <a:solidFill>
                          <a:srgbClr val="9FC5E8"/>
                        </a:solidFill>
                        <a:latin typeface="Inconsolata"/>
                        <a:ea typeface="Inconsolata"/>
                        <a:cs typeface="Inconsolata"/>
                        <a:sym typeface="Inconsolata"/>
                      </a:endParaRPr>
                    </a:p>
                    <a:p>
                      <a:pPr marL="0" lvl="0" indent="0" algn="l" rtl="0">
                        <a:spcBef>
                          <a:spcPts val="0"/>
                        </a:spcBef>
                        <a:spcAft>
                          <a:spcPts val="0"/>
                        </a:spcAft>
                        <a:buNone/>
                      </a:pPr>
                      <a:r>
                        <a:rPr lang="en" sz="1600">
                          <a:solidFill>
                            <a:schemeClr val="accent1"/>
                          </a:solidFill>
                          <a:latin typeface="Inconsolata"/>
                          <a:ea typeface="Inconsolata"/>
                          <a:cs typeface="Inconsolata"/>
                          <a:sym typeface="Inconsolata"/>
                        </a:rPr>
                        <a:t>while</a:t>
                      </a:r>
                      <a:r>
                        <a:rPr lang="en" sz="1600">
                          <a:solidFill>
                            <a:srgbClr val="FFFFFF"/>
                          </a:solidFill>
                          <a:latin typeface="Inconsolata"/>
                          <a:ea typeface="Inconsolata"/>
                          <a:cs typeface="Inconsolata"/>
                          <a:sym typeface="Inconsolata"/>
                        </a:rPr>
                        <a:t> i </a:t>
                      </a:r>
                      <a:r>
                        <a:rPr lang="en" sz="1600">
                          <a:solidFill>
                            <a:schemeClr val="accent1"/>
                          </a:solidFill>
                          <a:latin typeface="Inconsolata"/>
                          <a:ea typeface="Inconsolata"/>
                          <a:cs typeface="Inconsolata"/>
                          <a:sym typeface="Inconsolata"/>
                        </a:rPr>
                        <a:t>&lt; </a:t>
                      </a:r>
                      <a:r>
                        <a:rPr lang="en" sz="1600">
                          <a:solidFill>
                            <a:srgbClr val="FF00FF"/>
                          </a:solidFill>
                          <a:latin typeface="Inconsolata"/>
                          <a:ea typeface="Inconsolata"/>
                          <a:cs typeface="Inconsolata"/>
                          <a:sym typeface="Inconsolata"/>
                        </a:rPr>
                        <a:t>5</a:t>
                      </a:r>
                      <a:r>
                        <a:rPr lang="en" sz="1600">
                          <a:solidFill>
                            <a:srgbClr val="FFFFFF"/>
                          </a:solidFill>
                          <a:latin typeface="Inconsolata"/>
                          <a:ea typeface="Inconsolata"/>
                          <a:cs typeface="Inconsolata"/>
                          <a:sym typeface="Inconsolata"/>
                        </a:rPr>
                        <a:t>:</a:t>
                      </a:r>
                      <a:endParaRPr sz="1600">
                        <a:solidFill>
                          <a:srgbClr val="FFFFFF"/>
                        </a:solidFill>
                        <a:latin typeface="Inconsolata"/>
                        <a:ea typeface="Inconsolata"/>
                        <a:cs typeface="Inconsolata"/>
                        <a:sym typeface="Inconsolata"/>
                      </a:endParaRPr>
                    </a:p>
                    <a:p>
                      <a:pPr marL="0" lvl="0" indent="0" algn="l" rtl="0">
                        <a:spcBef>
                          <a:spcPts val="0"/>
                        </a:spcBef>
                        <a:spcAft>
                          <a:spcPts val="0"/>
                        </a:spcAft>
                        <a:buNone/>
                      </a:pPr>
                      <a:r>
                        <a:rPr lang="en" sz="1600">
                          <a:solidFill>
                            <a:srgbClr val="FFFFFF"/>
                          </a:solidFill>
                          <a:latin typeface="Inconsolata"/>
                          <a:ea typeface="Inconsolata"/>
                          <a:cs typeface="Inconsolata"/>
                          <a:sym typeface="Inconsolata"/>
                        </a:rPr>
                        <a:t>   </a:t>
                      </a:r>
                      <a:r>
                        <a:rPr lang="en" sz="1600">
                          <a:solidFill>
                            <a:schemeClr val="accent1"/>
                          </a:solidFill>
                          <a:latin typeface="Inconsolata"/>
                          <a:ea typeface="Inconsolata"/>
                          <a:cs typeface="Inconsolata"/>
                          <a:sym typeface="Inconsolata"/>
                        </a:rPr>
                        <a:t> print</a:t>
                      </a:r>
                      <a:r>
                        <a:rPr lang="en" sz="1600">
                          <a:solidFill>
                            <a:srgbClr val="FFFFFF"/>
                          </a:solidFill>
                          <a:latin typeface="Inconsolata"/>
                          <a:ea typeface="Inconsolata"/>
                          <a:cs typeface="Inconsolata"/>
                          <a:sym typeface="Inconsolata"/>
                        </a:rPr>
                        <a:t>(</a:t>
                      </a:r>
                      <a:r>
                        <a:rPr lang="en" sz="1600">
                          <a:solidFill>
                            <a:srgbClr val="00FFFF"/>
                          </a:solidFill>
                          <a:latin typeface="Inconsolata"/>
                          <a:ea typeface="Inconsolata"/>
                          <a:cs typeface="Inconsolata"/>
                          <a:sym typeface="Inconsolata"/>
                        </a:rPr>
                        <a:t>i</a:t>
                      </a:r>
                      <a:r>
                        <a:rPr lang="en" sz="1600">
                          <a:solidFill>
                            <a:srgbClr val="FFFFFF"/>
                          </a:solidFill>
                          <a:latin typeface="Inconsolata"/>
                          <a:ea typeface="Inconsolata"/>
                          <a:cs typeface="Inconsolata"/>
                          <a:sym typeface="Inconsolata"/>
                        </a:rPr>
                        <a:t>)</a:t>
                      </a:r>
                      <a:endParaRPr sz="1600">
                        <a:solidFill>
                          <a:srgbClr val="FFFFFF"/>
                        </a:solidFill>
                        <a:latin typeface="Inconsolata"/>
                        <a:ea typeface="Inconsolata"/>
                        <a:cs typeface="Inconsolata"/>
                        <a:sym typeface="Inconsolata"/>
                      </a:endParaRPr>
                    </a:p>
                    <a:p>
                      <a:pPr marL="0" lvl="0" indent="0" algn="l" rtl="0">
                        <a:spcBef>
                          <a:spcPts val="0"/>
                        </a:spcBef>
                        <a:spcAft>
                          <a:spcPts val="0"/>
                        </a:spcAft>
                        <a:buClr>
                          <a:schemeClr val="dk1"/>
                        </a:buClr>
                        <a:buSzPts val="1100"/>
                        <a:buFont typeface="Arial"/>
                        <a:buNone/>
                      </a:pPr>
                      <a:r>
                        <a:rPr lang="en" sz="1600">
                          <a:solidFill>
                            <a:schemeClr val="lt1"/>
                          </a:solidFill>
                          <a:latin typeface="Inconsolata"/>
                          <a:ea typeface="Inconsolata"/>
                          <a:cs typeface="Inconsolata"/>
                          <a:sym typeface="Inconsolata"/>
                        </a:rPr>
                        <a:t>    i </a:t>
                      </a:r>
                      <a:r>
                        <a:rPr lang="en" sz="1600">
                          <a:solidFill>
                            <a:schemeClr val="accent1"/>
                          </a:solidFill>
                          <a:latin typeface="Inconsolata"/>
                          <a:ea typeface="Inconsolata"/>
                          <a:cs typeface="Inconsolata"/>
                          <a:sym typeface="Inconsolata"/>
                        </a:rPr>
                        <a:t>=</a:t>
                      </a:r>
                      <a:r>
                        <a:rPr lang="en" sz="1600">
                          <a:solidFill>
                            <a:schemeClr val="lt1"/>
                          </a:solidFill>
                          <a:latin typeface="Inconsolata"/>
                          <a:ea typeface="Inconsolata"/>
                          <a:cs typeface="Inconsolata"/>
                          <a:sym typeface="Inconsolata"/>
                        </a:rPr>
                        <a:t> i </a:t>
                      </a:r>
                      <a:r>
                        <a:rPr lang="en" sz="1600">
                          <a:solidFill>
                            <a:schemeClr val="accent1"/>
                          </a:solidFill>
                          <a:latin typeface="Inconsolata"/>
                          <a:ea typeface="Inconsolata"/>
                          <a:cs typeface="Inconsolata"/>
                          <a:sym typeface="Inconsolata"/>
                        </a:rPr>
                        <a:t>+ </a:t>
                      </a:r>
                      <a:r>
                        <a:rPr lang="en" sz="1600">
                          <a:solidFill>
                            <a:srgbClr val="FF00FF"/>
                          </a:solidFill>
                          <a:latin typeface="Inconsolata"/>
                          <a:ea typeface="Inconsolata"/>
                          <a:cs typeface="Inconsolata"/>
                          <a:sym typeface="Inconsolata"/>
                        </a:rPr>
                        <a:t>1</a:t>
                      </a:r>
                      <a:endParaRPr sz="1600">
                        <a:solidFill>
                          <a:srgbClr val="FFFFFF"/>
                        </a:solidFill>
                        <a:latin typeface="Inconsolata"/>
                        <a:ea typeface="Inconsolata"/>
                        <a:cs typeface="Inconsolata"/>
                        <a:sym typeface="Inconsolata"/>
                      </a:endParaRPr>
                    </a:p>
                  </a:txBody>
                  <a:tcPr marL="91425" marR="91425" marT="0" marB="0" anchor="ctr">
                    <a:lnL w="28575" cap="flat" cmpd="sng">
                      <a:solidFill>
                        <a:srgbClr val="FFFFFF"/>
                      </a:solidFill>
                      <a:prstDash val="solid"/>
                      <a:round/>
                      <a:headEnd type="none" w="sm" len="sm"/>
                      <a:tailEnd type="none" w="sm" len="sm"/>
                    </a:lnL>
                    <a:lnR w="28575" cap="flat" cmpd="sng">
                      <a:solidFill>
                        <a:srgbClr val="FFFFFF"/>
                      </a:solidFill>
                      <a:prstDash val="solid"/>
                      <a:round/>
                      <a:headEnd type="none" w="sm" len="sm"/>
                      <a:tailEnd type="none" w="sm" len="sm"/>
                    </a:lnR>
                    <a:lnT w="28575" cap="flat" cmpd="sng">
                      <a:solidFill>
                        <a:srgbClr val="FFFFFF"/>
                      </a:solidFill>
                      <a:prstDash val="solid"/>
                      <a:round/>
                      <a:headEnd type="none" w="sm" len="sm"/>
                      <a:tailEnd type="none" w="sm" len="sm"/>
                    </a:lnT>
                    <a:lnB w="28575" cap="flat" cmpd="sng">
                      <a:solidFill>
                        <a:srgbClr val="FFFFFF"/>
                      </a:solidFill>
                      <a:prstDash val="solid"/>
                      <a:round/>
                      <a:headEnd type="none" w="sm" len="sm"/>
                      <a:tailEnd type="none" w="sm" len="sm"/>
                    </a:lnB>
                    <a:solidFill>
                      <a:srgbClr val="212940"/>
                    </a:solidFill>
                  </a:tcPr>
                </a:tc>
                <a:tc>
                  <a:txBody>
                    <a:bodyPr/>
                    <a:lstStyle/>
                    <a:p>
                      <a:pPr marL="0" lvl="0" indent="0" algn="ctr" rtl="0">
                        <a:spcBef>
                          <a:spcPts val="0"/>
                        </a:spcBef>
                        <a:spcAft>
                          <a:spcPts val="0"/>
                        </a:spcAft>
                        <a:buNone/>
                      </a:pPr>
                      <a:r>
                        <a:rPr lang="en" sz="1600">
                          <a:solidFill>
                            <a:srgbClr val="FF00FF"/>
                          </a:solidFill>
                          <a:latin typeface="Inconsolata"/>
                          <a:ea typeface="Inconsolata"/>
                          <a:cs typeface="Inconsolata"/>
                          <a:sym typeface="Inconsolata"/>
                        </a:rPr>
                        <a:t>0</a:t>
                      </a:r>
                      <a:endParaRPr sz="1600">
                        <a:solidFill>
                          <a:srgbClr val="FF00FF"/>
                        </a:solidFill>
                        <a:latin typeface="Inconsolata"/>
                        <a:ea typeface="Inconsolata"/>
                        <a:cs typeface="Inconsolata"/>
                        <a:sym typeface="Inconsolata"/>
                      </a:endParaRPr>
                    </a:p>
                    <a:p>
                      <a:pPr marL="0" lvl="0" indent="0" algn="ctr" rtl="0">
                        <a:spcBef>
                          <a:spcPts val="0"/>
                        </a:spcBef>
                        <a:spcAft>
                          <a:spcPts val="0"/>
                        </a:spcAft>
                        <a:buNone/>
                      </a:pPr>
                      <a:r>
                        <a:rPr lang="en" sz="1600">
                          <a:solidFill>
                            <a:srgbClr val="FF00FF"/>
                          </a:solidFill>
                          <a:latin typeface="Inconsolata"/>
                          <a:ea typeface="Inconsolata"/>
                          <a:cs typeface="Inconsolata"/>
                          <a:sym typeface="Inconsolata"/>
                        </a:rPr>
                        <a:t>1</a:t>
                      </a:r>
                      <a:endParaRPr sz="1600">
                        <a:solidFill>
                          <a:srgbClr val="FF00FF"/>
                        </a:solidFill>
                        <a:latin typeface="Inconsolata"/>
                        <a:ea typeface="Inconsolata"/>
                        <a:cs typeface="Inconsolata"/>
                        <a:sym typeface="Inconsolata"/>
                      </a:endParaRPr>
                    </a:p>
                    <a:p>
                      <a:pPr marL="0" lvl="0" indent="0" algn="ctr" rtl="0">
                        <a:spcBef>
                          <a:spcPts val="0"/>
                        </a:spcBef>
                        <a:spcAft>
                          <a:spcPts val="0"/>
                        </a:spcAft>
                        <a:buNone/>
                      </a:pPr>
                      <a:r>
                        <a:rPr lang="en" sz="1600">
                          <a:solidFill>
                            <a:srgbClr val="FF00FF"/>
                          </a:solidFill>
                          <a:latin typeface="Inconsolata"/>
                          <a:ea typeface="Inconsolata"/>
                          <a:cs typeface="Inconsolata"/>
                          <a:sym typeface="Inconsolata"/>
                        </a:rPr>
                        <a:t>2</a:t>
                      </a:r>
                      <a:endParaRPr sz="1600">
                        <a:solidFill>
                          <a:srgbClr val="FF00FF"/>
                        </a:solidFill>
                        <a:latin typeface="Inconsolata"/>
                        <a:ea typeface="Inconsolata"/>
                        <a:cs typeface="Inconsolata"/>
                        <a:sym typeface="Inconsolata"/>
                      </a:endParaRPr>
                    </a:p>
                    <a:p>
                      <a:pPr marL="0" lvl="0" indent="0" algn="ctr" rtl="0">
                        <a:spcBef>
                          <a:spcPts val="0"/>
                        </a:spcBef>
                        <a:spcAft>
                          <a:spcPts val="0"/>
                        </a:spcAft>
                        <a:buNone/>
                      </a:pPr>
                      <a:r>
                        <a:rPr lang="en" sz="1600">
                          <a:solidFill>
                            <a:srgbClr val="FF00FF"/>
                          </a:solidFill>
                          <a:latin typeface="Inconsolata"/>
                          <a:ea typeface="Inconsolata"/>
                          <a:cs typeface="Inconsolata"/>
                          <a:sym typeface="Inconsolata"/>
                        </a:rPr>
                        <a:t>3</a:t>
                      </a:r>
                      <a:endParaRPr sz="1600">
                        <a:solidFill>
                          <a:srgbClr val="FF00FF"/>
                        </a:solidFill>
                        <a:latin typeface="Inconsolata"/>
                        <a:ea typeface="Inconsolata"/>
                        <a:cs typeface="Inconsolata"/>
                        <a:sym typeface="Inconsolata"/>
                      </a:endParaRPr>
                    </a:p>
                    <a:p>
                      <a:pPr marL="0" lvl="0" indent="0" algn="ctr" rtl="0">
                        <a:spcBef>
                          <a:spcPts val="0"/>
                        </a:spcBef>
                        <a:spcAft>
                          <a:spcPts val="0"/>
                        </a:spcAft>
                        <a:buNone/>
                      </a:pPr>
                      <a:r>
                        <a:rPr lang="en" sz="1600">
                          <a:solidFill>
                            <a:srgbClr val="FF00FF"/>
                          </a:solidFill>
                          <a:latin typeface="Inconsolata"/>
                          <a:ea typeface="Inconsolata"/>
                          <a:cs typeface="Inconsolata"/>
                          <a:sym typeface="Inconsolata"/>
                        </a:rPr>
                        <a:t>4</a:t>
                      </a:r>
                      <a:endParaRPr sz="1600">
                        <a:solidFill>
                          <a:srgbClr val="FF00FF"/>
                        </a:solidFill>
                        <a:latin typeface="Inconsolata"/>
                        <a:ea typeface="Inconsolata"/>
                        <a:cs typeface="Inconsolata"/>
                        <a:sym typeface="Inconsolata"/>
                      </a:endParaRPr>
                    </a:p>
                  </a:txBody>
                  <a:tcPr marL="91425" marR="91425" marT="0" marB="0" anchor="ctr">
                    <a:lnL w="28575" cap="flat" cmpd="sng">
                      <a:solidFill>
                        <a:srgbClr val="FFFFFF"/>
                      </a:solidFill>
                      <a:prstDash val="solid"/>
                      <a:round/>
                      <a:headEnd type="none" w="sm" len="sm"/>
                      <a:tailEnd type="none" w="sm" len="sm"/>
                    </a:lnL>
                    <a:lnR w="28575" cap="flat" cmpd="sng">
                      <a:solidFill>
                        <a:srgbClr val="FFFFFF"/>
                      </a:solidFill>
                      <a:prstDash val="solid"/>
                      <a:round/>
                      <a:headEnd type="none" w="sm" len="sm"/>
                      <a:tailEnd type="none" w="sm" len="sm"/>
                    </a:lnR>
                    <a:lnT w="28575" cap="flat" cmpd="sng">
                      <a:solidFill>
                        <a:srgbClr val="FFFFFF"/>
                      </a:solidFill>
                      <a:prstDash val="solid"/>
                      <a:round/>
                      <a:headEnd type="none" w="sm" len="sm"/>
                      <a:tailEnd type="none" w="sm" len="sm"/>
                    </a:lnT>
                    <a:lnB w="28575" cap="flat" cmpd="sng">
                      <a:solidFill>
                        <a:srgbClr val="FFFFFF"/>
                      </a:solidFill>
                      <a:prstDash val="solid"/>
                      <a:round/>
                      <a:headEnd type="none" w="sm" len="sm"/>
                      <a:tailEnd type="none" w="sm" len="sm"/>
                    </a:lnB>
                    <a:solidFill>
                      <a:srgbClr val="212940"/>
                    </a:solidFill>
                  </a:tcPr>
                </a:tc>
                <a:extLst>
                  <a:ext uri="{0D108BD9-81ED-4DB2-BD59-A6C34878D82A}">
                    <a16:rowId xmlns:a16="http://schemas.microsoft.com/office/drawing/2014/main" val="10000"/>
                  </a:ext>
                </a:extLst>
              </a:tr>
            </a:tbl>
          </a:graphicData>
        </a:graphic>
      </p:graphicFrame>
      <p:sp>
        <p:nvSpPr>
          <p:cNvPr id="1643" name="Google Shape;1643;p114"/>
          <p:cNvSpPr/>
          <p:nvPr/>
        </p:nvSpPr>
        <p:spPr>
          <a:xfrm rot="5400000" flipH="1">
            <a:off x="3953475" y="3621125"/>
            <a:ext cx="405600" cy="471600"/>
          </a:xfrm>
          <a:prstGeom prst="upArrow">
            <a:avLst>
              <a:gd name="adj1" fmla="val 50000"/>
              <a:gd name="adj2" fmla="val 50000"/>
            </a:avLst>
          </a:prstGeom>
          <a:solidFill>
            <a:srgbClr val="FFFF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647"/>
        <p:cNvGrpSpPr/>
        <p:nvPr/>
      </p:nvGrpSpPr>
      <p:grpSpPr>
        <a:xfrm>
          <a:off x="0" y="0"/>
          <a:ext cx="0" cy="0"/>
          <a:chOff x="0" y="0"/>
          <a:chExt cx="0" cy="0"/>
        </a:xfrm>
      </p:grpSpPr>
      <p:sp>
        <p:nvSpPr>
          <p:cNvPr id="1648" name="Google Shape;1648;p115"/>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For vs While</a:t>
            </a:r>
            <a:endParaRPr/>
          </a:p>
        </p:txBody>
      </p:sp>
      <p:sp>
        <p:nvSpPr>
          <p:cNvPr id="1649" name="Google Shape;1649;p11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64</a:t>
            </a:fld>
            <a:endParaRPr/>
          </a:p>
        </p:txBody>
      </p:sp>
      <p:sp>
        <p:nvSpPr>
          <p:cNvPr id="1650" name="Google Shape;1650;p115"/>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651" name="Google Shape;1651;p115"/>
          <p:cNvSpPr/>
          <p:nvPr/>
        </p:nvSpPr>
        <p:spPr>
          <a:xfrm>
            <a:off x="741463" y="1833875"/>
            <a:ext cx="2017675" cy="951775"/>
          </a:xfrm>
          <a:prstGeom prst="flowChartDecision">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solidFill>
                  <a:srgbClr val="FFFFFF"/>
                </a:solidFill>
                <a:latin typeface="Inconsolata"/>
                <a:ea typeface="Inconsolata"/>
                <a:cs typeface="Inconsolata"/>
                <a:sym typeface="Inconsolata"/>
              </a:rPr>
              <a:t>Item from sequence</a:t>
            </a:r>
            <a:endParaRPr sz="1300">
              <a:solidFill>
                <a:srgbClr val="FFFFFF"/>
              </a:solidFill>
              <a:latin typeface="Inconsolata"/>
              <a:ea typeface="Inconsolata"/>
              <a:cs typeface="Inconsolata"/>
              <a:sym typeface="Inconsolata"/>
            </a:endParaRPr>
          </a:p>
        </p:txBody>
      </p:sp>
      <p:sp>
        <p:nvSpPr>
          <p:cNvPr id="1652" name="Google Shape;1652;p115"/>
          <p:cNvSpPr/>
          <p:nvPr/>
        </p:nvSpPr>
        <p:spPr>
          <a:xfrm>
            <a:off x="738550" y="3140800"/>
            <a:ext cx="2017800" cy="289800"/>
          </a:xfrm>
          <a:prstGeom prst="roundRect">
            <a:avLst>
              <a:gd name="adj" fmla="val 16667"/>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Inconsolata"/>
                <a:ea typeface="Inconsolata"/>
                <a:cs typeface="Inconsolata"/>
                <a:sym typeface="Inconsolata"/>
              </a:rPr>
              <a:t>execute statement(s)</a:t>
            </a:r>
            <a:endParaRPr>
              <a:solidFill>
                <a:srgbClr val="FFFFFF"/>
              </a:solidFill>
              <a:latin typeface="Inconsolata"/>
              <a:ea typeface="Inconsolata"/>
              <a:cs typeface="Inconsolata"/>
              <a:sym typeface="Inconsolata"/>
            </a:endParaRPr>
          </a:p>
        </p:txBody>
      </p:sp>
      <p:cxnSp>
        <p:nvCxnSpPr>
          <p:cNvPr id="1653" name="Google Shape;1653;p115"/>
          <p:cNvCxnSpPr/>
          <p:nvPr/>
        </p:nvCxnSpPr>
        <p:spPr>
          <a:xfrm>
            <a:off x="1747450" y="892000"/>
            <a:ext cx="0" cy="868800"/>
          </a:xfrm>
          <a:prstGeom prst="straightConnector1">
            <a:avLst/>
          </a:prstGeom>
          <a:noFill/>
          <a:ln w="28575" cap="flat" cmpd="sng">
            <a:solidFill>
              <a:srgbClr val="000000"/>
            </a:solidFill>
            <a:prstDash val="solid"/>
            <a:round/>
            <a:headEnd type="oval" w="med" len="med"/>
            <a:tailEnd type="triangle" w="med" len="med"/>
          </a:ln>
        </p:spPr>
      </p:cxnSp>
      <p:sp>
        <p:nvSpPr>
          <p:cNvPr id="1654" name="Google Shape;1654;p115"/>
          <p:cNvSpPr txBox="1"/>
          <p:nvPr/>
        </p:nvSpPr>
        <p:spPr>
          <a:xfrm>
            <a:off x="1747450" y="990263"/>
            <a:ext cx="3993600" cy="86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Roboto"/>
                <a:ea typeface="Roboto"/>
                <a:cs typeface="Roboto"/>
                <a:sym typeface="Roboto"/>
              </a:rPr>
              <a:t>for</a:t>
            </a:r>
            <a:r>
              <a:rPr lang="en">
                <a:latin typeface="Roboto Light"/>
                <a:ea typeface="Roboto Light"/>
                <a:cs typeface="Roboto Light"/>
                <a:sym typeface="Roboto Light"/>
              </a:rPr>
              <a:t> iterating_var </a:t>
            </a:r>
            <a:r>
              <a:rPr lang="en" b="1">
                <a:latin typeface="Roboto"/>
                <a:ea typeface="Roboto"/>
                <a:cs typeface="Roboto"/>
                <a:sym typeface="Roboto"/>
              </a:rPr>
              <a:t>in</a:t>
            </a:r>
            <a:r>
              <a:rPr lang="en">
                <a:latin typeface="Roboto Light"/>
                <a:ea typeface="Roboto Light"/>
                <a:cs typeface="Roboto Light"/>
                <a:sym typeface="Roboto Light"/>
              </a:rPr>
              <a:t> sequence: </a:t>
            </a:r>
            <a:br>
              <a:rPr lang="en">
                <a:latin typeface="Roboto Light"/>
                <a:ea typeface="Roboto Light"/>
                <a:cs typeface="Roboto Light"/>
                <a:sym typeface="Roboto Light"/>
              </a:rPr>
            </a:br>
            <a:r>
              <a:rPr lang="en">
                <a:latin typeface="Roboto Light"/>
                <a:ea typeface="Roboto Light"/>
                <a:cs typeface="Roboto Light"/>
                <a:sym typeface="Roboto Light"/>
              </a:rPr>
              <a:t>statement(s)</a:t>
            </a:r>
            <a:endParaRPr>
              <a:latin typeface="Roboto Light"/>
              <a:ea typeface="Roboto Light"/>
              <a:cs typeface="Roboto Light"/>
              <a:sym typeface="Roboto Light"/>
            </a:endParaRPr>
          </a:p>
        </p:txBody>
      </p:sp>
      <p:cxnSp>
        <p:nvCxnSpPr>
          <p:cNvPr id="1655" name="Google Shape;1655;p115"/>
          <p:cNvCxnSpPr/>
          <p:nvPr/>
        </p:nvCxnSpPr>
        <p:spPr>
          <a:xfrm>
            <a:off x="1753300" y="2543013"/>
            <a:ext cx="0" cy="545400"/>
          </a:xfrm>
          <a:prstGeom prst="straightConnector1">
            <a:avLst/>
          </a:prstGeom>
          <a:noFill/>
          <a:ln w="28575" cap="flat" cmpd="sng">
            <a:solidFill>
              <a:srgbClr val="000000"/>
            </a:solidFill>
            <a:prstDash val="solid"/>
            <a:round/>
            <a:headEnd type="none" w="med" len="med"/>
            <a:tailEnd type="triangle" w="med" len="med"/>
          </a:ln>
        </p:spPr>
      </p:cxnSp>
      <p:sp>
        <p:nvSpPr>
          <p:cNvPr id="1656" name="Google Shape;1656;p115"/>
          <p:cNvSpPr txBox="1"/>
          <p:nvPr/>
        </p:nvSpPr>
        <p:spPr>
          <a:xfrm>
            <a:off x="2767050" y="1760800"/>
            <a:ext cx="2413200" cy="354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Roboto Light"/>
                <a:ea typeface="Roboto Light"/>
                <a:cs typeface="Roboto Light"/>
                <a:sym typeface="Roboto Light"/>
              </a:rPr>
              <a:t>I</a:t>
            </a:r>
            <a:r>
              <a:rPr lang="en">
                <a:latin typeface="Roboto Light"/>
                <a:ea typeface="Roboto Light"/>
                <a:cs typeface="Roboto Light"/>
                <a:sym typeface="Roboto Light"/>
              </a:rPr>
              <a:t>f no more items </a:t>
            </a:r>
            <a:endParaRPr>
              <a:latin typeface="Roboto Light"/>
              <a:ea typeface="Roboto Light"/>
              <a:cs typeface="Roboto Light"/>
              <a:sym typeface="Roboto Light"/>
            </a:endParaRPr>
          </a:p>
          <a:p>
            <a:pPr marL="0" lvl="0" indent="0" algn="l" rtl="0">
              <a:spcBef>
                <a:spcPts val="0"/>
              </a:spcBef>
              <a:spcAft>
                <a:spcPts val="0"/>
              </a:spcAft>
              <a:buNone/>
            </a:pPr>
            <a:r>
              <a:rPr lang="en">
                <a:latin typeface="Roboto Light"/>
                <a:ea typeface="Roboto Light"/>
                <a:cs typeface="Roboto Light"/>
                <a:sym typeface="Roboto Light"/>
              </a:rPr>
              <a:t>in sequence</a:t>
            </a:r>
            <a:endParaRPr>
              <a:latin typeface="Roboto Light"/>
              <a:ea typeface="Roboto Light"/>
              <a:cs typeface="Roboto Light"/>
              <a:sym typeface="Roboto Light"/>
            </a:endParaRPr>
          </a:p>
        </p:txBody>
      </p:sp>
      <p:cxnSp>
        <p:nvCxnSpPr>
          <p:cNvPr id="1657" name="Google Shape;1657;p115"/>
          <p:cNvCxnSpPr/>
          <p:nvPr/>
        </p:nvCxnSpPr>
        <p:spPr>
          <a:xfrm>
            <a:off x="2720950" y="2309750"/>
            <a:ext cx="1515000" cy="0"/>
          </a:xfrm>
          <a:prstGeom prst="straightConnector1">
            <a:avLst/>
          </a:prstGeom>
          <a:noFill/>
          <a:ln w="28575" cap="flat" cmpd="sng">
            <a:solidFill>
              <a:srgbClr val="000000"/>
            </a:solidFill>
            <a:prstDash val="solid"/>
            <a:round/>
            <a:headEnd type="none" w="med" len="med"/>
            <a:tailEnd type="none" w="med" len="med"/>
          </a:ln>
        </p:spPr>
      </p:cxnSp>
      <p:cxnSp>
        <p:nvCxnSpPr>
          <p:cNvPr id="1658" name="Google Shape;1658;p115"/>
          <p:cNvCxnSpPr/>
          <p:nvPr/>
        </p:nvCxnSpPr>
        <p:spPr>
          <a:xfrm>
            <a:off x="4235950" y="2309750"/>
            <a:ext cx="0" cy="1735500"/>
          </a:xfrm>
          <a:prstGeom prst="straightConnector1">
            <a:avLst/>
          </a:prstGeom>
          <a:noFill/>
          <a:ln w="28575" cap="flat" cmpd="sng">
            <a:solidFill>
              <a:srgbClr val="000000"/>
            </a:solidFill>
            <a:prstDash val="solid"/>
            <a:round/>
            <a:headEnd type="none" w="med" len="med"/>
            <a:tailEnd type="none" w="med" len="med"/>
          </a:ln>
        </p:spPr>
      </p:cxnSp>
      <p:cxnSp>
        <p:nvCxnSpPr>
          <p:cNvPr id="1659" name="Google Shape;1659;p115"/>
          <p:cNvCxnSpPr/>
          <p:nvPr/>
        </p:nvCxnSpPr>
        <p:spPr>
          <a:xfrm>
            <a:off x="1738325" y="4045250"/>
            <a:ext cx="2497500" cy="0"/>
          </a:xfrm>
          <a:prstGeom prst="straightConnector1">
            <a:avLst/>
          </a:prstGeom>
          <a:noFill/>
          <a:ln w="28575" cap="flat" cmpd="sng">
            <a:solidFill>
              <a:srgbClr val="000000"/>
            </a:solidFill>
            <a:prstDash val="solid"/>
            <a:round/>
            <a:headEnd type="none" w="med" len="med"/>
            <a:tailEnd type="none" w="med" len="med"/>
          </a:ln>
        </p:spPr>
      </p:cxnSp>
      <p:cxnSp>
        <p:nvCxnSpPr>
          <p:cNvPr id="1660" name="Google Shape;1660;p115"/>
          <p:cNvCxnSpPr/>
          <p:nvPr/>
        </p:nvCxnSpPr>
        <p:spPr>
          <a:xfrm>
            <a:off x="1753300" y="4045238"/>
            <a:ext cx="0" cy="358800"/>
          </a:xfrm>
          <a:prstGeom prst="straightConnector1">
            <a:avLst/>
          </a:prstGeom>
          <a:noFill/>
          <a:ln w="28575" cap="flat" cmpd="sng">
            <a:solidFill>
              <a:srgbClr val="000000"/>
            </a:solidFill>
            <a:prstDash val="solid"/>
            <a:round/>
            <a:headEnd type="none" w="med" len="med"/>
            <a:tailEnd type="triangle" w="med" len="med"/>
          </a:ln>
        </p:spPr>
      </p:cxnSp>
      <p:sp>
        <p:nvSpPr>
          <p:cNvPr id="1661" name="Google Shape;1661;p115"/>
          <p:cNvSpPr/>
          <p:nvPr/>
        </p:nvSpPr>
        <p:spPr>
          <a:xfrm>
            <a:off x="1575850" y="4482900"/>
            <a:ext cx="354900" cy="354900"/>
          </a:xfrm>
          <a:prstGeom prst="ellipse">
            <a:avLst/>
          </a:prstGeom>
          <a:no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662" name="Google Shape;1662;p115"/>
          <p:cNvCxnSpPr/>
          <p:nvPr/>
        </p:nvCxnSpPr>
        <p:spPr>
          <a:xfrm>
            <a:off x="324975" y="3810100"/>
            <a:ext cx="1415700" cy="0"/>
          </a:xfrm>
          <a:prstGeom prst="straightConnector1">
            <a:avLst/>
          </a:prstGeom>
          <a:noFill/>
          <a:ln w="28575" cap="flat" cmpd="sng">
            <a:solidFill>
              <a:srgbClr val="000000"/>
            </a:solidFill>
            <a:prstDash val="solid"/>
            <a:round/>
            <a:headEnd type="none" w="med" len="med"/>
            <a:tailEnd type="none" w="med" len="med"/>
          </a:ln>
        </p:spPr>
      </p:cxnSp>
      <p:cxnSp>
        <p:nvCxnSpPr>
          <p:cNvPr id="1663" name="Google Shape;1663;p115"/>
          <p:cNvCxnSpPr/>
          <p:nvPr/>
        </p:nvCxnSpPr>
        <p:spPr>
          <a:xfrm>
            <a:off x="1740763" y="3430600"/>
            <a:ext cx="0" cy="379500"/>
          </a:xfrm>
          <a:prstGeom prst="straightConnector1">
            <a:avLst/>
          </a:prstGeom>
          <a:noFill/>
          <a:ln w="28575" cap="flat" cmpd="sng">
            <a:solidFill>
              <a:srgbClr val="000000"/>
            </a:solidFill>
            <a:prstDash val="solid"/>
            <a:round/>
            <a:headEnd type="none" w="med" len="med"/>
            <a:tailEnd type="none" w="med" len="med"/>
          </a:ln>
        </p:spPr>
      </p:cxnSp>
      <p:cxnSp>
        <p:nvCxnSpPr>
          <p:cNvPr id="1664" name="Google Shape;1664;p115"/>
          <p:cNvCxnSpPr/>
          <p:nvPr/>
        </p:nvCxnSpPr>
        <p:spPr>
          <a:xfrm>
            <a:off x="4235950" y="2305050"/>
            <a:ext cx="0" cy="692700"/>
          </a:xfrm>
          <a:prstGeom prst="straightConnector1">
            <a:avLst/>
          </a:prstGeom>
          <a:noFill/>
          <a:ln w="28575" cap="flat" cmpd="sng">
            <a:solidFill>
              <a:srgbClr val="000000"/>
            </a:solidFill>
            <a:prstDash val="solid"/>
            <a:round/>
            <a:headEnd type="none" w="med" len="med"/>
            <a:tailEnd type="triangle" w="med" len="med"/>
          </a:ln>
        </p:spPr>
      </p:cxnSp>
      <p:sp>
        <p:nvSpPr>
          <p:cNvPr id="1665" name="Google Shape;1665;p115"/>
          <p:cNvSpPr txBox="1"/>
          <p:nvPr/>
        </p:nvSpPr>
        <p:spPr>
          <a:xfrm>
            <a:off x="1799475" y="2774100"/>
            <a:ext cx="2977500" cy="354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Roboto Light"/>
                <a:ea typeface="Roboto Light"/>
                <a:cs typeface="Roboto Light"/>
                <a:sym typeface="Roboto Light"/>
              </a:rPr>
              <a:t>Next i</a:t>
            </a:r>
            <a:r>
              <a:rPr lang="en">
                <a:latin typeface="Roboto Light"/>
                <a:ea typeface="Roboto Light"/>
                <a:cs typeface="Roboto Light"/>
                <a:sym typeface="Roboto Light"/>
              </a:rPr>
              <a:t>tem from sequence</a:t>
            </a:r>
            <a:endParaRPr>
              <a:latin typeface="Roboto Light"/>
              <a:ea typeface="Roboto Light"/>
              <a:cs typeface="Roboto Light"/>
              <a:sym typeface="Roboto Light"/>
            </a:endParaRPr>
          </a:p>
        </p:txBody>
      </p:sp>
      <p:cxnSp>
        <p:nvCxnSpPr>
          <p:cNvPr id="1666" name="Google Shape;1666;p115"/>
          <p:cNvCxnSpPr/>
          <p:nvPr/>
        </p:nvCxnSpPr>
        <p:spPr>
          <a:xfrm>
            <a:off x="309400" y="2295525"/>
            <a:ext cx="0" cy="1523400"/>
          </a:xfrm>
          <a:prstGeom prst="straightConnector1">
            <a:avLst/>
          </a:prstGeom>
          <a:noFill/>
          <a:ln w="28575" cap="flat" cmpd="sng">
            <a:solidFill>
              <a:srgbClr val="000000"/>
            </a:solidFill>
            <a:prstDash val="solid"/>
            <a:round/>
            <a:headEnd type="none" w="med" len="med"/>
            <a:tailEnd type="none" w="med" len="med"/>
          </a:ln>
        </p:spPr>
      </p:cxnSp>
      <p:cxnSp>
        <p:nvCxnSpPr>
          <p:cNvPr id="1667" name="Google Shape;1667;p115"/>
          <p:cNvCxnSpPr/>
          <p:nvPr/>
        </p:nvCxnSpPr>
        <p:spPr>
          <a:xfrm>
            <a:off x="309400" y="2309750"/>
            <a:ext cx="374400" cy="0"/>
          </a:xfrm>
          <a:prstGeom prst="straightConnector1">
            <a:avLst/>
          </a:prstGeom>
          <a:noFill/>
          <a:ln w="28575" cap="flat" cmpd="sng">
            <a:solidFill>
              <a:srgbClr val="000000"/>
            </a:solidFill>
            <a:prstDash val="solid"/>
            <a:round/>
            <a:headEnd type="none" w="med" len="med"/>
            <a:tailEnd type="triangle" w="med" len="med"/>
          </a:ln>
        </p:spPr>
      </p:cxnSp>
      <p:sp>
        <p:nvSpPr>
          <p:cNvPr id="1668" name="Google Shape;1668;p115"/>
          <p:cNvSpPr/>
          <p:nvPr/>
        </p:nvSpPr>
        <p:spPr>
          <a:xfrm>
            <a:off x="5389663" y="1833875"/>
            <a:ext cx="2017675" cy="951775"/>
          </a:xfrm>
          <a:prstGeom prst="flowChartDecision">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solidFill>
                  <a:srgbClr val="FFFFFF"/>
                </a:solidFill>
                <a:latin typeface="Inconsolata"/>
                <a:ea typeface="Inconsolata"/>
                <a:cs typeface="Inconsolata"/>
                <a:sym typeface="Inconsolata"/>
              </a:rPr>
              <a:t>Condition</a:t>
            </a:r>
            <a:endParaRPr sz="1300">
              <a:solidFill>
                <a:srgbClr val="FFFFFF"/>
              </a:solidFill>
              <a:latin typeface="Inconsolata"/>
              <a:ea typeface="Inconsolata"/>
              <a:cs typeface="Inconsolata"/>
              <a:sym typeface="Inconsolata"/>
            </a:endParaRPr>
          </a:p>
        </p:txBody>
      </p:sp>
      <p:sp>
        <p:nvSpPr>
          <p:cNvPr id="1669" name="Google Shape;1669;p115"/>
          <p:cNvSpPr/>
          <p:nvPr/>
        </p:nvSpPr>
        <p:spPr>
          <a:xfrm>
            <a:off x="5386750" y="3140800"/>
            <a:ext cx="2017800" cy="289800"/>
          </a:xfrm>
          <a:prstGeom prst="roundRect">
            <a:avLst>
              <a:gd name="adj" fmla="val 16667"/>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Inconsolata"/>
                <a:ea typeface="Inconsolata"/>
                <a:cs typeface="Inconsolata"/>
                <a:sym typeface="Inconsolata"/>
              </a:rPr>
              <a:t>conditional code</a:t>
            </a:r>
            <a:endParaRPr>
              <a:solidFill>
                <a:srgbClr val="FFFFFF"/>
              </a:solidFill>
              <a:latin typeface="Inconsolata"/>
              <a:ea typeface="Inconsolata"/>
              <a:cs typeface="Inconsolata"/>
              <a:sym typeface="Inconsolata"/>
            </a:endParaRPr>
          </a:p>
        </p:txBody>
      </p:sp>
      <p:cxnSp>
        <p:nvCxnSpPr>
          <p:cNvPr id="1670" name="Google Shape;1670;p115"/>
          <p:cNvCxnSpPr/>
          <p:nvPr/>
        </p:nvCxnSpPr>
        <p:spPr>
          <a:xfrm>
            <a:off x="6395650" y="892000"/>
            <a:ext cx="0" cy="868800"/>
          </a:xfrm>
          <a:prstGeom prst="straightConnector1">
            <a:avLst/>
          </a:prstGeom>
          <a:noFill/>
          <a:ln w="28575" cap="flat" cmpd="sng">
            <a:solidFill>
              <a:srgbClr val="000000"/>
            </a:solidFill>
            <a:prstDash val="solid"/>
            <a:round/>
            <a:headEnd type="oval" w="med" len="med"/>
            <a:tailEnd type="triangle" w="med" len="med"/>
          </a:ln>
        </p:spPr>
      </p:cxnSp>
      <p:sp>
        <p:nvSpPr>
          <p:cNvPr id="1671" name="Google Shape;1671;p115"/>
          <p:cNvSpPr txBox="1"/>
          <p:nvPr/>
        </p:nvSpPr>
        <p:spPr>
          <a:xfrm>
            <a:off x="6395650" y="990263"/>
            <a:ext cx="3993600" cy="86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Roboto"/>
                <a:ea typeface="Roboto"/>
                <a:cs typeface="Roboto"/>
                <a:sym typeface="Roboto"/>
              </a:rPr>
              <a:t>while </a:t>
            </a:r>
            <a:r>
              <a:rPr lang="en">
                <a:latin typeface="Roboto Light"/>
                <a:ea typeface="Roboto Light"/>
                <a:cs typeface="Roboto Light"/>
                <a:sym typeface="Roboto Light"/>
              </a:rPr>
              <a:t>expression: </a:t>
            </a:r>
            <a:br>
              <a:rPr lang="en">
                <a:latin typeface="Roboto Light"/>
                <a:ea typeface="Roboto Light"/>
                <a:cs typeface="Roboto Light"/>
                <a:sym typeface="Roboto Light"/>
              </a:rPr>
            </a:br>
            <a:r>
              <a:rPr lang="en">
                <a:latin typeface="Roboto Light"/>
                <a:ea typeface="Roboto Light"/>
                <a:cs typeface="Roboto Light"/>
                <a:sym typeface="Roboto Light"/>
              </a:rPr>
              <a:t>statement(s)</a:t>
            </a:r>
            <a:endParaRPr>
              <a:latin typeface="Roboto Light"/>
              <a:ea typeface="Roboto Light"/>
              <a:cs typeface="Roboto Light"/>
              <a:sym typeface="Roboto Light"/>
            </a:endParaRPr>
          </a:p>
        </p:txBody>
      </p:sp>
      <p:cxnSp>
        <p:nvCxnSpPr>
          <p:cNvPr id="1672" name="Google Shape;1672;p115"/>
          <p:cNvCxnSpPr/>
          <p:nvPr/>
        </p:nvCxnSpPr>
        <p:spPr>
          <a:xfrm>
            <a:off x="6401500" y="2543013"/>
            <a:ext cx="0" cy="545400"/>
          </a:xfrm>
          <a:prstGeom prst="straightConnector1">
            <a:avLst/>
          </a:prstGeom>
          <a:noFill/>
          <a:ln w="28575" cap="flat" cmpd="sng">
            <a:solidFill>
              <a:srgbClr val="000000"/>
            </a:solidFill>
            <a:prstDash val="solid"/>
            <a:round/>
            <a:headEnd type="none" w="med" len="med"/>
            <a:tailEnd type="triangle" w="med" len="med"/>
          </a:ln>
        </p:spPr>
      </p:cxnSp>
      <p:cxnSp>
        <p:nvCxnSpPr>
          <p:cNvPr id="1673" name="Google Shape;1673;p115"/>
          <p:cNvCxnSpPr/>
          <p:nvPr/>
        </p:nvCxnSpPr>
        <p:spPr>
          <a:xfrm>
            <a:off x="7369150" y="2309750"/>
            <a:ext cx="1515000" cy="0"/>
          </a:xfrm>
          <a:prstGeom prst="straightConnector1">
            <a:avLst/>
          </a:prstGeom>
          <a:noFill/>
          <a:ln w="28575" cap="flat" cmpd="sng">
            <a:solidFill>
              <a:srgbClr val="000000"/>
            </a:solidFill>
            <a:prstDash val="solid"/>
            <a:round/>
            <a:headEnd type="none" w="med" len="med"/>
            <a:tailEnd type="none" w="med" len="med"/>
          </a:ln>
        </p:spPr>
      </p:cxnSp>
      <p:cxnSp>
        <p:nvCxnSpPr>
          <p:cNvPr id="1674" name="Google Shape;1674;p115"/>
          <p:cNvCxnSpPr/>
          <p:nvPr/>
        </p:nvCxnSpPr>
        <p:spPr>
          <a:xfrm>
            <a:off x="8884150" y="2309750"/>
            <a:ext cx="0" cy="1735500"/>
          </a:xfrm>
          <a:prstGeom prst="straightConnector1">
            <a:avLst/>
          </a:prstGeom>
          <a:noFill/>
          <a:ln w="28575" cap="flat" cmpd="sng">
            <a:solidFill>
              <a:srgbClr val="000000"/>
            </a:solidFill>
            <a:prstDash val="solid"/>
            <a:round/>
            <a:headEnd type="none" w="med" len="med"/>
            <a:tailEnd type="none" w="med" len="med"/>
          </a:ln>
        </p:spPr>
      </p:cxnSp>
      <p:cxnSp>
        <p:nvCxnSpPr>
          <p:cNvPr id="1675" name="Google Shape;1675;p115"/>
          <p:cNvCxnSpPr/>
          <p:nvPr/>
        </p:nvCxnSpPr>
        <p:spPr>
          <a:xfrm>
            <a:off x="6386525" y="4045250"/>
            <a:ext cx="2497500" cy="0"/>
          </a:xfrm>
          <a:prstGeom prst="straightConnector1">
            <a:avLst/>
          </a:prstGeom>
          <a:noFill/>
          <a:ln w="28575" cap="flat" cmpd="sng">
            <a:solidFill>
              <a:srgbClr val="000000"/>
            </a:solidFill>
            <a:prstDash val="solid"/>
            <a:round/>
            <a:headEnd type="none" w="med" len="med"/>
            <a:tailEnd type="none" w="med" len="med"/>
          </a:ln>
        </p:spPr>
      </p:cxnSp>
      <p:cxnSp>
        <p:nvCxnSpPr>
          <p:cNvPr id="1676" name="Google Shape;1676;p115"/>
          <p:cNvCxnSpPr/>
          <p:nvPr/>
        </p:nvCxnSpPr>
        <p:spPr>
          <a:xfrm>
            <a:off x="6401500" y="4045238"/>
            <a:ext cx="0" cy="358800"/>
          </a:xfrm>
          <a:prstGeom prst="straightConnector1">
            <a:avLst/>
          </a:prstGeom>
          <a:noFill/>
          <a:ln w="28575" cap="flat" cmpd="sng">
            <a:solidFill>
              <a:srgbClr val="000000"/>
            </a:solidFill>
            <a:prstDash val="solid"/>
            <a:round/>
            <a:headEnd type="none" w="med" len="med"/>
            <a:tailEnd type="triangle" w="med" len="med"/>
          </a:ln>
        </p:spPr>
      </p:cxnSp>
      <p:sp>
        <p:nvSpPr>
          <p:cNvPr id="1677" name="Google Shape;1677;p115"/>
          <p:cNvSpPr/>
          <p:nvPr/>
        </p:nvSpPr>
        <p:spPr>
          <a:xfrm>
            <a:off x="6224050" y="4482900"/>
            <a:ext cx="354900" cy="354900"/>
          </a:xfrm>
          <a:prstGeom prst="ellipse">
            <a:avLst/>
          </a:prstGeom>
          <a:no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678" name="Google Shape;1678;p115"/>
          <p:cNvCxnSpPr/>
          <p:nvPr/>
        </p:nvCxnSpPr>
        <p:spPr>
          <a:xfrm>
            <a:off x="4973175" y="3810100"/>
            <a:ext cx="1415700" cy="0"/>
          </a:xfrm>
          <a:prstGeom prst="straightConnector1">
            <a:avLst/>
          </a:prstGeom>
          <a:noFill/>
          <a:ln w="28575" cap="flat" cmpd="sng">
            <a:solidFill>
              <a:srgbClr val="000000"/>
            </a:solidFill>
            <a:prstDash val="solid"/>
            <a:round/>
            <a:headEnd type="none" w="med" len="med"/>
            <a:tailEnd type="none" w="med" len="med"/>
          </a:ln>
        </p:spPr>
      </p:cxnSp>
      <p:cxnSp>
        <p:nvCxnSpPr>
          <p:cNvPr id="1679" name="Google Shape;1679;p115"/>
          <p:cNvCxnSpPr/>
          <p:nvPr/>
        </p:nvCxnSpPr>
        <p:spPr>
          <a:xfrm>
            <a:off x="6388963" y="3430600"/>
            <a:ext cx="0" cy="379500"/>
          </a:xfrm>
          <a:prstGeom prst="straightConnector1">
            <a:avLst/>
          </a:prstGeom>
          <a:noFill/>
          <a:ln w="28575" cap="flat" cmpd="sng">
            <a:solidFill>
              <a:srgbClr val="000000"/>
            </a:solidFill>
            <a:prstDash val="solid"/>
            <a:round/>
            <a:headEnd type="none" w="med" len="med"/>
            <a:tailEnd type="none" w="med" len="med"/>
          </a:ln>
        </p:spPr>
      </p:cxnSp>
      <p:cxnSp>
        <p:nvCxnSpPr>
          <p:cNvPr id="1680" name="Google Shape;1680;p115"/>
          <p:cNvCxnSpPr>
            <a:endCxn id="1681" idx="3"/>
          </p:cNvCxnSpPr>
          <p:nvPr/>
        </p:nvCxnSpPr>
        <p:spPr>
          <a:xfrm>
            <a:off x="8884150" y="2304950"/>
            <a:ext cx="0" cy="1546200"/>
          </a:xfrm>
          <a:prstGeom prst="straightConnector1">
            <a:avLst/>
          </a:prstGeom>
          <a:noFill/>
          <a:ln w="28575" cap="flat" cmpd="sng">
            <a:solidFill>
              <a:srgbClr val="000000"/>
            </a:solidFill>
            <a:prstDash val="solid"/>
            <a:round/>
            <a:headEnd type="none" w="med" len="med"/>
            <a:tailEnd type="triangle" w="med" len="med"/>
          </a:ln>
        </p:spPr>
      </p:cxnSp>
      <p:sp>
        <p:nvSpPr>
          <p:cNvPr id="1682" name="Google Shape;1682;p115"/>
          <p:cNvSpPr txBox="1"/>
          <p:nvPr/>
        </p:nvSpPr>
        <p:spPr>
          <a:xfrm>
            <a:off x="6455700" y="2774125"/>
            <a:ext cx="1724700" cy="354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Roboto Light"/>
                <a:ea typeface="Roboto Light"/>
                <a:cs typeface="Roboto Light"/>
                <a:sym typeface="Roboto Light"/>
              </a:rPr>
              <a:t>if condition is </a:t>
            </a:r>
            <a:r>
              <a:rPr lang="en" b="1">
                <a:solidFill>
                  <a:schemeClr val="dk1"/>
                </a:solidFill>
                <a:latin typeface="Roboto"/>
                <a:ea typeface="Roboto"/>
                <a:cs typeface="Roboto"/>
                <a:sym typeface="Roboto"/>
              </a:rPr>
              <a:t>true</a:t>
            </a:r>
            <a:endParaRPr b="1">
              <a:latin typeface="Roboto"/>
              <a:ea typeface="Roboto"/>
              <a:cs typeface="Roboto"/>
              <a:sym typeface="Roboto"/>
            </a:endParaRPr>
          </a:p>
        </p:txBody>
      </p:sp>
      <p:cxnSp>
        <p:nvCxnSpPr>
          <p:cNvPr id="1683" name="Google Shape;1683;p115"/>
          <p:cNvCxnSpPr/>
          <p:nvPr/>
        </p:nvCxnSpPr>
        <p:spPr>
          <a:xfrm>
            <a:off x="4957600" y="2295525"/>
            <a:ext cx="0" cy="1523400"/>
          </a:xfrm>
          <a:prstGeom prst="straightConnector1">
            <a:avLst/>
          </a:prstGeom>
          <a:noFill/>
          <a:ln w="28575" cap="flat" cmpd="sng">
            <a:solidFill>
              <a:srgbClr val="000000"/>
            </a:solidFill>
            <a:prstDash val="solid"/>
            <a:round/>
            <a:headEnd type="none" w="med" len="med"/>
            <a:tailEnd type="none" w="med" len="med"/>
          </a:ln>
        </p:spPr>
      </p:cxnSp>
      <p:cxnSp>
        <p:nvCxnSpPr>
          <p:cNvPr id="1684" name="Google Shape;1684;p115"/>
          <p:cNvCxnSpPr/>
          <p:nvPr/>
        </p:nvCxnSpPr>
        <p:spPr>
          <a:xfrm>
            <a:off x="4957600" y="2309750"/>
            <a:ext cx="374400" cy="0"/>
          </a:xfrm>
          <a:prstGeom prst="straightConnector1">
            <a:avLst/>
          </a:prstGeom>
          <a:noFill/>
          <a:ln w="28575" cap="flat" cmpd="sng">
            <a:solidFill>
              <a:srgbClr val="000000"/>
            </a:solidFill>
            <a:prstDash val="solid"/>
            <a:round/>
            <a:headEnd type="none" w="med" len="med"/>
            <a:tailEnd type="triangle" w="med" len="med"/>
          </a:ln>
        </p:spPr>
      </p:cxnSp>
      <p:sp>
        <p:nvSpPr>
          <p:cNvPr id="1681" name="Google Shape;1681;p115"/>
          <p:cNvSpPr txBox="1"/>
          <p:nvPr/>
        </p:nvSpPr>
        <p:spPr>
          <a:xfrm>
            <a:off x="7159450" y="3673700"/>
            <a:ext cx="1724700" cy="354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Roboto Light"/>
                <a:ea typeface="Roboto Light"/>
                <a:cs typeface="Roboto Light"/>
                <a:sym typeface="Roboto Light"/>
              </a:rPr>
              <a:t>if condition is </a:t>
            </a:r>
            <a:r>
              <a:rPr lang="en" b="1">
                <a:solidFill>
                  <a:schemeClr val="dk1"/>
                </a:solidFill>
                <a:latin typeface="Roboto"/>
                <a:ea typeface="Roboto"/>
                <a:cs typeface="Roboto"/>
                <a:sym typeface="Roboto"/>
              </a:rPr>
              <a:t>false</a:t>
            </a:r>
            <a:endParaRPr b="1">
              <a:latin typeface="Roboto"/>
              <a:ea typeface="Roboto"/>
              <a:cs typeface="Roboto"/>
              <a:sym typeface="Roboto"/>
            </a:endParaRPr>
          </a:p>
        </p:txBody>
      </p:sp>
      <p:sp>
        <p:nvSpPr>
          <p:cNvPr id="1685" name="Google Shape;1685;p115"/>
          <p:cNvSpPr/>
          <p:nvPr/>
        </p:nvSpPr>
        <p:spPr>
          <a:xfrm>
            <a:off x="6270550" y="4529400"/>
            <a:ext cx="261900" cy="261900"/>
          </a:xfrm>
          <a:prstGeom prst="ellipse">
            <a:avLst/>
          </a:prstGeom>
          <a:solidFill>
            <a:srgbClr val="000000"/>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689"/>
        <p:cNvGrpSpPr/>
        <p:nvPr/>
      </p:nvGrpSpPr>
      <p:grpSpPr>
        <a:xfrm>
          <a:off x="0" y="0"/>
          <a:ext cx="0" cy="0"/>
          <a:chOff x="0" y="0"/>
          <a:chExt cx="0" cy="0"/>
        </a:xfrm>
      </p:grpSpPr>
      <p:sp>
        <p:nvSpPr>
          <p:cNvPr id="1690" name="Google Shape;1690;p116"/>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Run That While Loop</a:t>
            </a:r>
            <a:endParaRPr/>
          </a:p>
        </p:txBody>
      </p:sp>
      <p:sp>
        <p:nvSpPr>
          <p:cNvPr id="1691" name="Google Shape;1691;p116"/>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lnSpc>
                <a:spcPct val="115000"/>
              </a:lnSpc>
              <a:spcBef>
                <a:spcPts val="0"/>
              </a:spcBef>
              <a:spcAft>
                <a:spcPts val="0"/>
              </a:spcAft>
              <a:buNone/>
            </a:pPr>
            <a:r>
              <a:rPr lang="en" sz="2200">
                <a:solidFill>
                  <a:srgbClr val="FFFFFF"/>
                </a:solidFill>
                <a:highlight>
                  <a:srgbClr val="212940"/>
                </a:highlight>
                <a:latin typeface="Inconsolata"/>
                <a:ea typeface="Inconsolata"/>
                <a:cs typeface="Inconsolata"/>
                <a:sym typeface="Inconsolata"/>
              </a:rPr>
              <a:t>i </a:t>
            </a:r>
            <a:r>
              <a:rPr lang="en" sz="2200">
                <a:solidFill>
                  <a:schemeClr val="accent1"/>
                </a:solidFill>
                <a:highlight>
                  <a:srgbClr val="212940"/>
                </a:highlight>
                <a:latin typeface="Inconsolata"/>
                <a:ea typeface="Inconsolata"/>
                <a:cs typeface="Inconsolata"/>
                <a:sym typeface="Inconsolata"/>
              </a:rPr>
              <a:t>=</a:t>
            </a:r>
            <a:r>
              <a:rPr lang="en" sz="2200">
                <a:solidFill>
                  <a:srgbClr val="FFFFFF"/>
                </a:solidFill>
                <a:highlight>
                  <a:srgbClr val="212940"/>
                </a:highlight>
                <a:latin typeface="Inconsolata"/>
                <a:ea typeface="Inconsolata"/>
                <a:cs typeface="Inconsolata"/>
                <a:sym typeface="Inconsolata"/>
              </a:rPr>
              <a:t> </a:t>
            </a:r>
            <a:r>
              <a:rPr lang="en" sz="2200">
                <a:solidFill>
                  <a:srgbClr val="FF00FF"/>
                </a:solidFill>
                <a:highlight>
                  <a:srgbClr val="212940"/>
                </a:highlight>
                <a:latin typeface="Inconsolata"/>
                <a:ea typeface="Inconsolata"/>
                <a:cs typeface="Inconsolata"/>
                <a:sym typeface="Inconsolata"/>
              </a:rPr>
              <a:t>1</a:t>
            </a:r>
            <a:endParaRPr sz="2200">
              <a:solidFill>
                <a:srgbClr val="FF00FF"/>
              </a:solidFill>
              <a:highlight>
                <a:srgbClr val="212940"/>
              </a:highlight>
              <a:latin typeface="Inconsolata"/>
              <a:ea typeface="Inconsolata"/>
              <a:cs typeface="Inconsolata"/>
              <a:sym typeface="Inconsolata"/>
            </a:endParaRPr>
          </a:p>
          <a:p>
            <a:pPr marL="0" lvl="0" indent="0" algn="l" rtl="0">
              <a:lnSpc>
                <a:spcPct val="115000"/>
              </a:lnSpc>
              <a:spcBef>
                <a:spcPts val="0"/>
              </a:spcBef>
              <a:spcAft>
                <a:spcPts val="0"/>
              </a:spcAft>
              <a:buNone/>
            </a:pPr>
            <a:r>
              <a:rPr lang="en" sz="2200">
                <a:solidFill>
                  <a:srgbClr val="FFFFFF"/>
                </a:solidFill>
                <a:highlight>
                  <a:srgbClr val="212940"/>
                </a:highlight>
                <a:latin typeface="Inconsolata"/>
                <a:ea typeface="Inconsolata"/>
                <a:cs typeface="Inconsolata"/>
                <a:sym typeface="Inconsolata"/>
              </a:rPr>
              <a:t>i</a:t>
            </a:r>
            <a:r>
              <a:rPr lang="en" sz="2200">
                <a:solidFill>
                  <a:schemeClr val="dk1"/>
                </a:solidFill>
                <a:latin typeface="Arial"/>
                <a:ea typeface="Arial"/>
                <a:cs typeface="Arial"/>
                <a:sym typeface="Arial"/>
              </a:rPr>
              <a:t> starts at 1 </a:t>
            </a:r>
            <a:endParaRPr/>
          </a:p>
        </p:txBody>
      </p:sp>
      <p:sp>
        <p:nvSpPr>
          <p:cNvPr id="1692" name="Google Shape;1692;p11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65</a:t>
            </a:fld>
            <a:endParaRPr/>
          </a:p>
        </p:txBody>
      </p:sp>
      <p:sp>
        <p:nvSpPr>
          <p:cNvPr id="1693" name="Google Shape;1693;p116"/>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graphicFrame>
        <p:nvGraphicFramePr>
          <p:cNvPr id="1694" name="Google Shape;1694;p116"/>
          <p:cNvGraphicFramePr/>
          <p:nvPr/>
        </p:nvGraphicFramePr>
        <p:xfrm>
          <a:off x="2711325" y="1293425"/>
          <a:ext cx="5896450" cy="2397800"/>
        </p:xfrm>
        <a:graphic>
          <a:graphicData uri="http://schemas.openxmlformats.org/drawingml/2006/table">
            <a:tbl>
              <a:tblPr>
                <a:noFill/>
                <a:tableStyleId>{9675CA7D-D893-4B12-878C-924B40C036C8}</a:tableStyleId>
              </a:tblPr>
              <a:tblGrid>
                <a:gridCol w="5896450">
                  <a:extLst>
                    <a:ext uri="{9D8B030D-6E8A-4147-A177-3AD203B41FA5}">
                      <a16:colId xmlns:a16="http://schemas.microsoft.com/office/drawing/2014/main" val="20000"/>
                    </a:ext>
                  </a:extLst>
                </a:gridCol>
              </a:tblGrid>
              <a:tr h="2397800">
                <a:tc>
                  <a:txBody>
                    <a:bodyPr/>
                    <a:lstStyle/>
                    <a:p>
                      <a:pPr marL="0" lvl="0" indent="0" algn="l" rtl="0">
                        <a:spcBef>
                          <a:spcPts val="0"/>
                        </a:spcBef>
                        <a:spcAft>
                          <a:spcPts val="0"/>
                        </a:spcAft>
                        <a:buNone/>
                      </a:pPr>
                      <a:r>
                        <a:rPr lang="en" sz="1600">
                          <a:solidFill>
                            <a:schemeClr val="lt1"/>
                          </a:solidFill>
                          <a:latin typeface="Inconsolata"/>
                          <a:ea typeface="Inconsolata"/>
                          <a:cs typeface="Inconsolata"/>
                          <a:sym typeface="Inconsolata"/>
                        </a:rPr>
                        <a:t>i </a:t>
                      </a:r>
                      <a:r>
                        <a:rPr lang="en" sz="1600">
                          <a:solidFill>
                            <a:schemeClr val="accent1"/>
                          </a:solidFill>
                          <a:latin typeface="Inconsolata"/>
                          <a:ea typeface="Inconsolata"/>
                          <a:cs typeface="Inconsolata"/>
                          <a:sym typeface="Inconsolata"/>
                        </a:rPr>
                        <a:t>=</a:t>
                      </a:r>
                      <a:r>
                        <a:rPr lang="en" sz="1600">
                          <a:solidFill>
                            <a:schemeClr val="lt1"/>
                          </a:solidFill>
                          <a:latin typeface="Inconsolata"/>
                          <a:ea typeface="Inconsolata"/>
                          <a:cs typeface="Inconsolata"/>
                          <a:sym typeface="Inconsolata"/>
                        </a:rPr>
                        <a:t> </a:t>
                      </a:r>
                      <a:r>
                        <a:rPr lang="en" sz="1600">
                          <a:solidFill>
                            <a:srgbClr val="FF00FF"/>
                          </a:solidFill>
                          <a:latin typeface="Inconsolata"/>
                          <a:ea typeface="Inconsolata"/>
                          <a:cs typeface="Inconsolata"/>
                          <a:sym typeface="Inconsolata"/>
                        </a:rPr>
                        <a:t>1</a:t>
                      </a:r>
                      <a:endParaRPr sz="1600">
                        <a:solidFill>
                          <a:srgbClr val="FF00FF"/>
                        </a:solidFill>
                        <a:latin typeface="Inconsolata"/>
                        <a:ea typeface="Inconsolata"/>
                        <a:cs typeface="Inconsolata"/>
                        <a:sym typeface="Inconsolata"/>
                      </a:endParaRPr>
                    </a:p>
                    <a:p>
                      <a:pPr marL="0" lvl="0" indent="0" algn="l" rtl="0">
                        <a:spcBef>
                          <a:spcPts val="0"/>
                        </a:spcBef>
                        <a:spcAft>
                          <a:spcPts val="0"/>
                        </a:spcAft>
                        <a:buNone/>
                      </a:pPr>
                      <a:endParaRPr sz="1600">
                        <a:solidFill>
                          <a:schemeClr val="lt1"/>
                        </a:solidFill>
                        <a:latin typeface="Inconsolata"/>
                        <a:ea typeface="Inconsolata"/>
                        <a:cs typeface="Inconsolata"/>
                        <a:sym typeface="Inconsolata"/>
                      </a:endParaRPr>
                    </a:p>
                    <a:p>
                      <a:pPr marL="0" lvl="0" indent="0" algn="l" rtl="0">
                        <a:spcBef>
                          <a:spcPts val="0"/>
                        </a:spcBef>
                        <a:spcAft>
                          <a:spcPts val="0"/>
                        </a:spcAft>
                        <a:buNone/>
                      </a:pPr>
                      <a:r>
                        <a:rPr lang="en" sz="1600" i="1">
                          <a:solidFill>
                            <a:srgbClr val="6FA8DC"/>
                          </a:solidFill>
                          <a:latin typeface="Inconsolata"/>
                          <a:ea typeface="Inconsolata"/>
                          <a:cs typeface="Inconsolata"/>
                          <a:sym typeface="Inconsolata"/>
                        </a:rPr>
                        <a:t># while some condition is true, run this block of code</a:t>
                      </a:r>
                      <a:endParaRPr sz="1600" i="1">
                        <a:solidFill>
                          <a:srgbClr val="6FA8DC"/>
                        </a:solidFill>
                        <a:latin typeface="Inconsolata"/>
                        <a:ea typeface="Inconsolata"/>
                        <a:cs typeface="Inconsolata"/>
                        <a:sym typeface="Inconsolata"/>
                      </a:endParaRPr>
                    </a:p>
                    <a:p>
                      <a:pPr marL="0" lvl="0" indent="0" algn="l" rtl="0">
                        <a:spcBef>
                          <a:spcPts val="0"/>
                        </a:spcBef>
                        <a:spcAft>
                          <a:spcPts val="0"/>
                        </a:spcAft>
                        <a:buNone/>
                      </a:pPr>
                      <a:r>
                        <a:rPr lang="en" sz="1600">
                          <a:solidFill>
                            <a:schemeClr val="accent1"/>
                          </a:solidFill>
                          <a:latin typeface="Inconsolata"/>
                          <a:ea typeface="Inconsolata"/>
                          <a:cs typeface="Inconsolata"/>
                          <a:sym typeface="Inconsolata"/>
                        </a:rPr>
                        <a:t>while </a:t>
                      </a:r>
                      <a:r>
                        <a:rPr lang="en" sz="1600">
                          <a:solidFill>
                            <a:srgbClr val="FFFFFF"/>
                          </a:solidFill>
                          <a:latin typeface="Inconsolata"/>
                          <a:ea typeface="Inconsolata"/>
                          <a:cs typeface="Inconsolata"/>
                          <a:sym typeface="Inconsolata"/>
                        </a:rPr>
                        <a:t>i</a:t>
                      </a:r>
                      <a:r>
                        <a:rPr lang="en" sz="1600">
                          <a:solidFill>
                            <a:schemeClr val="accent1"/>
                          </a:solidFill>
                          <a:latin typeface="Inconsolata"/>
                          <a:ea typeface="Inconsolata"/>
                          <a:cs typeface="Inconsolata"/>
                          <a:sym typeface="Inconsolata"/>
                        </a:rPr>
                        <a:t> &lt;</a:t>
                      </a:r>
                      <a:r>
                        <a:rPr lang="en" sz="1600">
                          <a:solidFill>
                            <a:srgbClr val="FFFFFF"/>
                          </a:solidFill>
                          <a:latin typeface="Inconsolata"/>
                          <a:ea typeface="Inconsolata"/>
                          <a:cs typeface="Inconsolata"/>
                          <a:sym typeface="Inconsolata"/>
                        </a:rPr>
                        <a:t> </a:t>
                      </a:r>
                      <a:r>
                        <a:rPr lang="en" sz="1600">
                          <a:solidFill>
                            <a:srgbClr val="FF00FF"/>
                          </a:solidFill>
                          <a:latin typeface="Inconsolata"/>
                          <a:ea typeface="Inconsolata"/>
                          <a:cs typeface="Inconsolata"/>
                          <a:sym typeface="Inconsolata"/>
                        </a:rPr>
                        <a:t>5</a:t>
                      </a:r>
                      <a:r>
                        <a:rPr lang="en" sz="1600">
                          <a:solidFill>
                            <a:srgbClr val="FFFFFF"/>
                          </a:solidFill>
                          <a:latin typeface="Inconsolata"/>
                          <a:ea typeface="Inconsolata"/>
                          <a:cs typeface="Inconsolata"/>
                          <a:sym typeface="Inconsolata"/>
                        </a:rPr>
                        <a:t>:</a:t>
                      </a:r>
                      <a:endParaRPr sz="1600">
                        <a:solidFill>
                          <a:srgbClr val="FFFFFF"/>
                        </a:solidFill>
                        <a:latin typeface="Inconsolata"/>
                        <a:ea typeface="Inconsolata"/>
                        <a:cs typeface="Inconsolata"/>
                        <a:sym typeface="Inconsolata"/>
                      </a:endParaRPr>
                    </a:p>
                    <a:p>
                      <a:pPr marL="0" lvl="0" indent="0" algn="l" rtl="0">
                        <a:spcBef>
                          <a:spcPts val="0"/>
                        </a:spcBef>
                        <a:spcAft>
                          <a:spcPts val="0"/>
                        </a:spcAft>
                        <a:buNone/>
                      </a:pPr>
                      <a:r>
                        <a:rPr lang="en" sz="1600">
                          <a:solidFill>
                            <a:srgbClr val="FFFFFF"/>
                          </a:solidFill>
                          <a:latin typeface="Inconsolata"/>
                          <a:ea typeface="Inconsolata"/>
                          <a:cs typeface="Inconsolata"/>
                          <a:sym typeface="Inconsolata"/>
                        </a:rPr>
                        <a:t>    </a:t>
                      </a:r>
                      <a:r>
                        <a:rPr lang="en" sz="1600">
                          <a:solidFill>
                            <a:schemeClr val="accent1"/>
                          </a:solidFill>
                          <a:latin typeface="Inconsolata"/>
                          <a:ea typeface="Inconsolata"/>
                          <a:cs typeface="Inconsolata"/>
                          <a:sym typeface="Inconsolata"/>
                        </a:rPr>
                        <a:t>print</a:t>
                      </a:r>
                      <a:r>
                        <a:rPr lang="en" sz="1600">
                          <a:solidFill>
                            <a:srgbClr val="FFFFFF"/>
                          </a:solidFill>
                          <a:latin typeface="Inconsolata"/>
                          <a:ea typeface="Inconsolata"/>
                          <a:cs typeface="Inconsolata"/>
                          <a:sym typeface="Inconsolata"/>
                        </a:rPr>
                        <a:t>(</a:t>
                      </a:r>
                      <a:r>
                        <a:rPr lang="en" sz="1600">
                          <a:solidFill>
                            <a:srgbClr val="FFFF00"/>
                          </a:solidFill>
                          <a:latin typeface="Inconsolata"/>
                          <a:ea typeface="Inconsolata"/>
                          <a:cs typeface="Inconsolata"/>
                          <a:sym typeface="Inconsolata"/>
                        </a:rPr>
                        <a:t>f</a:t>
                      </a:r>
                      <a:r>
                        <a:rPr lang="en" sz="1600">
                          <a:solidFill>
                            <a:srgbClr val="00FF00"/>
                          </a:solidFill>
                          <a:latin typeface="Inconsolata"/>
                          <a:ea typeface="Inconsolata"/>
                          <a:cs typeface="Inconsolata"/>
                          <a:sym typeface="Inconsolata"/>
                        </a:rPr>
                        <a:t>"I have </a:t>
                      </a:r>
                      <a:r>
                        <a:rPr lang="en" sz="1600">
                          <a:solidFill>
                            <a:srgbClr val="FF00FF"/>
                          </a:solidFill>
                          <a:latin typeface="Inconsolata"/>
                          <a:ea typeface="Inconsolata"/>
                          <a:cs typeface="Inconsolata"/>
                          <a:sym typeface="Inconsolata"/>
                        </a:rPr>
                        <a:t>{</a:t>
                      </a:r>
                      <a:r>
                        <a:rPr lang="en" sz="1600">
                          <a:solidFill>
                            <a:srgbClr val="FFFFFF"/>
                          </a:solidFill>
                          <a:latin typeface="Inconsolata"/>
                          <a:ea typeface="Inconsolata"/>
                          <a:cs typeface="Inconsolata"/>
                          <a:sym typeface="Inconsolata"/>
                        </a:rPr>
                        <a:t>i</a:t>
                      </a:r>
                      <a:r>
                        <a:rPr lang="en" sz="1600">
                          <a:solidFill>
                            <a:srgbClr val="FF00FF"/>
                          </a:solidFill>
                          <a:latin typeface="Inconsolata"/>
                          <a:ea typeface="Inconsolata"/>
                          <a:cs typeface="Inconsolata"/>
                          <a:sym typeface="Inconsolata"/>
                        </a:rPr>
                        <a:t>}</a:t>
                      </a:r>
                      <a:r>
                        <a:rPr lang="en" sz="1600">
                          <a:solidFill>
                            <a:srgbClr val="00FF00"/>
                          </a:solidFill>
                          <a:latin typeface="Inconsolata"/>
                          <a:ea typeface="Inconsolata"/>
                          <a:cs typeface="Inconsolata"/>
                          <a:sym typeface="Inconsolata"/>
                        </a:rPr>
                        <a:t> dollar(s)"</a:t>
                      </a:r>
                      <a:r>
                        <a:rPr lang="en" sz="1600">
                          <a:solidFill>
                            <a:srgbClr val="FFFFFF"/>
                          </a:solidFill>
                          <a:latin typeface="Inconsolata"/>
                          <a:ea typeface="Inconsolata"/>
                          <a:cs typeface="Inconsolata"/>
                          <a:sym typeface="Inconsolata"/>
                        </a:rPr>
                        <a:t>)</a:t>
                      </a:r>
                      <a:endParaRPr sz="1600">
                        <a:solidFill>
                          <a:srgbClr val="FFFFFF"/>
                        </a:solidFill>
                        <a:latin typeface="Inconsolata"/>
                        <a:ea typeface="Inconsolata"/>
                        <a:cs typeface="Inconsolata"/>
                        <a:sym typeface="Inconsolata"/>
                      </a:endParaRPr>
                    </a:p>
                    <a:p>
                      <a:pPr marL="0" lvl="0" indent="0" algn="l" rtl="0">
                        <a:spcBef>
                          <a:spcPts val="0"/>
                        </a:spcBef>
                        <a:spcAft>
                          <a:spcPts val="0"/>
                        </a:spcAft>
                        <a:buNone/>
                      </a:pPr>
                      <a:r>
                        <a:rPr lang="en" sz="1600">
                          <a:solidFill>
                            <a:schemeClr val="lt1"/>
                          </a:solidFill>
                          <a:latin typeface="Inconsolata"/>
                          <a:ea typeface="Inconsolata"/>
                          <a:cs typeface="Inconsolata"/>
                          <a:sym typeface="Inconsolata"/>
                        </a:rPr>
                        <a:t>    i </a:t>
                      </a:r>
                      <a:r>
                        <a:rPr lang="en" sz="1600">
                          <a:solidFill>
                            <a:schemeClr val="accent1"/>
                          </a:solidFill>
                          <a:latin typeface="Inconsolata"/>
                          <a:ea typeface="Inconsolata"/>
                          <a:cs typeface="Inconsolata"/>
                          <a:sym typeface="Inconsolata"/>
                        </a:rPr>
                        <a:t>=</a:t>
                      </a:r>
                      <a:r>
                        <a:rPr lang="en" sz="1600">
                          <a:solidFill>
                            <a:schemeClr val="lt1"/>
                          </a:solidFill>
                          <a:latin typeface="Inconsolata"/>
                          <a:ea typeface="Inconsolata"/>
                          <a:cs typeface="Inconsolata"/>
                          <a:sym typeface="Inconsolata"/>
                        </a:rPr>
                        <a:t> i </a:t>
                      </a:r>
                      <a:r>
                        <a:rPr lang="en" sz="1600">
                          <a:solidFill>
                            <a:schemeClr val="accent1"/>
                          </a:solidFill>
                          <a:latin typeface="Inconsolata"/>
                          <a:ea typeface="Inconsolata"/>
                          <a:cs typeface="Inconsolata"/>
                          <a:sym typeface="Inconsolata"/>
                        </a:rPr>
                        <a:t>+</a:t>
                      </a:r>
                      <a:r>
                        <a:rPr lang="en" sz="1600">
                          <a:solidFill>
                            <a:schemeClr val="lt1"/>
                          </a:solidFill>
                          <a:latin typeface="Inconsolata"/>
                          <a:ea typeface="Inconsolata"/>
                          <a:cs typeface="Inconsolata"/>
                          <a:sym typeface="Inconsolata"/>
                        </a:rPr>
                        <a:t> </a:t>
                      </a:r>
                      <a:r>
                        <a:rPr lang="en" sz="1600">
                          <a:solidFill>
                            <a:srgbClr val="FF00FF"/>
                          </a:solidFill>
                          <a:latin typeface="Inconsolata"/>
                          <a:ea typeface="Inconsolata"/>
                          <a:cs typeface="Inconsolata"/>
                          <a:sym typeface="Inconsolata"/>
                        </a:rPr>
                        <a:t>1</a:t>
                      </a:r>
                      <a:endParaRPr sz="1600">
                        <a:solidFill>
                          <a:srgbClr val="FFFFFF"/>
                        </a:solidFill>
                        <a:latin typeface="Inconsolata"/>
                        <a:ea typeface="Inconsolata"/>
                        <a:cs typeface="Inconsolata"/>
                        <a:sym typeface="Inconsolata"/>
                      </a:endParaRPr>
                    </a:p>
                    <a:p>
                      <a:pPr marL="0" lvl="0" indent="0" algn="l" rtl="0">
                        <a:spcBef>
                          <a:spcPts val="0"/>
                        </a:spcBef>
                        <a:spcAft>
                          <a:spcPts val="0"/>
                        </a:spcAft>
                        <a:buNone/>
                      </a:pPr>
                      <a:endParaRPr sz="1600">
                        <a:solidFill>
                          <a:srgbClr val="FFFFFF"/>
                        </a:solidFill>
                        <a:latin typeface="Inconsolata"/>
                        <a:ea typeface="Inconsolata"/>
                        <a:cs typeface="Inconsolata"/>
                        <a:sym typeface="Inconsolata"/>
                      </a:endParaRPr>
                    </a:p>
                    <a:p>
                      <a:pPr marL="0" lvl="0" indent="0" algn="l" rtl="0">
                        <a:spcBef>
                          <a:spcPts val="0"/>
                        </a:spcBef>
                        <a:spcAft>
                          <a:spcPts val="0"/>
                        </a:spcAft>
                        <a:buNone/>
                      </a:pPr>
                      <a:r>
                        <a:rPr lang="en" sz="1600" i="1">
                          <a:solidFill>
                            <a:srgbClr val="6FA8DC"/>
                          </a:solidFill>
                          <a:latin typeface="Inconsolata"/>
                          <a:ea typeface="Inconsolata"/>
                          <a:cs typeface="Inconsolata"/>
                          <a:sym typeface="Inconsolata"/>
                        </a:rPr>
                        <a:t># Logs:</a:t>
                      </a:r>
                      <a:endParaRPr sz="1600" i="1">
                        <a:solidFill>
                          <a:srgbClr val="6FA8DC"/>
                        </a:solidFill>
                        <a:latin typeface="Inconsolata"/>
                        <a:ea typeface="Inconsolata"/>
                        <a:cs typeface="Inconsolata"/>
                        <a:sym typeface="Inconsolata"/>
                      </a:endParaRPr>
                    </a:p>
                    <a:p>
                      <a:pPr marL="0" lvl="0" indent="0" algn="l" rtl="0">
                        <a:spcBef>
                          <a:spcPts val="0"/>
                        </a:spcBef>
                        <a:spcAft>
                          <a:spcPts val="0"/>
                        </a:spcAft>
                        <a:buNone/>
                      </a:pPr>
                      <a:r>
                        <a:rPr lang="en" sz="1600" i="1">
                          <a:solidFill>
                            <a:srgbClr val="6FA8DC"/>
                          </a:solidFill>
                          <a:latin typeface="Inconsolata"/>
                          <a:ea typeface="Inconsolata"/>
                          <a:cs typeface="Inconsolata"/>
                          <a:sym typeface="Inconsolata"/>
                        </a:rPr>
                        <a:t># I have 1 dollar(s)</a:t>
                      </a:r>
                      <a:endParaRPr sz="1600" i="1">
                        <a:solidFill>
                          <a:srgbClr val="6FA8DC"/>
                        </a:solidFill>
                        <a:latin typeface="Inconsolata"/>
                        <a:ea typeface="Inconsolata"/>
                        <a:cs typeface="Inconsolata"/>
                        <a:sym typeface="Inconsolata"/>
                      </a:endParaRPr>
                    </a:p>
                  </a:txBody>
                  <a:tcPr marL="91425" marR="91425" marT="0" marB="0" anchor="ctr">
                    <a:lnL w="28575" cap="flat" cmpd="sng">
                      <a:solidFill>
                        <a:srgbClr val="FFFFFF"/>
                      </a:solidFill>
                      <a:prstDash val="solid"/>
                      <a:round/>
                      <a:headEnd type="none" w="sm" len="sm"/>
                      <a:tailEnd type="none" w="sm" len="sm"/>
                    </a:lnL>
                    <a:lnR w="28575" cap="flat" cmpd="sng">
                      <a:solidFill>
                        <a:srgbClr val="FFFFFF"/>
                      </a:solidFill>
                      <a:prstDash val="solid"/>
                      <a:round/>
                      <a:headEnd type="none" w="sm" len="sm"/>
                      <a:tailEnd type="none" w="sm" len="sm"/>
                    </a:lnR>
                    <a:lnT w="28575" cap="flat" cmpd="sng">
                      <a:solidFill>
                        <a:srgbClr val="FFFFFF"/>
                      </a:solidFill>
                      <a:prstDash val="solid"/>
                      <a:round/>
                      <a:headEnd type="none" w="sm" len="sm"/>
                      <a:tailEnd type="none" w="sm" len="sm"/>
                    </a:lnT>
                    <a:lnB w="28575" cap="flat" cmpd="sng">
                      <a:solidFill>
                        <a:srgbClr val="FFFFFF"/>
                      </a:solidFill>
                      <a:prstDash val="solid"/>
                      <a:round/>
                      <a:headEnd type="none" w="sm" len="sm"/>
                      <a:tailEnd type="none" w="sm" len="sm"/>
                    </a:lnB>
                    <a:solidFill>
                      <a:srgbClr val="212940"/>
                    </a:solidFill>
                  </a:tcPr>
                </a:tc>
                <a:extLst>
                  <a:ext uri="{0D108BD9-81ED-4DB2-BD59-A6C34878D82A}">
                    <a16:rowId xmlns:a16="http://schemas.microsoft.com/office/drawing/2014/main" val="10000"/>
                  </a:ext>
                </a:extLst>
              </a:tr>
            </a:tbl>
          </a:graphicData>
        </a:graphic>
      </p:graphicFrame>
      <p:sp>
        <p:nvSpPr>
          <p:cNvPr id="1695" name="Google Shape;1695;p116"/>
          <p:cNvSpPr/>
          <p:nvPr/>
        </p:nvSpPr>
        <p:spPr>
          <a:xfrm rot="5400000" flipH="1">
            <a:off x="2339600" y="1260425"/>
            <a:ext cx="405600" cy="471600"/>
          </a:xfrm>
          <a:prstGeom prst="upArrow">
            <a:avLst>
              <a:gd name="adj1" fmla="val 50000"/>
              <a:gd name="adj2" fmla="val 50000"/>
            </a:avLst>
          </a:prstGeom>
          <a:solidFill>
            <a:srgbClr val="FFFF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699"/>
        <p:cNvGrpSpPr/>
        <p:nvPr/>
      </p:nvGrpSpPr>
      <p:grpSpPr>
        <a:xfrm>
          <a:off x="0" y="0"/>
          <a:ext cx="0" cy="0"/>
          <a:chOff x="0" y="0"/>
          <a:chExt cx="0" cy="0"/>
        </a:xfrm>
      </p:grpSpPr>
      <p:sp>
        <p:nvSpPr>
          <p:cNvPr id="1700" name="Google Shape;1700;p11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Run That While Loop</a:t>
            </a:r>
            <a:endParaRPr/>
          </a:p>
        </p:txBody>
      </p:sp>
      <p:sp>
        <p:nvSpPr>
          <p:cNvPr id="1701" name="Google Shape;1701;p117"/>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lnSpc>
                <a:spcPct val="114000"/>
              </a:lnSpc>
              <a:spcBef>
                <a:spcPts val="0"/>
              </a:spcBef>
              <a:spcAft>
                <a:spcPts val="0"/>
              </a:spcAft>
              <a:buNone/>
            </a:pPr>
            <a:r>
              <a:rPr lang="en" sz="2200">
                <a:solidFill>
                  <a:schemeClr val="dk1"/>
                </a:solidFill>
                <a:latin typeface="Roboto Light"/>
                <a:ea typeface="Roboto Light"/>
                <a:cs typeface="Roboto Light"/>
                <a:sym typeface="Roboto Light"/>
              </a:rPr>
              <a:t>We check the condition to see if the block of code will run.</a:t>
            </a:r>
            <a:endParaRPr sz="2200">
              <a:solidFill>
                <a:schemeClr val="dk1"/>
              </a:solidFill>
              <a:latin typeface="Roboto Light"/>
              <a:ea typeface="Roboto Light"/>
              <a:cs typeface="Roboto Light"/>
              <a:sym typeface="Roboto Light"/>
            </a:endParaRPr>
          </a:p>
          <a:p>
            <a:pPr marL="0" lvl="0" indent="0" algn="l" rtl="0">
              <a:lnSpc>
                <a:spcPct val="114000"/>
              </a:lnSpc>
              <a:spcBef>
                <a:spcPts val="1000"/>
              </a:spcBef>
              <a:spcAft>
                <a:spcPts val="0"/>
              </a:spcAft>
              <a:buNone/>
            </a:pPr>
            <a:r>
              <a:rPr lang="en" sz="2200">
                <a:solidFill>
                  <a:schemeClr val="dk1"/>
                </a:solidFill>
                <a:latin typeface="Roboto Light"/>
                <a:ea typeface="Roboto Light"/>
                <a:cs typeface="Roboto Light"/>
                <a:sym typeface="Roboto Light"/>
              </a:rPr>
              <a:t>Because </a:t>
            </a:r>
            <a:r>
              <a:rPr lang="en" sz="2200">
                <a:solidFill>
                  <a:srgbClr val="FFFFFF"/>
                </a:solidFill>
                <a:highlight>
                  <a:srgbClr val="212940"/>
                </a:highlight>
                <a:latin typeface="Inconsolata"/>
                <a:ea typeface="Inconsolata"/>
                <a:cs typeface="Inconsolata"/>
                <a:sym typeface="Inconsolata"/>
              </a:rPr>
              <a:t>i </a:t>
            </a:r>
            <a:r>
              <a:rPr lang="en" sz="2200">
                <a:solidFill>
                  <a:schemeClr val="accent1"/>
                </a:solidFill>
                <a:highlight>
                  <a:srgbClr val="212940"/>
                </a:highlight>
                <a:latin typeface="Inconsolata"/>
                <a:ea typeface="Inconsolata"/>
                <a:cs typeface="Inconsolata"/>
                <a:sym typeface="Inconsolata"/>
              </a:rPr>
              <a:t>&lt;</a:t>
            </a:r>
            <a:r>
              <a:rPr lang="en" sz="2200">
                <a:solidFill>
                  <a:srgbClr val="FFFFFF"/>
                </a:solidFill>
                <a:highlight>
                  <a:srgbClr val="212940"/>
                </a:highlight>
                <a:latin typeface="Inconsolata"/>
                <a:ea typeface="Inconsolata"/>
                <a:cs typeface="Inconsolata"/>
                <a:sym typeface="Inconsolata"/>
              </a:rPr>
              <a:t> </a:t>
            </a:r>
            <a:r>
              <a:rPr lang="en" sz="2200">
                <a:solidFill>
                  <a:srgbClr val="FF00FF"/>
                </a:solidFill>
                <a:highlight>
                  <a:srgbClr val="212940"/>
                </a:highlight>
                <a:latin typeface="Inconsolata"/>
                <a:ea typeface="Inconsolata"/>
                <a:cs typeface="Inconsolata"/>
                <a:sym typeface="Inconsolata"/>
              </a:rPr>
              <a:t>5</a:t>
            </a:r>
            <a:r>
              <a:rPr lang="en" sz="2200">
                <a:solidFill>
                  <a:schemeClr val="dk1"/>
                </a:solidFill>
                <a:latin typeface="Roboto Light"/>
                <a:ea typeface="Roboto Light"/>
                <a:cs typeface="Roboto Light"/>
                <a:sym typeface="Roboto Light"/>
              </a:rPr>
              <a:t> , we will run the block of code. </a:t>
            </a:r>
            <a:endParaRPr sz="2200">
              <a:solidFill>
                <a:schemeClr val="dk1"/>
              </a:solidFill>
              <a:latin typeface="Roboto Light"/>
              <a:ea typeface="Roboto Light"/>
              <a:cs typeface="Roboto Light"/>
              <a:sym typeface="Roboto Light"/>
            </a:endParaRPr>
          </a:p>
          <a:p>
            <a:pPr marL="0" lvl="0" indent="0" algn="l" rtl="0">
              <a:lnSpc>
                <a:spcPct val="115000"/>
              </a:lnSpc>
              <a:spcBef>
                <a:spcPts val="1000"/>
              </a:spcBef>
              <a:spcAft>
                <a:spcPts val="0"/>
              </a:spcAft>
              <a:buNone/>
            </a:pPr>
            <a:r>
              <a:rPr lang="en" sz="2200">
                <a:solidFill>
                  <a:srgbClr val="FFFFFF"/>
                </a:solidFill>
                <a:highlight>
                  <a:srgbClr val="212940"/>
                </a:highlight>
                <a:latin typeface="Inconsolata"/>
                <a:ea typeface="Inconsolata"/>
                <a:cs typeface="Inconsolata"/>
                <a:sym typeface="Inconsolata"/>
              </a:rPr>
              <a:t>i </a:t>
            </a:r>
            <a:r>
              <a:rPr lang="en" sz="2200">
                <a:solidFill>
                  <a:schemeClr val="accent1"/>
                </a:solidFill>
                <a:highlight>
                  <a:srgbClr val="212940"/>
                </a:highlight>
                <a:latin typeface="Inconsolata"/>
                <a:ea typeface="Inconsolata"/>
                <a:cs typeface="Inconsolata"/>
                <a:sym typeface="Inconsolata"/>
              </a:rPr>
              <a:t>=</a:t>
            </a:r>
            <a:r>
              <a:rPr lang="en" sz="2200">
                <a:solidFill>
                  <a:srgbClr val="FFFFFF"/>
                </a:solidFill>
                <a:highlight>
                  <a:srgbClr val="212940"/>
                </a:highlight>
                <a:latin typeface="Inconsolata"/>
                <a:ea typeface="Inconsolata"/>
                <a:cs typeface="Inconsolata"/>
                <a:sym typeface="Inconsolata"/>
              </a:rPr>
              <a:t> </a:t>
            </a:r>
            <a:r>
              <a:rPr lang="en" sz="2200">
                <a:solidFill>
                  <a:srgbClr val="FF00FF"/>
                </a:solidFill>
                <a:highlight>
                  <a:srgbClr val="212940"/>
                </a:highlight>
                <a:latin typeface="Inconsolata"/>
                <a:ea typeface="Inconsolata"/>
                <a:cs typeface="Inconsolata"/>
                <a:sym typeface="Inconsolata"/>
              </a:rPr>
              <a:t>1</a:t>
            </a:r>
            <a:endParaRPr sz="2200">
              <a:solidFill>
                <a:srgbClr val="FF00FF"/>
              </a:solidFill>
              <a:highlight>
                <a:srgbClr val="212940"/>
              </a:highlight>
              <a:latin typeface="Inconsolata"/>
              <a:ea typeface="Inconsolata"/>
              <a:cs typeface="Inconsolata"/>
              <a:sym typeface="Inconsolata"/>
            </a:endParaRPr>
          </a:p>
          <a:p>
            <a:pPr marL="0" lvl="0" indent="0" algn="l" rtl="0">
              <a:lnSpc>
                <a:spcPct val="115000"/>
              </a:lnSpc>
              <a:spcBef>
                <a:spcPts val="0"/>
              </a:spcBef>
              <a:spcAft>
                <a:spcPts val="0"/>
              </a:spcAft>
              <a:buNone/>
            </a:pPr>
            <a:r>
              <a:rPr lang="en" sz="2200">
                <a:solidFill>
                  <a:srgbClr val="FFFFFF"/>
                </a:solidFill>
                <a:highlight>
                  <a:srgbClr val="212940"/>
                </a:highlight>
                <a:latin typeface="Inconsolata"/>
                <a:ea typeface="Inconsolata"/>
                <a:cs typeface="Inconsolata"/>
                <a:sym typeface="Inconsolata"/>
              </a:rPr>
              <a:t>i </a:t>
            </a:r>
            <a:r>
              <a:rPr lang="en" sz="2200">
                <a:solidFill>
                  <a:schemeClr val="accent1"/>
                </a:solidFill>
                <a:highlight>
                  <a:srgbClr val="212940"/>
                </a:highlight>
                <a:latin typeface="Inconsolata"/>
                <a:ea typeface="Inconsolata"/>
                <a:cs typeface="Inconsolata"/>
                <a:sym typeface="Inconsolata"/>
              </a:rPr>
              <a:t>&lt;</a:t>
            </a:r>
            <a:r>
              <a:rPr lang="en" sz="2200">
                <a:solidFill>
                  <a:srgbClr val="FFFFFF"/>
                </a:solidFill>
                <a:highlight>
                  <a:srgbClr val="212940"/>
                </a:highlight>
                <a:latin typeface="Inconsolata"/>
                <a:ea typeface="Inconsolata"/>
                <a:cs typeface="Inconsolata"/>
                <a:sym typeface="Inconsolata"/>
              </a:rPr>
              <a:t> </a:t>
            </a:r>
            <a:r>
              <a:rPr lang="en" sz="2200">
                <a:solidFill>
                  <a:srgbClr val="FF00FF"/>
                </a:solidFill>
                <a:highlight>
                  <a:srgbClr val="212940"/>
                </a:highlight>
                <a:latin typeface="Inconsolata"/>
                <a:ea typeface="Inconsolata"/>
                <a:cs typeface="Inconsolata"/>
                <a:sym typeface="Inconsolata"/>
              </a:rPr>
              <a:t>5 </a:t>
            </a:r>
            <a:r>
              <a:rPr lang="en" sz="2200">
                <a:solidFill>
                  <a:schemeClr val="accent1"/>
                </a:solidFill>
                <a:highlight>
                  <a:srgbClr val="212940"/>
                </a:highlight>
                <a:latin typeface="Inconsolata"/>
                <a:ea typeface="Inconsolata"/>
                <a:cs typeface="Inconsolata"/>
                <a:sym typeface="Inconsolata"/>
              </a:rPr>
              <a:t>-&gt;</a:t>
            </a:r>
            <a:r>
              <a:rPr lang="en" sz="2200">
                <a:solidFill>
                  <a:srgbClr val="FFFFFF"/>
                </a:solidFill>
                <a:highlight>
                  <a:srgbClr val="212940"/>
                </a:highlight>
                <a:latin typeface="Inconsolata"/>
                <a:ea typeface="Inconsolata"/>
                <a:cs typeface="Inconsolata"/>
                <a:sym typeface="Inconsolata"/>
              </a:rPr>
              <a:t>True </a:t>
            </a:r>
            <a:endParaRPr sz="1400">
              <a:solidFill>
                <a:schemeClr val="dk1"/>
              </a:solidFill>
              <a:latin typeface="Arial"/>
              <a:ea typeface="Arial"/>
              <a:cs typeface="Arial"/>
              <a:sym typeface="Arial"/>
            </a:endParaRPr>
          </a:p>
          <a:p>
            <a:pPr marL="0" lvl="0" indent="0" algn="l" rtl="0">
              <a:lnSpc>
                <a:spcPct val="115000"/>
              </a:lnSpc>
              <a:spcBef>
                <a:spcPts val="0"/>
              </a:spcBef>
              <a:spcAft>
                <a:spcPts val="0"/>
              </a:spcAft>
              <a:buNone/>
            </a:pPr>
            <a:r>
              <a:rPr lang="en" sz="2200">
                <a:solidFill>
                  <a:schemeClr val="dk1"/>
                </a:solidFill>
                <a:latin typeface="Roboto Light"/>
                <a:ea typeface="Roboto Light"/>
                <a:cs typeface="Roboto Light"/>
                <a:sym typeface="Roboto Light"/>
              </a:rPr>
              <a:t> </a:t>
            </a:r>
            <a:endParaRPr>
              <a:solidFill>
                <a:schemeClr val="dk1"/>
              </a:solidFill>
              <a:latin typeface="Roboto Light"/>
              <a:ea typeface="Roboto Light"/>
              <a:cs typeface="Roboto Light"/>
              <a:sym typeface="Roboto Light"/>
            </a:endParaRPr>
          </a:p>
          <a:p>
            <a:pPr marL="0" lvl="0" indent="0" algn="l" rtl="0">
              <a:lnSpc>
                <a:spcPct val="115000"/>
              </a:lnSpc>
              <a:spcBef>
                <a:spcPts val="0"/>
              </a:spcBef>
              <a:spcAft>
                <a:spcPts val="0"/>
              </a:spcAft>
              <a:buNone/>
            </a:pPr>
            <a:endParaRPr sz="2200">
              <a:solidFill>
                <a:srgbClr val="FFFFFF"/>
              </a:solidFill>
              <a:highlight>
                <a:srgbClr val="212940"/>
              </a:highlight>
              <a:latin typeface="Inconsolata"/>
              <a:ea typeface="Inconsolata"/>
              <a:cs typeface="Inconsolata"/>
              <a:sym typeface="Inconsolata"/>
            </a:endParaRPr>
          </a:p>
        </p:txBody>
      </p:sp>
      <p:sp>
        <p:nvSpPr>
          <p:cNvPr id="1702" name="Google Shape;1702;p11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66</a:t>
            </a:fld>
            <a:endParaRPr/>
          </a:p>
        </p:txBody>
      </p:sp>
      <p:sp>
        <p:nvSpPr>
          <p:cNvPr id="1703" name="Google Shape;1703;p117"/>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graphicFrame>
        <p:nvGraphicFramePr>
          <p:cNvPr id="1704" name="Google Shape;1704;p117"/>
          <p:cNvGraphicFramePr/>
          <p:nvPr/>
        </p:nvGraphicFramePr>
        <p:xfrm>
          <a:off x="2711325" y="1826825"/>
          <a:ext cx="5896450" cy="2397800"/>
        </p:xfrm>
        <a:graphic>
          <a:graphicData uri="http://schemas.openxmlformats.org/drawingml/2006/table">
            <a:tbl>
              <a:tblPr>
                <a:noFill/>
                <a:tableStyleId>{9675CA7D-D893-4B12-878C-924B40C036C8}</a:tableStyleId>
              </a:tblPr>
              <a:tblGrid>
                <a:gridCol w="5896450">
                  <a:extLst>
                    <a:ext uri="{9D8B030D-6E8A-4147-A177-3AD203B41FA5}">
                      <a16:colId xmlns:a16="http://schemas.microsoft.com/office/drawing/2014/main" val="20000"/>
                    </a:ext>
                  </a:extLst>
                </a:gridCol>
              </a:tblGrid>
              <a:tr h="2397800">
                <a:tc>
                  <a:txBody>
                    <a:bodyPr/>
                    <a:lstStyle/>
                    <a:p>
                      <a:pPr marL="0" lvl="0" indent="0" algn="l" rtl="0">
                        <a:spcBef>
                          <a:spcPts val="0"/>
                        </a:spcBef>
                        <a:spcAft>
                          <a:spcPts val="0"/>
                        </a:spcAft>
                        <a:buNone/>
                      </a:pPr>
                      <a:r>
                        <a:rPr lang="en" sz="1600">
                          <a:solidFill>
                            <a:schemeClr val="lt1"/>
                          </a:solidFill>
                          <a:latin typeface="Inconsolata"/>
                          <a:ea typeface="Inconsolata"/>
                          <a:cs typeface="Inconsolata"/>
                          <a:sym typeface="Inconsolata"/>
                        </a:rPr>
                        <a:t>i </a:t>
                      </a:r>
                      <a:r>
                        <a:rPr lang="en" sz="1600">
                          <a:solidFill>
                            <a:schemeClr val="accent1"/>
                          </a:solidFill>
                          <a:latin typeface="Inconsolata"/>
                          <a:ea typeface="Inconsolata"/>
                          <a:cs typeface="Inconsolata"/>
                          <a:sym typeface="Inconsolata"/>
                        </a:rPr>
                        <a:t>=</a:t>
                      </a:r>
                      <a:r>
                        <a:rPr lang="en" sz="1600">
                          <a:solidFill>
                            <a:schemeClr val="lt1"/>
                          </a:solidFill>
                          <a:latin typeface="Inconsolata"/>
                          <a:ea typeface="Inconsolata"/>
                          <a:cs typeface="Inconsolata"/>
                          <a:sym typeface="Inconsolata"/>
                        </a:rPr>
                        <a:t> </a:t>
                      </a:r>
                      <a:r>
                        <a:rPr lang="en" sz="1600">
                          <a:solidFill>
                            <a:srgbClr val="FF00FF"/>
                          </a:solidFill>
                          <a:latin typeface="Inconsolata"/>
                          <a:ea typeface="Inconsolata"/>
                          <a:cs typeface="Inconsolata"/>
                          <a:sym typeface="Inconsolata"/>
                        </a:rPr>
                        <a:t>1</a:t>
                      </a:r>
                      <a:endParaRPr sz="1600">
                        <a:solidFill>
                          <a:srgbClr val="FF00FF"/>
                        </a:solidFill>
                        <a:latin typeface="Inconsolata"/>
                        <a:ea typeface="Inconsolata"/>
                        <a:cs typeface="Inconsolata"/>
                        <a:sym typeface="Inconsolata"/>
                      </a:endParaRPr>
                    </a:p>
                    <a:p>
                      <a:pPr marL="0" lvl="0" indent="0" algn="l" rtl="0">
                        <a:spcBef>
                          <a:spcPts val="0"/>
                        </a:spcBef>
                        <a:spcAft>
                          <a:spcPts val="0"/>
                        </a:spcAft>
                        <a:buNone/>
                      </a:pPr>
                      <a:endParaRPr sz="1600">
                        <a:solidFill>
                          <a:schemeClr val="lt1"/>
                        </a:solidFill>
                        <a:latin typeface="Inconsolata"/>
                        <a:ea typeface="Inconsolata"/>
                        <a:cs typeface="Inconsolata"/>
                        <a:sym typeface="Inconsolata"/>
                      </a:endParaRPr>
                    </a:p>
                    <a:p>
                      <a:pPr marL="0" lvl="0" indent="0" algn="l" rtl="0">
                        <a:spcBef>
                          <a:spcPts val="0"/>
                        </a:spcBef>
                        <a:spcAft>
                          <a:spcPts val="0"/>
                        </a:spcAft>
                        <a:buNone/>
                      </a:pPr>
                      <a:r>
                        <a:rPr lang="en" sz="1600" i="1">
                          <a:solidFill>
                            <a:srgbClr val="6FA8DC"/>
                          </a:solidFill>
                          <a:latin typeface="Inconsolata"/>
                          <a:ea typeface="Inconsolata"/>
                          <a:cs typeface="Inconsolata"/>
                          <a:sym typeface="Inconsolata"/>
                        </a:rPr>
                        <a:t># while some condition is true, run this block of code</a:t>
                      </a:r>
                      <a:endParaRPr sz="1600" i="1">
                        <a:solidFill>
                          <a:srgbClr val="6FA8DC"/>
                        </a:solidFill>
                        <a:latin typeface="Inconsolata"/>
                        <a:ea typeface="Inconsolata"/>
                        <a:cs typeface="Inconsolata"/>
                        <a:sym typeface="Inconsolata"/>
                      </a:endParaRPr>
                    </a:p>
                    <a:p>
                      <a:pPr marL="0" lvl="0" indent="0" algn="l" rtl="0">
                        <a:spcBef>
                          <a:spcPts val="0"/>
                        </a:spcBef>
                        <a:spcAft>
                          <a:spcPts val="0"/>
                        </a:spcAft>
                        <a:buNone/>
                      </a:pPr>
                      <a:r>
                        <a:rPr lang="en" sz="1600">
                          <a:solidFill>
                            <a:schemeClr val="accent1"/>
                          </a:solidFill>
                          <a:latin typeface="Inconsolata"/>
                          <a:ea typeface="Inconsolata"/>
                          <a:cs typeface="Inconsolata"/>
                          <a:sym typeface="Inconsolata"/>
                        </a:rPr>
                        <a:t>while </a:t>
                      </a:r>
                      <a:r>
                        <a:rPr lang="en" sz="1600">
                          <a:solidFill>
                            <a:srgbClr val="FFFFFF"/>
                          </a:solidFill>
                          <a:latin typeface="Inconsolata"/>
                          <a:ea typeface="Inconsolata"/>
                          <a:cs typeface="Inconsolata"/>
                          <a:sym typeface="Inconsolata"/>
                        </a:rPr>
                        <a:t>i</a:t>
                      </a:r>
                      <a:r>
                        <a:rPr lang="en" sz="1600">
                          <a:solidFill>
                            <a:schemeClr val="accent1"/>
                          </a:solidFill>
                          <a:latin typeface="Inconsolata"/>
                          <a:ea typeface="Inconsolata"/>
                          <a:cs typeface="Inconsolata"/>
                          <a:sym typeface="Inconsolata"/>
                        </a:rPr>
                        <a:t> &lt;</a:t>
                      </a:r>
                      <a:r>
                        <a:rPr lang="en" sz="1600">
                          <a:solidFill>
                            <a:srgbClr val="FFFFFF"/>
                          </a:solidFill>
                          <a:latin typeface="Inconsolata"/>
                          <a:ea typeface="Inconsolata"/>
                          <a:cs typeface="Inconsolata"/>
                          <a:sym typeface="Inconsolata"/>
                        </a:rPr>
                        <a:t> </a:t>
                      </a:r>
                      <a:r>
                        <a:rPr lang="en" sz="1600">
                          <a:solidFill>
                            <a:srgbClr val="FF00FF"/>
                          </a:solidFill>
                          <a:latin typeface="Inconsolata"/>
                          <a:ea typeface="Inconsolata"/>
                          <a:cs typeface="Inconsolata"/>
                          <a:sym typeface="Inconsolata"/>
                        </a:rPr>
                        <a:t>5</a:t>
                      </a:r>
                      <a:r>
                        <a:rPr lang="en" sz="1600">
                          <a:solidFill>
                            <a:srgbClr val="FFFFFF"/>
                          </a:solidFill>
                          <a:latin typeface="Inconsolata"/>
                          <a:ea typeface="Inconsolata"/>
                          <a:cs typeface="Inconsolata"/>
                          <a:sym typeface="Inconsolata"/>
                        </a:rPr>
                        <a:t>:</a:t>
                      </a:r>
                      <a:endParaRPr sz="1600">
                        <a:solidFill>
                          <a:srgbClr val="FFFFFF"/>
                        </a:solidFill>
                        <a:latin typeface="Inconsolata"/>
                        <a:ea typeface="Inconsolata"/>
                        <a:cs typeface="Inconsolata"/>
                        <a:sym typeface="Inconsolata"/>
                      </a:endParaRPr>
                    </a:p>
                    <a:p>
                      <a:pPr marL="0" lvl="0" indent="0" algn="l" rtl="0">
                        <a:spcBef>
                          <a:spcPts val="0"/>
                        </a:spcBef>
                        <a:spcAft>
                          <a:spcPts val="0"/>
                        </a:spcAft>
                        <a:buNone/>
                      </a:pPr>
                      <a:r>
                        <a:rPr lang="en" sz="1600">
                          <a:solidFill>
                            <a:srgbClr val="FFFFFF"/>
                          </a:solidFill>
                          <a:latin typeface="Inconsolata"/>
                          <a:ea typeface="Inconsolata"/>
                          <a:cs typeface="Inconsolata"/>
                          <a:sym typeface="Inconsolata"/>
                        </a:rPr>
                        <a:t>    </a:t>
                      </a:r>
                      <a:r>
                        <a:rPr lang="en" sz="1600">
                          <a:solidFill>
                            <a:schemeClr val="accent1"/>
                          </a:solidFill>
                          <a:latin typeface="Inconsolata"/>
                          <a:ea typeface="Inconsolata"/>
                          <a:cs typeface="Inconsolata"/>
                          <a:sym typeface="Inconsolata"/>
                        </a:rPr>
                        <a:t>print</a:t>
                      </a:r>
                      <a:r>
                        <a:rPr lang="en" sz="1600">
                          <a:solidFill>
                            <a:srgbClr val="FFFFFF"/>
                          </a:solidFill>
                          <a:latin typeface="Inconsolata"/>
                          <a:ea typeface="Inconsolata"/>
                          <a:cs typeface="Inconsolata"/>
                          <a:sym typeface="Inconsolata"/>
                        </a:rPr>
                        <a:t>(</a:t>
                      </a:r>
                      <a:r>
                        <a:rPr lang="en" sz="1600">
                          <a:solidFill>
                            <a:srgbClr val="FFFF00"/>
                          </a:solidFill>
                          <a:latin typeface="Inconsolata"/>
                          <a:ea typeface="Inconsolata"/>
                          <a:cs typeface="Inconsolata"/>
                          <a:sym typeface="Inconsolata"/>
                        </a:rPr>
                        <a:t>f</a:t>
                      </a:r>
                      <a:r>
                        <a:rPr lang="en" sz="1600">
                          <a:solidFill>
                            <a:srgbClr val="00FF00"/>
                          </a:solidFill>
                          <a:latin typeface="Inconsolata"/>
                          <a:ea typeface="Inconsolata"/>
                          <a:cs typeface="Inconsolata"/>
                          <a:sym typeface="Inconsolata"/>
                        </a:rPr>
                        <a:t>"I have </a:t>
                      </a:r>
                      <a:r>
                        <a:rPr lang="en" sz="1600">
                          <a:solidFill>
                            <a:srgbClr val="FF00FF"/>
                          </a:solidFill>
                          <a:latin typeface="Inconsolata"/>
                          <a:ea typeface="Inconsolata"/>
                          <a:cs typeface="Inconsolata"/>
                          <a:sym typeface="Inconsolata"/>
                        </a:rPr>
                        <a:t>{</a:t>
                      </a:r>
                      <a:r>
                        <a:rPr lang="en" sz="1600">
                          <a:solidFill>
                            <a:srgbClr val="FFFFFF"/>
                          </a:solidFill>
                          <a:latin typeface="Inconsolata"/>
                          <a:ea typeface="Inconsolata"/>
                          <a:cs typeface="Inconsolata"/>
                          <a:sym typeface="Inconsolata"/>
                        </a:rPr>
                        <a:t>i</a:t>
                      </a:r>
                      <a:r>
                        <a:rPr lang="en" sz="1600">
                          <a:solidFill>
                            <a:srgbClr val="FF00FF"/>
                          </a:solidFill>
                          <a:latin typeface="Inconsolata"/>
                          <a:ea typeface="Inconsolata"/>
                          <a:cs typeface="Inconsolata"/>
                          <a:sym typeface="Inconsolata"/>
                        </a:rPr>
                        <a:t>}</a:t>
                      </a:r>
                      <a:r>
                        <a:rPr lang="en" sz="1600">
                          <a:solidFill>
                            <a:srgbClr val="00FF00"/>
                          </a:solidFill>
                          <a:latin typeface="Inconsolata"/>
                          <a:ea typeface="Inconsolata"/>
                          <a:cs typeface="Inconsolata"/>
                          <a:sym typeface="Inconsolata"/>
                        </a:rPr>
                        <a:t> dollar(s)"</a:t>
                      </a:r>
                      <a:r>
                        <a:rPr lang="en" sz="1600">
                          <a:solidFill>
                            <a:srgbClr val="FFFFFF"/>
                          </a:solidFill>
                          <a:latin typeface="Inconsolata"/>
                          <a:ea typeface="Inconsolata"/>
                          <a:cs typeface="Inconsolata"/>
                          <a:sym typeface="Inconsolata"/>
                        </a:rPr>
                        <a:t>)</a:t>
                      </a:r>
                      <a:endParaRPr sz="1600">
                        <a:solidFill>
                          <a:srgbClr val="FFFFFF"/>
                        </a:solidFill>
                        <a:latin typeface="Inconsolata"/>
                        <a:ea typeface="Inconsolata"/>
                        <a:cs typeface="Inconsolata"/>
                        <a:sym typeface="Inconsolata"/>
                      </a:endParaRPr>
                    </a:p>
                    <a:p>
                      <a:pPr marL="0" lvl="0" indent="0" algn="l" rtl="0">
                        <a:spcBef>
                          <a:spcPts val="0"/>
                        </a:spcBef>
                        <a:spcAft>
                          <a:spcPts val="0"/>
                        </a:spcAft>
                        <a:buNone/>
                      </a:pPr>
                      <a:r>
                        <a:rPr lang="en" sz="1600">
                          <a:solidFill>
                            <a:schemeClr val="lt1"/>
                          </a:solidFill>
                          <a:latin typeface="Inconsolata"/>
                          <a:ea typeface="Inconsolata"/>
                          <a:cs typeface="Inconsolata"/>
                          <a:sym typeface="Inconsolata"/>
                        </a:rPr>
                        <a:t>    i </a:t>
                      </a:r>
                      <a:r>
                        <a:rPr lang="en" sz="1600">
                          <a:solidFill>
                            <a:schemeClr val="accent1"/>
                          </a:solidFill>
                          <a:latin typeface="Inconsolata"/>
                          <a:ea typeface="Inconsolata"/>
                          <a:cs typeface="Inconsolata"/>
                          <a:sym typeface="Inconsolata"/>
                        </a:rPr>
                        <a:t>=</a:t>
                      </a:r>
                      <a:r>
                        <a:rPr lang="en" sz="1600">
                          <a:solidFill>
                            <a:schemeClr val="lt1"/>
                          </a:solidFill>
                          <a:latin typeface="Inconsolata"/>
                          <a:ea typeface="Inconsolata"/>
                          <a:cs typeface="Inconsolata"/>
                          <a:sym typeface="Inconsolata"/>
                        </a:rPr>
                        <a:t> i </a:t>
                      </a:r>
                      <a:r>
                        <a:rPr lang="en" sz="1600">
                          <a:solidFill>
                            <a:schemeClr val="accent1"/>
                          </a:solidFill>
                          <a:latin typeface="Inconsolata"/>
                          <a:ea typeface="Inconsolata"/>
                          <a:cs typeface="Inconsolata"/>
                          <a:sym typeface="Inconsolata"/>
                        </a:rPr>
                        <a:t>+</a:t>
                      </a:r>
                      <a:r>
                        <a:rPr lang="en" sz="1600">
                          <a:solidFill>
                            <a:schemeClr val="lt1"/>
                          </a:solidFill>
                          <a:latin typeface="Inconsolata"/>
                          <a:ea typeface="Inconsolata"/>
                          <a:cs typeface="Inconsolata"/>
                          <a:sym typeface="Inconsolata"/>
                        </a:rPr>
                        <a:t> </a:t>
                      </a:r>
                      <a:r>
                        <a:rPr lang="en" sz="1600">
                          <a:solidFill>
                            <a:srgbClr val="FF00FF"/>
                          </a:solidFill>
                          <a:latin typeface="Inconsolata"/>
                          <a:ea typeface="Inconsolata"/>
                          <a:cs typeface="Inconsolata"/>
                          <a:sym typeface="Inconsolata"/>
                        </a:rPr>
                        <a:t>1</a:t>
                      </a:r>
                      <a:endParaRPr sz="1600">
                        <a:solidFill>
                          <a:srgbClr val="FFFFFF"/>
                        </a:solidFill>
                        <a:latin typeface="Inconsolata"/>
                        <a:ea typeface="Inconsolata"/>
                        <a:cs typeface="Inconsolata"/>
                        <a:sym typeface="Inconsolata"/>
                      </a:endParaRPr>
                    </a:p>
                    <a:p>
                      <a:pPr marL="0" lvl="0" indent="0" algn="l" rtl="0">
                        <a:spcBef>
                          <a:spcPts val="0"/>
                        </a:spcBef>
                        <a:spcAft>
                          <a:spcPts val="0"/>
                        </a:spcAft>
                        <a:buNone/>
                      </a:pPr>
                      <a:endParaRPr sz="1600">
                        <a:solidFill>
                          <a:srgbClr val="FFFFFF"/>
                        </a:solidFill>
                        <a:latin typeface="Inconsolata"/>
                        <a:ea typeface="Inconsolata"/>
                        <a:cs typeface="Inconsolata"/>
                        <a:sym typeface="Inconsolata"/>
                      </a:endParaRPr>
                    </a:p>
                    <a:p>
                      <a:pPr marL="0" lvl="0" indent="0" algn="l" rtl="0">
                        <a:spcBef>
                          <a:spcPts val="0"/>
                        </a:spcBef>
                        <a:spcAft>
                          <a:spcPts val="0"/>
                        </a:spcAft>
                        <a:buNone/>
                      </a:pPr>
                      <a:r>
                        <a:rPr lang="en" sz="1600" i="1">
                          <a:solidFill>
                            <a:srgbClr val="6FA8DC"/>
                          </a:solidFill>
                          <a:latin typeface="Inconsolata"/>
                          <a:ea typeface="Inconsolata"/>
                          <a:cs typeface="Inconsolata"/>
                          <a:sym typeface="Inconsolata"/>
                        </a:rPr>
                        <a:t># Logs:</a:t>
                      </a:r>
                      <a:endParaRPr sz="1600" i="1">
                        <a:solidFill>
                          <a:srgbClr val="6FA8DC"/>
                        </a:solidFill>
                        <a:latin typeface="Inconsolata"/>
                        <a:ea typeface="Inconsolata"/>
                        <a:cs typeface="Inconsolata"/>
                        <a:sym typeface="Inconsolata"/>
                      </a:endParaRPr>
                    </a:p>
                    <a:p>
                      <a:pPr marL="0" lvl="0" indent="0" algn="l" rtl="0">
                        <a:spcBef>
                          <a:spcPts val="0"/>
                        </a:spcBef>
                        <a:spcAft>
                          <a:spcPts val="0"/>
                        </a:spcAft>
                        <a:buNone/>
                      </a:pPr>
                      <a:r>
                        <a:rPr lang="en" sz="1600" i="1">
                          <a:solidFill>
                            <a:srgbClr val="6FA8DC"/>
                          </a:solidFill>
                          <a:latin typeface="Inconsolata"/>
                          <a:ea typeface="Inconsolata"/>
                          <a:cs typeface="Inconsolata"/>
                          <a:sym typeface="Inconsolata"/>
                        </a:rPr>
                        <a:t># I have 1 dollar(s)</a:t>
                      </a:r>
                      <a:endParaRPr sz="1600" i="1">
                        <a:solidFill>
                          <a:srgbClr val="6FA8DC"/>
                        </a:solidFill>
                        <a:latin typeface="Inconsolata"/>
                        <a:ea typeface="Inconsolata"/>
                        <a:cs typeface="Inconsolata"/>
                        <a:sym typeface="Inconsolata"/>
                      </a:endParaRPr>
                    </a:p>
                  </a:txBody>
                  <a:tcPr marL="91425" marR="91425" marT="0" marB="0" anchor="ctr">
                    <a:lnL w="28575" cap="flat" cmpd="sng">
                      <a:solidFill>
                        <a:srgbClr val="FFFFFF"/>
                      </a:solidFill>
                      <a:prstDash val="solid"/>
                      <a:round/>
                      <a:headEnd type="none" w="sm" len="sm"/>
                      <a:tailEnd type="none" w="sm" len="sm"/>
                    </a:lnL>
                    <a:lnR w="28575" cap="flat" cmpd="sng">
                      <a:solidFill>
                        <a:srgbClr val="FFFFFF"/>
                      </a:solidFill>
                      <a:prstDash val="solid"/>
                      <a:round/>
                      <a:headEnd type="none" w="sm" len="sm"/>
                      <a:tailEnd type="none" w="sm" len="sm"/>
                    </a:lnR>
                    <a:lnT w="28575" cap="flat" cmpd="sng">
                      <a:solidFill>
                        <a:srgbClr val="FFFFFF"/>
                      </a:solidFill>
                      <a:prstDash val="solid"/>
                      <a:round/>
                      <a:headEnd type="none" w="sm" len="sm"/>
                      <a:tailEnd type="none" w="sm" len="sm"/>
                    </a:lnT>
                    <a:lnB w="28575" cap="flat" cmpd="sng">
                      <a:solidFill>
                        <a:srgbClr val="FFFFFF"/>
                      </a:solidFill>
                      <a:prstDash val="solid"/>
                      <a:round/>
                      <a:headEnd type="none" w="sm" len="sm"/>
                      <a:tailEnd type="none" w="sm" len="sm"/>
                    </a:lnB>
                    <a:solidFill>
                      <a:srgbClr val="212940"/>
                    </a:solidFill>
                  </a:tcPr>
                </a:tc>
                <a:extLst>
                  <a:ext uri="{0D108BD9-81ED-4DB2-BD59-A6C34878D82A}">
                    <a16:rowId xmlns:a16="http://schemas.microsoft.com/office/drawing/2014/main" val="10000"/>
                  </a:ext>
                </a:extLst>
              </a:tr>
            </a:tbl>
          </a:graphicData>
        </a:graphic>
      </p:graphicFrame>
      <p:pic>
        <p:nvPicPr>
          <p:cNvPr id="1705" name="Google Shape;1705;p117"/>
          <p:cNvPicPr preferRelativeResize="0"/>
          <p:nvPr/>
        </p:nvPicPr>
        <p:blipFill>
          <a:blip r:embed="rId3">
            <a:alphaModFix/>
          </a:blip>
          <a:stretch>
            <a:fillRect/>
          </a:stretch>
        </p:blipFill>
        <p:spPr>
          <a:xfrm>
            <a:off x="0" y="2124669"/>
            <a:ext cx="503100" cy="442880"/>
          </a:xfrm>
          <a:prstGeom prst="rect">
            <a:avLst/>
          </a:prstGeom>
          <a:noFill/>
          <a:ln>
            <a:noFill/>
          </a:ln>
        </p:spPr>
      </p:pic>
      <p:sp>
        <p:nvSpPr>
          <p:cNvPr id="1706" name="Google Shape;1706;p117"/>
          <p:cNvSpPr/>
          <p:nvPr/>
        </p:nvSpPr>
        <p:spPr>
          <a:xfrm rot="5400000" flipH="1">
            <a:off x="2260600" y="2441250"/>
            <a:ext cx="330000" cy="705900"/>
          </a:xfrm>
          <a:prstGeom prst="upArrow">
            <a:avLst>
              <a:gd name="adj1" fmla="val 50000"/>
              <a:gd name="adj2" fmla="val 50000"/>
            </a:avLst>
          </a:prstGeom>
          <a:solidFill>
            <a:srgbClr val="FFFF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710"/>
        <p:cNvGrpSpPr/>
        <p:nvPr/>
      </p:nvGrpSpPr>
      <p:grpSpPr>
        <a:xfrm>
          <a:off x="0" y="0"/>
          <a:ext cx="0" cy="0"/>
          <a:chOff x="0" y="0"/>
          <a:chExt cx="0" cy="0"/>
        </a:xfrm>
      </p:grpSpPr>
      <p:sp>
        <p:nvSpPr>
          <p:cNvPr id="1711" name="Google Shape;1711;p118"/>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Run That While Loop</a:t>
            </a:r>
            <a:endParaRPr/>
          </a:p>
        </p:txBody>
      </p:sp>
      <p:sp>
        <p:nvSpPr>
          <p:cNvPr id="1712" name="Google Shape;1712;p118"/>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lnSpc>
                <a:spcPct val="115000"/>
              </a:lnSpc>
              <a:spcBef>
                <a:spcPts val="0"/>
              </a:spcBef>
              <a:spcAft>
                <a:spcPts val="0"/>
              </a:spcAft>
              <a:buNone/>
            </a:pPr>
            <a:r>
              <a:rPr lang="en" sz="2200">
                <a:solidFill>
                  <a:schemeClr val="dk1"/>
                </a:solidFill>
                <a:latin typeface="Roboto Light"/>
                <a:ea typeface="Roboto Light"/>
                <a:cs typeface="Roboto Light"/>
                <a:sym typeface="Roboto Light"/>
              </a:rPr>
              <a:t>The block of code prints and then </a:t>
            </a:r>
            <a:r>
              <a:rPr lang="en" sz="2200" b="1" i="1">
                <a:solidFill>
                  <a:schemeClr val="dk1"/>
                </a:solidFill>
              </a:rPr>
              <a:t>increments</a:t>
            </a:r>
            <a:r>
              <a:rPr lang="en" sz="2200">
                <a:solidFill>
                  <a:schemeClr val="dk1"/>
                </a:solidFill>
                <a:latin typeface="Roboto Light"/>
                <a:ea typeface="Roboto Light"/>
                <a:cs typeface="Roboto Light"/>
                <a:sym typeface="Roboto Light"/>
              </a:rPr>
              <a:t> our iterator variable </a:t>
            </a:r>
            <a:r>
              <a:rPr lang="en" sz="2200" b="1" i="1">
                <a:solidFill>
                  <a:schemeClr val="dk1"/>
                </a:solidFill>
              </a:rPr>
              <a:t>i</a:t>
            </a:r>
            <a:endParaRPr sz="2200" i="1">
              <a:solidFill>
                <a:schemeClr val="dk1"/>
              </a:solidFill>
              <a:latin typeface="Roboto Light"/>
              <a:ea typeface="Roboto Light"/>
              <a:cs typeface="Roboto Light"/>
              <a:sym typeface="Roboto Light"/>
            </a:endParaRPr>
          </a:p>
          <a:p>
            <a:pPr marL="0" lvl="0" indent="0" algn="l" rtl="0">
              <a:lnSpc>
                <a:spcPct val="115000"/>
              </a:lnSpc>
              <a:spcBef>
                <a:spcPts val="0"/>
              </a:spcBef>
              <a:spcAft>
                <a:spcPts val="0"/>
              </a:spcAft>
              <a:buNone/>
            </a:pPr>
            <a:r>
              <a:rPr lang="en" sz="2200">
                <a:solidFill>
                  <a:srgbClr val="FFFFFF"/>
                </a:solidFill>
                <a:highlight>
                  <a:srgbClr val="212940"/>
                </a:highlight>
                <a:latin typeface="Inconsolata"/>
                <a:ea typeface="Inconsolata"/>
                <a:cs typeface="Inconsolata"/>
                <a:sym typeface="Inconsolata"/>
              </a:rPr>
              <a:t>i </a:t>
            </a:r>
            <a:r>
              <a:rPr lang="en" sz="2200">
                <a:solidFill>
                  <a:schemeClr val="accent1"/>
                </a:solidFill>
                <a:highlight>
                  <a:srgbClr val="212940"/>
                </a:highlight>
                <a:latin typeface="Inconsolata"/>
                <a:ea typeface="Inconsolata"/>
                <a:cs typeface="Inconsolata"/>
                <a:sym typeface="Inconsolata"/>
              </a:rPr>
              <a:t>=</a:t>
            </a:r>
            <a:r>
              <a:rPr lang="en" sz="2200">
                <a:solidFill>
                  <a:srgbClr val="FFFFFF"/>
                </a:solidFill>
                <a:highlight>
                  <a:srgbClr val="212940"/>
                </a:highlight>
                <a:latin typeface="Inconsolata"/>
                <a:ea typeface="Inconsolata"/>
                <a:cs typeface="Inconsolata"/>
                <a:sym typeface="Inconsolata"/>
              </a:rPr>
              <a:t> </a:t>
            </a:r>
            <a:r>
              <a:rPr lang="en" sz="2200">
                <a:solidFill>
                  <a:srgbClr val="FF00FF"/>
                </a:solidFill>
                <a:highlight>
                  <a:srgbClr val="212940"/>
                </a:highlight>
                <a:latin typeface="Inconsolata"/>
                <a:ea typeface="Inconsolata"/>
                <a:cs typeface="Inconsolata"/>
                <a:sym typeface="Inconsolata"/>
              </a:rPr>
              <a:t>1</a:t>
            </a:r>
            <a:endParaRPr sz="2200">
              <a:solidFill>
                <a:srgbClr val="FF00FF"/>
              </a:solidFill>
              <a:highlight>
                <a:srgbClr val="212940"/>
              </a:highlight>
              <a:latin typeface="Inconsolata"/>
              <a:ea typeface="Inconsolata"/>
              <a:cs typeface="Inconsolata"/>
              <a:sym typeface="Inconsolata"/>
            </a:endParaRPr>
          </a:p>
          <a:p>
            <a:pPr marL="0" lvl="0" indent="0" algn="l" rtl="0">
              <a:lnSpc>
                <a:spcPct val="115000"/>
              </a:lnSpc>
              <a:spcBef>
                <a:spcPts val="0"/>
              </a:spcBef>
              <a:spcAft>
                <a:spcPts val="0"/>
              </a:spcAft>
              <a:buNone/>
            </a:pPr>
            <a:r>
              <a:rPr lang="en" sz="2200">
                <a:solidFill>
                  <a:srgbClr val="FFFFFF"/>
                </a:solidFill>
                <a:highlight>
                  <a:srgbClr val="212940"/>
                </a:highlight>
                <a:latin typeface="Inconsolata"/>
                <a:ea typeface="Inconsolata"/>
                <a:cs typeface="Inconsolata"/>
                <a:sym typeface="Inconsolata"/>
              </a:rPr>
              <a:t>i </a:t>
            </a:r>
            <a:r>
              <a:rPr lang="en" sz="2200">
                <a:solidFill>
                  <a:schemeClr val="accent1"/>
                </a:solidFill>
                <a:highlight>
                  <a:srgbClr val="212940"/>
                </a:highlight>
                <a:latin typeface="Inconsolata"/>
                <a:ea typeface="Inconsolata"/>
                <a:cs typeface="Inconsolata"/>
                <a:sym typeface="Inconsolata"/>
              </a:rPr>
              <a:t>&lt;</a:t>
            </a:r>
            <a:r>
              <a:rPr lang="en" sz="2200">
                <a:solidFill>
                  <a:srgbClr val="FFFFFF"/>
                </a:solidFill>
                <a:highlight>
                  <a:srgbClr val="212940"/>
                </a:highlight>
                <a:latin typeface="Inconsolata"/>
                <a:ea typeface="Inconsolata"/>
                <a:cs typeface="Inconsolata"/>
                <a:sym typeface="Inconsolata"/>
              </a:rPr>
              <a:t> </a:t>
            </a:r>
            <a:r>
              <a:rPr lang="en" sz="2200">
                <a:solidFill>
                  <a:srgbClr val="FF00FF"/>
                </a:solidFill>
                <a:highlight>
                  <a:srgbClr val="212940"/>
                </a:highlight>
                <a:latin typeface="Inconsolata"/>
                <a:ea typeface="Inconsolata"/>
                <a:cs typeface="Inconsolata"/>
                <a:sym typeface="Inconsolata"/>
              </a:rPr>
              <a:t>5 </a:t>
            </a:r>
            <a:r>
              <a:rPr lang="en" sz="2200">
                <a:solidFill>
                  <a:schemeClr val="accent1"/>
                </a:solidFill>
                <a:highlight>
                  <a:srgbClr val="212940"/>
                </a:highlight>
                <a:latin typeface="Inconsolata"/>
                <a:ea typeface="Inconsolata"/>
                <a:cs typeface="Inconsolata"/>
                <a:sym typeface="Inconsolata"/>
              </a:rPr>
              <a:t>-&gt;</a:t>
            </a:r>
            <a:r>
              <a:rPr lang="en" sz="2200">
                <a:solidFill>
                  <a:srgbClr val="FFFFFF"/>
                </a:solidFill>
                <a:highlight>
                  <a:srgbClr val="212940"/>
                </a:highlight>
                <a:latin typeface="Inconsolata"/>
                <a:ea typeface="Inconsolata"/>
                <a:cs typeface="Inconsolata"/>
                <a:sym typeface="Inconsolata"/>
              </a:rPr>
              <a:t>True </a:t>
            </a:r>
            <a:endParaRPr sz="2200">
              <a:solidFill>
                <a:srgbClr val="FFFFFF"/>
              </a:solidFill>
              <a:highlight>
                <a:srgbClr val="212940"/>
              </a:highlight>
              <a:latin typeface="Inconsolata"/>
              <a:ea typeface="Inconsolata"/>
              <a:cs typeface="Inconsolata"/>
              <a:sym typeface="Inconsolata"/>
            </a:endParaRPr>
          </a:p>
          <a:p>
            <a:pPr marL="0" lvl="0" indent="0" algn="l" rtl="0">
              <a:lnSpc>
                <a:spcPct val="115000"/>
              </a:lnSpc>
              <a:spcBef>
                <a:spcPts val="0"/>
              </a:spcBef>
              <a:spcAft>
                <a:spcPts val="0"/>
              </a:spcAft>
              <a:buNone/>
            </a:pPr>
            <a:r>
              <a:rPr lang="en" sz="2200">
                <a:solidFill>
                  <a:schemeClr val="accent1"/>
                </a:solidFill>
                <a:highlight>
                  <a:srgbClr val="212940"/>
                </a:highlight>
                <a:latin typeface="Inconsolata"/>
                <a:ea typeface="Inconsolata"/>
                <a:cs typeface="Inconsolata"/>
                <a:sym typeface="Inconsolata"/>
              </a:rPr>
              <a:t>print</a:t>
            </a:r>
            <a:endParaRPr sz="1400">
              <a:solidFill>
                <a:schemeClr val="dk1"/>
              </a:solidFill>
              <a:latin typeface="Arial"/>
              <a:ea typeface="Arial"/>
              <a:cs typeface="Arial"/>
              <a:sym typeface="Arial"/>
            </a:endParaRPr>
          </a:p>
          <a:p>
            <a:pPr marL="0" lvl="0" indent="0" algn="l" rtl="0">
              <a:lnSpc>
                <a:spcPct val="115000"/>
              </a:lnSpc>
              <a:spcBef>
                <a:spcPts val="0"/>
              </a:spcBef>
              <a:spcAft>
                <a:spcPts val="0"/>
              </a:spcAft>
              <a:buNone/>
            </a:pPr>
            <a:r>
              <a:rPr lang="en" sz="2200">
                <a:solidFill>
                  <a:schemeClr val="dk1"/>
                </a:solidFill>
                <a:latin typeface="Roboto Light"/>
                <a:ea typeface="Roboto Light"/>
                <a:cs typeface="Roboto Light"/>
                <a:sym typeface="Roboto Light"/>
              </a:rPr>
              <a:t> </a:t>
            </a:r>
            <a:endParaRPr>
              <a:latin typeface="Roboto Light"/>
              <a:ea typeface="Roboto Light"/>
              <a:cs typeface="Roboto Light"/>
              <a:sym typeface="Roboto Light"/>
            </a:endParaRPr>
          </a:p>
        </p:txBody>
      </p:sp>
      <p:sp>
        <p:nvSpPr>
          <p:cNvPr id="1713" name="Google Shape;1713;p11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67</a:t>
            </a:fld>
            <a:endParaRPr/>
          </a:p>
        </p:txBody>
      </p:sp>
      <p:sp>
        <p:nvSpPr>
          <p:cNvPr id="1714" name="Google Shape;1714;p118"/>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graphicFrame>
        <p:nvGraphicFramePr>
          <p:cNvPr id="1715" name="Google Shape;1715;p118"/>
          <p:cNvGraphicFramePr/>
          <p:nvPr/>
        </p:nvGraphicFramePr>
        <p:xfrm>
          <a:off x="2711325" y="1293425"/>
          <a:ext cx="5896450" cy="2397800"/>
        </p:xfrm>
        <a:graphic>
          <a:graphicData uri="http://schemas.openxmlformats.org/drawingml/2006/table">
            <a:tbl>
              <a:tblPr>
                <a:noFill/>
                <a:tableStyleId>{9675CA7D-D893-4B12-878C-924B40C036C8}</a:tableStyleId>
              </a:tblPr>
              <a:tblGrid>
                <a:gridCol w="5896450">
                  <a:extLst>
                    <a:ext uri="{9D8B030D-6E8A-4147-A177-3AD203B41FA5}">
                      <a16:colId xmlns:a16="http://schemas.microsoft.com/office/drawing/2014/main" val="20000"/>
                    </a:ext>
                  </a:extLst>
                </a:gridCol>
              </a:tblGrid>
              <a:tr h="2397800">
                <a:tc>
                  <a:txBody>
                    <a:bodyPr/>
                    <a:lstStyle/>
                    <a:p>
                      <a:pPr marL="0" lvl="0" indent="0" algn="l" rtl="0">
                        <a:spcBef>
                          <a:spcPts val="0"/>
                        </a:spcBef>
                        <a:spcAft>
                          <a:spcPts val="0"/>
                        </a:spcAft>
                        <a:buNone/>
                      </a:pPr>
                      <a:r>
                        <a:rPr lang="en" sz="1600">
                          <a:solidFill>
                            <a:schemeClr val="lt1"/>
                          </a:solidFill>
                          <a:latin typeface="Inconsolata"/>
                          <a:ea typeface="Inconsolata"/>
                          <a:cs typeface="Inconsolata"/>
                          <a:sym typeface="Inconsolata"/>
                        </a:rPr>
                        <a:t>i </a:t>
                      </a:r>
                      <a:r>
                        <a:rPr lang="en" sz="1600">
                          <a:solidFill>
                            <a:schemeClr val="accent1"/>
                          </a:solidFill>
                          <a:latin typeface="Inconsolata"/>
                          <a:ea typeface="Inconsolata"/>
                          <a:cs typeface="Inconsolata"/>
                          <a:sym typeface="Inconsolata"/>
                        </a:rPr>
                        <a:t>=</a:t>
                      </a:r>
                      <a:r>
                        <a:rPr lang="en" sz="1600">
                          <a:solidFill>
                            <a:schemeClr val="lt1"/>
                          </a:solidFill>
                          <a:latin typeface="Inconsolata"/>
                          <a:ea typeface="Inconsolata"/>
                          <a:cs typeface="Inconsolata"/>
                          <a:sym typeface="Inconsolata"/>
                        </a:rPr>
                        <a:t> </a:t>
                      </a:r>
                      <a:r>
                        <a:rPr lang="en" sz="1600">
                          <a:solidFill>
                            <a:srgbClr val="FF00FF"/>
                          </a:solidFill>
                          <a:latin typeface="Inconsolata"/>
                          <a:ea typeface="Inconsolata"/>
                          <a:cs typeface="Inconsolata"/>
                          <a:sym typeface="Inconsolata"/>
                        </a:rPr>
                        <a:t>1</a:t>
                      </a:r>
                      <a:endParaRPr sz="1600">
                        <a:solidFill>
                          <a:srgbClr val="FF00FF"/>
                        </a:solidFill>
                        <a:latin typeface="Inconsolata"/>
                        <a:ea typeface="Inconsolata"/>
                        <a:cs typeface="Inconsolata"/>
                        <a:sym typeface="Inconsolata"/>
                      </a:endParaRPr>
                    </a:p>
                    <a:p>
                      <a:pPr marL="0" lvl="0" indent="0" algn="l" rtl="0">
                        <a:spcBef>
                          <a:spcPts val="0"/>
                        </a:spcBef>
                        <a:spcAft>
                          <a:spcPts val="0"/>
                        </a:spcAft>
                        <a:buNone/>
                      </a:pPr>
                      <a:endParaRPr sz="1600">
                        <a:solidFill>
                          <a:schemeClr val="lt1"/>
                        </a:solidFill>
                        <a:latin typeface="Inconsolata"/>
                        <a:ea typeface="Inconsolata"/>
                        <a:cs typeface="Inconsolata"/>
                        <a:sym typeface="Inconsolata"/>
                      </a:endParaRPr>
                    </a:p>
                    <a:p>
                      <a:pPr marL="0" lvl="0" indent="0" algn="l" rtl="0">
                        <a:spcBef>
                          <a:spcPts val="0"/>
                        </a:spcBef>
                        <a:spcAft>
                          <a:spcPts val="0"/>
                        </a:spcAft>
                        <a:buNone/>
                      </a:pPr>
                      <a:r>
                        <a:rPr lang="en" sz="1600" i="1">
                          <a:solidFill>
                            <a:srgbClr val="6FA8DC"/>
                          </a:solidFill>
                          <a:latin typeface="Inconsolata"/>
                          <a:ea typeface="Inconsolata"/>
                          <a:cs typeface="Inconsolata"/>
                          <a:sym typeface="Inconsolata"/>
                        </a:rPr>
                        <a:t># while some condition is true, run this block of code</a:t>
                      </a:r>
                      <a:endParaRPr sz="1600" i="1">
                        <a:solidFill>
                          <a:srgbClr val="6FA8DC"/>
                        </a:solidFill>
                        <a:latin typeface="Inconsolata"/>
                        <a:ea typeface="Inconsolata"/>
                        <a:cs typeface="Inconsolata"/>
                        <a:sym typeface="Inconsolata"/>
                      </a:endParaRPr>
                    </a:p>
                    <a:p>
                      <a:pPr marL="0" lvl="0" indent="0" algn="l" rtl="0">
                        <a:spcBef>
                          <a:spcPts val="0"/>
                        </a:spcBef>
                        <a:spcAft>
                          <a:spcPts val="0"/>
                        </a:spcAft>
                        <a:buNone/>
                      </a:pPr>
                      <a:r>
                        <a:rPr lang="en" sz="1600">
                          <a:solidFill>
                            <a:schemeClr val="accent1"/>
                          </a:solidFill>
                          <a:latin typeface="Inconsolata"/>
                          <a:ea typeface="Inconsolata"/>
                          <a:cs typeface="Inconsolata"/>
                          <a:sym typeface="Inconsolata"/>
                        </a:rPr>
                        <a:t>while </a:t>
                      </a:r>
                      <a:r>
                        <a:rPr lang="en" sz="1600">
                          <a:solidFill>
                            <a:srgbClr val="FFFFFF"/>
                          </a:solidFill>
                          <a:latin typeface="Inconsolata"/>
                          <a:ea typeface="Inconsolata"/>
                          <a:cs typeface="Inconsolata"/>
                          <a:sym typeface="Inconsolata"/>
                        </a:rPr>
                        <a:t>i</a:t>
                      </a:r>
                      <a:r>
                        <a:rPr lang="en" sz="1600">
                          <a:solidFill>
                            <a:schemeClr val="accent1"/>
                          </a:solidFill>
                          <a:latin typeface="Inconsolata"/>
                          <a:ea typeface="Inconsolata"/>
                          <a:cs typeface="Inconsolata"/>
                          <a:sym typeface="Inconsolata"/>
                        </a:rPr>
                        <a:t> &lt;</a:t>
                      </a:r>
                      <a:r>
                        <a:rPr lang="en" sz="1600">
                          <a:solidFill>
                            <a:srgbClr val="FFFFFF"/>
                          </a:solidFill>
                          <a:latin typeface="Inconsolata"/>
                          <a:ea typeface="Inconsolata"/>
                          <a:cs typeface="Inconsolata"/>
                          <a:sym typeface="Inconsolata"/>
                        </a:rPr>
                        <a:t> </a:t>
                      </a:r>
                      <a:r>
                        <a:rPr lang="en" sz="1600">
                          <a:solidFill>
                            <a:srgbClr val="FF00FF"/>
                          </a:solidFill>
                          <a:latin typeface="Inconsolata"/>
                          <a:ea typeface="Inconsolata"/>
                          <a:cs typeface="Inconsolata"/>
                          <a:sym typeface="Inconsolata"/>
                        </a:rPr>
                        <a:t>5</a:t>
                      </a:r>
                      <a:r>
                        <a:rPr lang="en" sz="1600">
                          <a:solidFill>
                            <a:srgbClr val="FFFFFF"/>
                          </a:solidFill>
                          <a:latin typeface="Inconsolata"/>
                          <a:ea typeface="Inconsolata"/>
                          <a:cs typeface="Inconsolata"/>
                          <a:sym typeface="Inconsolata"/>
                        </a:rPr>
                        <a:t>:</a:t>
                      </a:r>
                      <a:endParaRPr sz="1600">
                        <a:solidFill>
                          <a:srgbClr val="FFFFFF"/>
                        </a:solidFill>
                        <a:latin typeface="Inconsolata"/>
                        <a:ea typeface="Inconsolata"/>
                        <a:cs typeface="Inconsolata"/>
                        <a:sym typeface="Inconsolata"/>
                      </a:endParaRPr>
                    </a:p>
                    <a:p>
                      <a:pPr marL="0" lvl="0" indent="0" algn="l" rtl="0">
                        <a:spcBef>
                          <a:spcPts val="0"/>
                        </a:spcBef>
                        <a:spcAft>
                          <a:spcPts val="0"/>
                        </a:spcAft>
                        <a:buNone/>
                      </a:pPr>
                      <a:r>
                        <a:rPr lang="en" sz="1600">
                          <a:solidFill>
                            <a:srgbClr val="FFFFFF"/>
                          </a:solidFill>
                          <a:latin typeface="Inconsolata"/>
                          <a:ea typeface="Inconsolata"/>
                          <a:cs typeface="Inconsolata"/>
                          <a:sym typeface="Inconsolata"/>
                        </a:rPr>
                        <a:t>    </a:t>
                      </a:r>
                      <a:r>
                        <a:rPr lang="en" sz="1600">
                          <a:solidFill>
                            <a:schemeClr val="accent1"/>
                          </a:solidFill>
                          <a:latin typeface="Inconsolata"/>
                          <a:ea typeface="Inconsolata"/>
                          <a:cs typeface="Inconsolata"/>
                          <a:sym typeface="Inconsolata"/>
                        </a:rPr>
                        <a:t>print</a:t>
                      </a:r>
                      <a:r>
                        <a:rPr lang="en" sz="1600">
                          <a:solidFill>
                            <a:srgbClr val="FFFFFF"/>
                          </a:solidFill>
                          <a:latin typeface="Inconsolata"/>
                          <a:ea typeface="Inconsolata"/>
                          <a:cs typeface="Inconsolata"/>
                          <a:sym typeface="Inconsolata"/>
                        </a:rPr>
                        <a:t>(</a:t>
                      </a:r>
                      <a:r>
                        <a:rPr lang="en" sz="1600">
                          <a:solidFill>
                            <a:srgbClr val="FFFF00"/>
                          </a:solidFill>
                          <a:latin typeface="Inconsolata"/>
                          <a:ea typeface="Inconsolata"/>
                          <a:cs typeface="Inconsolata"/>
                          <a:sym typeface="Inconsolata"/>
                        </a:rPr>
                        <a:t>f</a:t>
                      </a:r>
                      <a:r>
                        <a:rPr lang="en" sz="1600">
                          <a:solidFill>
                            <a:srgbClr val="00FF00"/>
                          </a:solidFill>
                          <a:latin typeface="Inconsolata"/>
                          <a:ea typeface="Inconsolata"/>
                          <a:cs typeface="Inconsolata"/>
                          <a:sym typeface="Inconsolata"/>
                        </a:rPr>
                        <a:t>"I have </a:t>
                      </a:r>
                      <a:r>
                        <a:rPr lang="en" sz="1600">
                          <a:solidFill>
                            <a:srgbClr val="FF00FF"/>
                          </a:solidFill>
                          <a:latin typeface="Inconsolata"/>
                          <a:ea typeface="Inconsolata"/>
                          <a:cs typeface="Inconsolata"/>
                          <a:sym typeface="Inconsolata"/>
                        </a:rPr>
                        <a:t>{</a:t>
                      </a:r>
                      <a:r>
                        <a:rPr lang="en" sz="1600">
                          <a:solidFill>
                            <a:srgbClr val="FFFFFF"/>
                          </a:solidFill>
                          <a:latin typeface="Inconsolata"/>
                          <a:ea typeface="Inconsolata"/>
                          <a:cs typeface="Inconsolata"/>
                          <a:sym typeface="Inconsolata"/>
                        </a:rPr>
                        <a:t>i</a:t>
                      </a:r>
                      <a:r>
                        <a:rPr lang="en" sz="1600">
                          <a:solidFill>
                            <a:srgbClr val="FF00FF"/>
                          </a:solidFill>
                          <a:latin typeface="Inconsolata"/>
                          <a:ea typeface="Inconsolata"/>
                          <a:cs typeface="Inconsolata"/>
                          <a:sym typeface="Inconsolata"/>
                        </a:rPr>
                        <a:t>}</a:t>
                      </a:r>
                      <a:r>
                        <a:rPr lang="en" sz="1600">
                          <a:solidFill>
                            <a:srgbClr val="00FF00"/>
                          </a:solidFill>
                          <a:latin typeface="Inconsolata"/>
                          <a:ea typeface="Inconsolata"/>
                          <a:cs typeface="Inconsolata"/>
                          <a:sym typeface="Inconsolata"/>
                        </a:rPr>
                        <a:t> dollar(s)"</a:t>
                      </a:r>
                      <a:r>
                        <a:rPr lang="en" sz="1600">
                          <a:solidFill>
                            <a:srgbClr val="FFFFFF"/>
                          </a:solidFill>
                          <a:latin typeface="Inconsolata"/>
                          <a:ea typeface="Inconsolata"/>
                          <a:cs typeface="Inconsolata"/>
                          <a:sym typeface="Inconsolata"/>
                        </a:rPr>
                        <a:t>)</a:t>
                      </a:r>
                      <a:endParaRPr sz="1600">
                        <a:solidFill>
                          <a:srgbClr val="FFFFFF"/>
                        </a:solidFill>
                        <a:latin typeface="Inconsolata"/>
                        <a:ea typeface="Inconsolata"/>
                        <a:cs typeface="Inconsolata"/>
                        <a:sym typeface="Inconsolata"/>
                      </a:endParaRPr>
                    </a:p>
                    <a:p>
                      <a:pPr marL="0" lvl="0" indent="0" algn="l" rtl="0">
                        <a:spcBef>
                          <a:spcPts val="0"/>
                        </a:spcBef>
                        <a:spcAft>
                          <a:spcPts val="0"/>
                        </a:spcAft>
                        <a:buNone/>
                      </a:pPr>
                      <a:r>
                        <a:rPr lang="en" sz="1600">
                          <a:solidFill>
                            <a:schemeClr val="lt1"/>
                          </a:solidFill>
                          <a:latin typeface="Inconsolata"/>
                          <a:ea typeface="Inconsolata"/>
                          <a:cs typeface="Inconsolata"/>
                          <a:sym typeface="Inconsolata"/>
                        </a:rPr>
                        <a:t>    i </a:t>
                      </a:r>
                      <a:r>
                        <a:rPr lang="en" sz="1600">
                          <a:solidFill>
                            <a:schemeClr val="accent1"/>
                          </a:solidFill>
                          <a:latin typeface="Inconsolata"/>
                          <a:ea typeface="Inconsolata"/>
                          <a:cs typeface="Inconsolata"/>
                          <a:sym typeface="Inconsolata"/>
                        </a:rPr>
                        <a:t>=</a:t>
                      </a:r>
                      <a:r>
                        <a:rPr lang="en" sz="1600">
                          <a:solidFill>
                            <a:schemeClr val="lt1"/>
                          </a:solidFill>
                          <a:latin typeface="Inconsolata"/>
                          <a:ea typeface="Inconsolata"/>
                          <a:cs typeface="Inconsolata"/>
                          <a:sym typeface="Inconsolata"/>
                        </a:rPr>
                        <a:t> i </a:t>
                      </a:r>
                      <a:r>
                        <a:rPr lang="en" sz="1600">
                          <a:solidFill>
                            <a:schemeClr val="accent1"/>
                          </a:solidFill>
                          <a:latin typeface="Inconsolata"/>
                          <a:ea typeface="Inconsolata"/>
                          <a:cs typeface="Inconsolata"/>
                          <a:sym typeface="Inconsolata"/>
                        </a:rPr>
                        <a:t>+</a:t>
                      </a:r>
                      <a:r>
                        <a:rPr lang="en" sz="1600">
                          <a:solidFill>
                            <a:schemeClr val="lt1"/>
                          </a:solidFill>
                          <a:latin typeface="Inconsolata"/>
                          <a:ea typeface="Inconsolata"/>
                          <a:cs typeface="Inconsolata"/>
                          <a:sym typeface="Inconsolata"/>
                        </a:rPr>
                        <a:t> </a:t>
                      </a:r>
                      <a:r>
                        <a:rPr lang="en" sz="1600">
                          <a:solidFill>
                            <a:srgbClr val="FF00FF"/>
                          </a:solidFill>
                          <a:latin typeface="Inconsolata"/>
                          <a:ea typeface="Inconsolata"/>
                          <a:cs typeface="Inconsolata"/>
                          <a:sym typeface="Inconsolata"/>
                        </a:rPr>
                        <a:t>1</a:t>
                      </a:r>
                      <a:endParaRPr sz="1600">
                        <a:solidFill>
                          <a:srgbClr val="FFFFFF"/>
                        </a:solidFill>
                        <a:latin typeface="Inconsolata"/>
                        <a:ea typeface="Inconsolata"/>
                        <a:cs typeface="Inconsolata"/>
                        <a:sym typeface="Inconsolata"/>
                      </a:endParaRPr>
                    </a:p>
                    <a:p>
                      <a:pPr marL="0" lvl="0" indent="0" algn="l" rtl="0">
                        <a:spcBef>
                          <a:spcPts val="0"/>
                        </a:spcBef>
                        <a:spcAft>
                          <a:spcPts val="0"/>
                        </a:spcAft>
                        <a:buNone/>
                      </a:pPr>
                      <a:endParaRPr sz="1600">
                        <a:solidFill>
                          <a:srgbClr val="FFFFFF"/>
                        </a:solidFill>
                        <a:latin typeface="Inconsolata"/>
                        <a:ea typeface="Inconsolata"/>
                        <a:cs typeface="Inconsolata"/>
                        <a:sym typeface="Inconsolata"/>
                      </a:endParaRPr>
                    </a:p>
                    <a:p>
                      <a:pPr marL="0" lvl="0" indent="0" algn="l" rtl="0">
                        <a:spcBef>
                          <a:spcPts val="0"/>
                        </a:spcBef>
                        <a:spcAft>
                          <a:spcPts val="0"/>
                        </a:spcAft>
                        <a:buNone/>
                      </a:pPr>
                      <a:r>
                        <a:rPr lang="en" sz="1600" i="1">
                          <a:solidFill>
                            <a:srgbClr val="6FA8DC"/>
                          </a:solidFill>
                          <a:latin typeface="Inconsolata"/>
                          <a:ea typeface="Inconsolata"/>
                          <a:cs typeface="Inconsolata"/>
                          <a:sym typeface="Inconsolata"/>
                        </a:rPr>
                        <a:t># Logs:</a:t>
                      </a:r>
                      <a:endParaRPr sz="1600" i="1">
                        <a:solidFill>
                          <a:srgbClr val="6FA8DC"/>
                        </a:solidFill>
                        <a:latin typeface="Inconsolata"/>
                        <a:ea typeface="Inconsolata"/>
                        <a:cs typeface="Inconsolata"/>
                        <a:sym typeface="Inconsolata"/>
                      </a:endParaRPr>
                    </a:p>
                    <a:p>
                      <a:pPr marL="0" lvl="0" indent="0" algn="l" rtl="0">
                        <a:spcBef>
                          <a:spcPts val="0"/>
                        </a:spcBef>
                        <a:spcAft>
                          <a:spcPts val="0"/>
                        </a:spcAft>
                        <a:buNone/>
                      </a:pPr>
                      <a:r>
                        <a:rPr lang="en" sz="1600" i="1">
                          <a:solidFill>
                            <a:srgbClr val="6FA8DC"/>
                          </a:solidFill>
                          <a:latin typeface="Inconsolata"/>
                          <a:ea typeface="Inconsolata"/>
                          <a:cs typeface="Inconsolata"/>
                          <a:sym typeface="Inconsolata"/>
                        </a:rPr>
                        <a:t># I have 1 dollar(s)</a:t>
                      </a:r>
                      <a:endParaRPr sz="1600" i="1">
                        <a:solidFill>
                          <a:srgbClr val="6FA8DC"/>
                        </a:solidFill>
                        <a:latin typeface="Inconsolata"/>
                        <a:ea typeface="Inconsolata"/>
                        <a:cs typeface="Inconsolata"/>
                        <a:sym typeface="Inconsolata"/>
                      </a:endParaRPr>
                    </a:p>
                  </a:txBody>
                  <a:tcPr marL="91425" marR="91425" marT="0" marB="0" anchor="ctr">
                    <a:lnL w="28575" cap="flat" cmpd="sng">
                      <a:solidFill>
                        <a:srgbClr val="FFFFFF"/>
                      </a:solidFill>
                      <a:prstDash val="solid"/>
                      <a:round/>
                      <a:headEnd type="none" w="sm" len="sm"/>
                      <a:tailEnd type="none" w="sm" len="sm"/>
                    </a:lnL>
                    <a:lnR w="28575" cap="flat" cmpd="sng">
                      <a:solidFill>
                        <a:srgbClr val="FFFFFF"/>
                      </a:solidFill>
                      <a:prstDash val="solid"/>
                      <a:round/>
                      <a:headEnd type="none" w="sm" len="sm"/>
                      <a:tailEnd type="none" w="sm" len="sm"/>
                    </a:lnR>
                    <a:lnT w="28575" cap="flat" cmpd="sng">
                      <a:solidFill>
                        <a:srgbClr val="FFFFFF"/>
                      </a:solidFill>
                      <a:prstDash val="solid"/>
                      <a:round/>
                      <a:headEnd type="none" w="sm" len="sm"/>
                      <a:tailEnd type="none" w="sm" len="sm"/>
                    </a:lnT>
                    <a:lnB w="28575" cap="flat" cmpd="sng">
                      <a:solidFill>
                        <a:srgbClr val="FFFFFF"/>
                      </a:solidFill>
                      <a:prstDash val="solid"/>
                      <a:round/>
                      <a:headEnd type="none" w="sm" len="sm"/>
                      <a:tailEnd type="none" w="sm" len="sm"/>
                    </a:lnB>
                    <a:solidFill>
                      <a:srgbClr val="212940"/>
                    </a:solidFill>
                  </a:tcPr>
                </a:tc>
                <a:extLst>
                  <a:ext uri="{0D108BD9-81ED-4DB2-BD59-A6C34878D82A}">
                    <a16:rowId xmlns:a16="http://schemas.microsoft.com/office/drawing/2014/main" val="10000"/>
                  </a:ext>
                </a:extLst>
              </a:tr>
            </a:tbl>
          </a:graphicData>
        </a:graphic>
      </p:graphicFrame>
      <p:sp>
        <p:nvSpPr>
          <p:cNvPr id="1716" name="Google Shape;1716;p118"/>
          <p:cNvSpPr/>
          <p:nvPr/>
        </p:nvSpPr>
        <p:spPr>
          <a:xfrm rot="5400000" flipH="1">
            <a:off x="2597300" y="2139375"/>
            <a:ext cx="330000" cy="705900"/>
          </a:xfrm>
          <a:prstGeom prst="upArrow">
            <a:avLst>
              <a:gd name="adj1" fmla="val 50000"/>
              <a:gd name="adj2" fmla="val 50000"/>
            </a:avLst>
          </a:prstGeom>
          <a:solidFill>
            <a:srgbClr val="FFFF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717" name="Google Shape;1717;p118"/>
          <p:cNvPicPr preferRelativeResize="0"/>
          <p:nvPr/>
        </p:nvPicPr>
        <p:blipFill>
          <a:blip r:embed="rId3">
            <a:alphaModFix/>
          </a:blip>
          <a:stretch>
            <a:fillRect/>
          </a:stretch>
        </p:blipFill>
        <p:spPr>
          <a:xfrm>
            <a:off x="0" y="1515069"/>
            <a:ext cx="503100" cy="442880"/>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721"/>
        <p:cNvGrpSpPr/>
        <p:nvPr/>
      </p:nvGrpSpPr>
      <p:grpSpPr>
        <a:xfrm>
          <a:off x="0" y="0"/>
          <a:ext cx="0" cy="0"/>
          <a:chOff x="0" y="0"/>
          <a:chExt cx="0" cy="0"/>
        </a:xfrm>
      </p:grpSpPr>
      <p:sp>
        <p:nvSpPr>
          <p:cNvPr id="1722" name="Google Shape;1722;p119"/>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Run That While Loop</a:t>
            </a:r>
            <a:endParaRPr/>
          </a:p>
        </p:txBody>
      </p:sp>
      <p:sp>
        <p:nvSpPr>
          <p:cNvPr id="1723" name="Google Shape;1723;p119"/>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lnSpc>
                <a:spcPct val="115000"/>
              </a:lnSpc>
              <a:spcBef>
                <a:spcPts val="0"/>
              </a:spcBef>
              <a:spcAft>
                <a:spcPts val="0"/>
              </a:spcAft>
              <a:buNone/>
            </a:pPr>
            <a:r>
              <a:rPr lang="en" sz="2200">
                <a:solidFill>
                  <a:schemeClr val="dk1"/>
                </a:solidFill>
                <a:latin typeface="Roboto Light"/>
                <a:ea typeface="Roboto Light"/>
                <a:cs typeface="Roboto Light"/>
                <a:sym typeface="Roboto Light"/>
              </a:rPr>
              <a:t>The block of code prints and then </a:t>
            </a:r>
            <a:r>
              <a:rPr lang="en" sz="2200" b="1" i="1">
                <a:solidFill>
                  <a:schemeClr val="dk1"/>
                </a:solidFill>
              </a:rPr>
              <a:t>increments</a:t>
            </a:r>
            <a:r>
              <a:rPr lang="en" sz="2200">
                <a:solidFill>
                  <a:schemeClr val="dk1"/>
                </a:solidFill>
                <a:latin typeface="Roboto Light"/>
                <a:ea typeface="Roboto Light"/>
                <a:cs typeface="Roboto Light"/>
                <a:sym typeface="Roboto Light"/>
              </a:rPr>
              <a:t> our iterator variable </a:t>
            </a:r>
            <a:r>
              <a:rPr lang="en" sz="2200" b="1" i="1">
                <a:solidFill>
                  <a:schemeClr val="dk1"/>
                </a:solidFill>
              </a:rPr>
              <a:t>i</a:t>
            </a:r>
            <a:endParaRPr sz="2200" i="1">
              <a:solidFill>
                <a:schemeClr val="dk1"/>
              </a:solidFill>
              <a:latin typeface="Roboto Light"/>
              <a:ea typeface="Roboto Light"/>
              <a:cs typeface="Roboto Light"/>
              <a:sym typeface="Roboto Light"/>
            </a:endParaRPr>
          </a:p>
          <a:p>
            <a:pPr marL="0" lvl="0" indent="0" algn="l" rtl="0">
              <a:lnSpc>
                <a:spcPct val="115000"/>
              </a:lnSpc>
              <a:spcBef>
                <a:spcPts val="0"/>
              </a:spcBef>
              <a:spcAft>
                <a:spcPts val="0"/>
              </a:spcAft>
              <a:buNone/>
            </a:pPr>
            <a:r>
              <a:rPr lang="en" sz="2200">
                <a:solidFill>
                  <a:srgbClr val="FFFFFF"/>
                </a:solidFill>
                <a:highlight>
                  <a:srgbClr val="212940"/>
                </a:highlight>
                <a:latin typeface="Inconsolata"/>
                <a:ea typeface="Inconsolata"/>
                <a:cs typeface="Inconsolata"/>
                <a:sym typeface="Inconsolata"/>
              </a:rPr>
              <a:t>i </a:t>
            </a:r>
            <a:r>
              <a:rPr lang="en" sz="2200">
                <a:solidFill>
                  <a:schemeClr val="accent1"/>
                </a:solidFill>
                <a:highlight>
                  <a:srgbClr val="212940"/>
                </a:highlight>
                <a:latin typeface="Inconsolata"/>
                <a:ea typeface="Inconsolata"/>
                <a:cs typeface="Inconsolata"/>
                <a:sym typeface="Inconsolata"/>
              </a:rPr>
              <a:t>=</a:t>
            </a:r>
            <a:r>
              <a:rPr lang="en" sz="2200">
                <a:solidFill>
                  <a:srgbClr val="FFFFFF"/>
                </a:solidFill>
                <a:highlight>
                  <a:srgbClr val="212940"/>
                </a:highlight>
                <a:latin typeface="Inconsolata"/>
                <a:ea typeface="Inconsolata"/>
                <a:cs typeface="Inconsolata"/>
                <a:sym typeface="Inconsolata"/>
              </a:rPr>
              <a:t> </a:t>
            </a:r>
            <a:r>
              <a:rPr lang="en" sz="2200">
                <a:solidFill>
                  <a:srgbClr val="FF00FF"/>
                </a:solidFill>
                <a:highlight>
                  <a:srgbClr val="212940"/>
                </a:highlight>
                <a:latin typeface="Inconsolata"/>
                <a:ea typeface="Inconsolata"/>
                <a:cs typeface="Inconsolata"/>
                <a:sym typeface="Inconsolata"/>
              </a:rPr>
              <a:t>1</a:t>
            </a:r>
            <a:endParaRPr sz="2200">
              <a:solidFill>
                <a:srgbClr val="FF00FF"/>
              </a:solidFill>
              <a:highlight>
                <a:srgbClr val="212940"/>
              </a:highlight>
              <a:latin typeface="Inconsolata"/>
              <a:ea typeface="Inconsolata"/>
              <a:cs typeface="Inconsolata"/>
              <a:sym typeface="Inconsolata"/>
            </a:endParaRPr>
          </a:p>
          <a:p>
            <a:pPr marL="0" lvl="0" indent="0" algn="l" rtl="0">
              <a:lnSpc>
                <a:spcPct val="115000"/>
              </a:lnSpc>
              <a:spcBef>
                <a:spcPts val="0"/>
              </a:spcBef>
              <a:spcAft>
                <a:spcPts val="0"/>
              </a:spcAft>
              <a:buNone/>
            </a:pPr>
            <a:r>
              <a:rPr lang="en" sz="2200">
                <a:solidFill>
                  <a:srgbClr val="FFFFFF"/>
                </a:solidFill>
                <a:highlight>
                  <a:srgbClr val="212940"/>
                </a:highlight>
                <a:latin typeface="Inconsolata"/>
                <a:ea typeface="Inconsolata"/>
                <a:cs typeface="Inconsolata"/>
                <a:sym typeface="Inconsolata"/>
              </a:rPr>
              <a:t>i </a:t>
            </a:r>
            <a:r>
              <a:rPr lang="en" sz="2200">
                <a:solidFill>
                  <a:schemeClr val="accent1"/>
                </a:solidFill>
                <a:highlight>
                  <a:srgbClr val="212940"/>
                </a:highlight>
                <a:latin typeface="Inconsolata"/>
                <a:ea typeface="Inconsolata"/>
                <a:cs typeface="Inconsolata"/>
                <a:sym typeface="Inconsolata"/>
              </a:rPr>
              <a:t>&lt;</a:t>
            </a:r>
            <a:r>
              <a:rPr lang="en" sz="2200">
                <a:solidFill>
                  <a:srgbClr val="FFFFFF"/>
                </a:solidFill>
                <a:highlight>
                  <a:srgbClr val="212940"/>
                </a:highlight>
                <a:latin typeface="Inconsolata"/>
                <a:ea typeface="Inconsolata"/>
                <a:cs typeface="Inconsolata"/>
                <a:sym typeface="Inconsolata"/>
              </a:rPr>
              <a:t> </a:t>
            </a:r>
            <a:r>
              <a:rPr lang="en" sz="2200">
                <a:solidFill>
                  <a:srgbClr val="FF00FF"/>
                </a:solidFill>
                <a:highlight>
                  <a:srgbClr val="212940"/>
                </a:highlight>
                <a:latin typeface="Inconsolata"/>
                <a:ea typeface="Inconsolata"/>
                <a:cs typeface="Inconsolata"/>
                <a:sym typeface="Inconsolata"/>
              </a:rPr>
              <a:t>5 </a:t>
            </a:r>
            <a:r>
              <a:rPr lang="en" sz="2200">
                <a:solidFill>
                  <a:schemeClr val="accent1"/>
                </a:solidFill>
                <a:highlight>
                  <a:srgbClr val="212940"/>
                </a:highlight>
                <a:latin typeface="Inconsolata"/>
                <a:ea typeface="Inconsolata"/>
                <a:cs typeface="Inconsolata"/>
                <a:sym typeface="Inconsolata"/>
              </a:rPr>
              <a:t>-&gt;</a:t>
            </a:r>
            <a:r>
              <a:rPr lang="en" sz="2200">
                <a:solidFill>
                  <a:srgbClr val="FFFFFF"/>
                </a:solidFill>
                <a:highlight>
                  <a:srgbClr val="212940"/>
                </a:highlight>
                <a:latin typeface="Inconsolata"/>
                <a:ea typeface="Inconsolata"/>
                <a:cs typeface="Inconsolata"/>
                <a:sym typeface="Inconsolata"/>
              </a:rPr>
              <a:t>True </a:t>
            </a:r>
            <a:endParaRPr sz="2200">
              <a:solidFill>
                <a:srgbClr val="FFFFFF"/>
              </a:solidFill>
              <a:highlight>
                <a:srgbClr val="212940"/>
              </a:highlight>
              <a:latin typeface="Inconsolata"/>
              <a:ea typeface="Inconsolata"/>
              <a:cs typeface="Inconsolata"/>
              <a:sym typeface="Inconsolata"/>
            </a:endParaRPr>
          </a:p>
          <a:p>
            <a:pPr marL="0" lvl="0" indent="0" algn="l" rtl="0">
              <a:lnSpc>
                <a:spcPct val="115000"/>
              </a:lnSpc>
              <a:spcBef>
                <a:spcPts val="0"/>
              </a:spcBef>
              <a:spcAft>
                <a:spcPts val="0"/>
              </a:spcAft>
              <a:buNone/>
            </a:pPr>
            <a:r>
              <a:rPr lang="en" sz="2200">
                <a:solidFill>
                  <a:schemeClr val="accent1"/>
                </a:solidFill>
                <a:highlight>
                  <a:srgbClr val="212940"/>
                </a:highlight>
                <a:latin typeface="Inconsolata"/>
                <a:ea typeface="Inconsolata"/>
                <a:cs typeface="Inconsolata"/>
                <a:sym typeface="Inconsolata"/>
              </a:rPr>
              <a:t>print</a:t>
            </a:r>
            <a:endParaRPr sz="1400">
              <a:solidFill>
                <a:schemeClr val="dk1"/>
              </a:solidFill>
              <a:latin typeface="Arial"/>
              <a:ea typeface="Arial"/>
              <a:cs typeface="Arial"/>
              <a:sym typeface="Arial"/>
            </a:endParaRPr>
          </a:p>
          <a:p>
            <a:pPr marL="0" lvl="0" indent="0" algn="l" rtl="0">
              <a:lnSpc>
                <a:spcPct val="115000"/>
              </a:lnSpc>
              <a:spcBef>
                <a:spcPts val="0"/>
              </a:spcBef>
              <a:spcAft>
                <a:spcPts val="0"/>
              </a:spcAft>
              <a:buNone/>
            </a:pPr>
            <a:r>
              <a:rPr lang="en" sz="2200">
                <a:solidFill>
                  <a:schemeClr val="dk1"/>
                </a:solidFill>
                <a:latin typeface="Roboto Light"/>
                <a:ea typeface="Roboto Light"/>
                <a:cs typeface="Roboto Light"/>
                <a:sym typeface="Roboto Light"/>
              </a:rPr>
              <a:t> </a:t>
            </a:r>
            <a:endParaRPr>
              <a:latin typeface="Roboto Light"/>
              <a:ea typeface="Roboto Light"/>
              <a:cs typeface="Roboto Light"/>
              <a:sym typeface="Roboto Light"/>
            </a:endParaRPr>
          </a:p>
        </p:txBody>
      </p:sp>
      <p:sp>
        <p:nvSpPr>
          <p:cNvPr id="1724" name="Google Shape;1724;p11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68</a:t>
            </a:fld>
            <a:endParaRPr/>
          </a:p>
        </p:txBody>
      </p:sp>
      <p:sp>
        <p:nvSpPr>
          <p:cNvPr id="1725" name="Google Shape;1725;p119"/>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graphicFrame>
        <p:nvGraphicFramePr>
          <p:cNvPr id="1726" name="Google Shape;1726;p119"/>
          <p:cNvGraphicFramePr/>
          <p:nvPr/>
        </p:nvGraphicFramePr>
        <p:xfrm>
          <a:off x="2711325" y="1293425"/>
          <a:ext cx="5896450" cy="2397800"/>
        </p:xfrm>
        <a:graphic>
          <a:graphicData uri="http://schemas.openxmlformats.org/drawingml/2006/table">
            <a:tbl>
              <a:tblPr>
                <a:noFill/>
                <a:tableStyleId>{9675CA7D-D893-4B12-878C-924B40C036C8}</a:tableStyleId>
              </a:tblPr>
              <a:tblGrid>
                <a:gridCol w="5896450">
                  <a:extLst>
                    <a:ext uri="{9D8B030D-6E8A-4147-A177-3AD203B41FA5}">
                      <a16:colId xmlns:a16="http://schemas.microsoft.com/office/drawing/2014/main" val="20000"/>
                    </a:ext>
                  </a:extLst>
                </a:gridCol>
              </a:tblGrid>
              <a:tr h="2397800">
                <a:tc>
                  <a:txBody>
                    <a:bodyPr/>
                    <a:lstStyle/>
                    <a:p>
                      <a:pPr marL="0" lvl="0" indent="0" algn="l" rtl="0">
                        <a:spcBef>
                          <a:spcPts val="0"/>
                        </a:spcBef>
                        <a:spcAft>
                          <a:spcPts val="0"/>
                        </a:spcAft>
                        <a:buNone/>
                      </a:pPr>
                      <a:r>
                        <a:rPr lang="en" sz="1600">
                          <a:solidFill>
                            <a:schemeClr val="lt1"/>
                          </a:solidFill>
                          <a:latin typeface="Inconsolata"/>
                          <a:ea typeface="Inconsolata"/>
                          <a:cs typeface="Inconsolata"/>
                          <a:sym typeface="Inconsolata"/>
                        </a:rPr>
                        <a:t>i </a:t>
                      </a:r>
                      <a:r>
                        <a:rPr lang="en" sz="1600">
                          <a:solidFill>
                            <a:schemeClr val="accent1"/>
                          </a:solidFill>
                          <a:latin typeface="Inconsolata"/>
                          <a:ea typeface="Inconsolata"/>
                          <a:cs typeface="Inconsolata"/>
                          <a:sym typeface="Inconsolata"/>
                        </a:rPr>
                        <a:t>=</a:t>
                      </a:r>
                      <a:r>
                        <a:rPr lang="en" sz="1600">
                          <a:solidFill>
                            <a:schemeClr val="lt1"/>
                          </a:solidFill>
                          <a:latin typeface="Inconsolata"/>
                          <a:ea typeface="Inconsolata"/>
                          <a:cs typeface="Inconsolata"/>
                          <a:sym typeface="Inconsolata"/>
                        </a:rPr>
                        <a:t> </a:t>
                      </a:r>
                      <a:r>
                        <a:rPr lang="en" sz="1600">
                          <a:solidFill>
                            <a:srgbClr val="FF00FF"/>
                          </a:solidFill>
                          <a:latin typeface="Inconsolata"/>
                          <a:ea typeface="Inconsolata"/>
                          <a:cs typeface="Inconsolata"/>
                          <a:sym typeface="Inconsolata"/>
                        </a:rPr>
                        <a:t>1</a:t>
                      </a:r>
                      <a:endParaRPr sz="1600">
                        <a:solidFill>
                          <a:srgbClr val="FF00FF"/>
                        </a:solidFill>
                        <a:latin typeface="Inconsolata"/>
                        <a:ea typeface="Inconsolata"/>
                        <a:cs typeface="Inconsolata"/>
                        <a:sym typeface="Inconsolata"/>
                      </a:endParaRPr>
                    </a:p>
                    <a:p>
                      <a:pPr marL="0" lvl="0" indent="0" algn="l" rtl="0">
                        <a:spcBef>
                          <a:spcPts val="0"/>
                        </a:spcBef>
                        <a:spcAft>
                          <a:spcPts val="0"/>
                        </a:spcAft>
                        <a:buNone/>
                      </a:pPr>
                      <a:endParaRPr sz="1600">
                        <a:solidFill>
                          <a:schemeClr val="lt1"/>
                        </a:solidFill>
                        <a:latin typeface="Inconsolata"/>
                        <a:ea typeface="Inconsolata"/>
                        <a:cs typeface="Inconsolata"/>
                        <a:sym typeface="Inconsolata"/>
                      </a:endParaRPr>
                    </a:p>
                    <a:p>
                      <a:pPr marL="0" lvl="0" indent="0" algn="l" rtl="0">
                        <a:spcBef>
                          <a:spcPts val="0"/>
                        </a:spcBef>
                        <a:spcAft>
                          <a:spcPts val="0"/>
                        </a:spcAft>
                        <a:buNone/>
                      </a:pPr>
                      <a:r>
                        <a:rPr lang="en" sz="1600" i="1">
                          <a:solidFill>
                            <a:srgbClr val="6FA8DC"/>
                          </a:solidFill>
                          <a:latin typeface="Inconsolata"/>
                          <a:ea typeface="Inconsolata"/>
                          <a:cs typeface="Inconsolata"/>
                          <a:sym typeface="Inconsolata"/>
                        </a:rPr>
                        <a:t># while some condition is true, run this block of code</a:t>
                      </a:r>
                      <a:endParaRPr sz="1600" i="1">
                        <a:solidFill>
                          <a:srgbClr val="6FA8DC"/>
                        </a:solidFill>
                        <a:latin typeface="Inconsolata"/>
                        <a:ea typeface="Inconsolata"/>
                        <a:cs typeface="Inconsolata"/>
                        <a:sym typeface="Inconsolata"/>
                      </a:endParaRPr>
                    </a:p>
                    <a:p>
                      <a:pPr marL="0" lvl="0" indent="0" algn="l" rtl="0">
                        <a:spcBef>
                          <a:spcPts val="0"/>
                        </a:spcBef>
                        <a:spcAft>
                          <a:spcPts val="0"/>
                        </a:spcAft>
                        <a:buNone/>
                      </a:pPr>
                      <a:r>
                        <a:rPr lang="en" sz="1600">
                          <a:solidFill>
                            <a:schemeClr val="accent1"/>
                          </a:solidFill>
                          <a:latin typeface="Inconsolata"/>
                          <a:ea typeface="Inconsolata"/>
                          <a:cs typeface="Inconsolata"/>
                          <a:sym typeface="Inconsolata"/>
                        </a:rPr>
                        <a:t>while </a:t>
                      </a:r>
                      <a:r>
                        <a:rPr lang="en" sz="1600">
                          <a:solidFill>
                            <a:srgbClr val="FFFFFF"/>
                          </a:solidFill>
                          <a:latin typeface="Inconsolata"/>
                          <a:ea typeface="Inconsolata"/>
                          <a:cs typeface="Inconsolata"/>
                          <a:sym typeface="Inconsolata"/>
                        </a:rPr>
                        <a:t>i</a:t>
                      </a:r>
                      <a:r>
                        <a:rPr lang="en" sz="1600">
                          <a:solidFill>
                            <a:schemeClr val="accent1"/>
                          </a:solidFill>
                          <a:latin typeface="Inconsolata"/>
                          <a:ea typeface="Inconsolata"/>
                          <a:cs typeface="Inconsolata"/>
                          <a:sym typeface="Inconsolata"/>
                        </a:rPr>
                        <a:t> &lt;</a:t>
                      </a:r>
                      <a:r>
                        <a:rPr lang="en" sz="1600">
                          <a:solidFill>
                            <a:srgbClr val="FFFFFF"/>
                          </a:solidFill>
                          <a:latin typeface="Inconsolata"/>
                          <a:ea typeface="Inconsolata"/>
                          <a:cs typeface="Inconsolata"/>
                          <a:sym typeface="Inconsolata"/>
                        </a:rPr>
                        <a:t> </a:t>
                      </a:r>
                      <a:r>
                        <a:rPr lang="en" sz="1600">
                          <a:solidFill>
                            <a:srgbClr val="FF00FF"/>
                          </a:solidFill>
                          <a:latin typeface="Inconsolata"/>
                          <a:ea typeface="Inconsolata"/>
                          <a:cs typeface="Inconsolata"/>
                          <a:sym typeface="Inconsolata"/>
                        </a:rPr>
                        <a:t>5</a:t>
                      </a:r>
                      <a:r>
                        <a:rPr lang="en" sz="1600">
                          <a:solidFill>
                            <a:srgbClr val="FFFFFF"/>
                          </a:solidFill>
                          <a:latin typeface="Inconsolata"/>
                          <a:ea typeface="Inconsolata"/>
                          <a:cs typeface="Inconsolata"/>
                          <a:sym typeface="Inconsolata"/>
                        </a:rPr>
                        <a:t>:</a:t>
                      </a:r>
                      <a:endParaRPr sz="1600">
                        <a:solidFill>
                          <a:srgbClr val="FFFFFF"/>
                        </a:solidFill>
                        <a:latin typeface="Inconsolata"/>
                        <a:ea typeface="Inconsolata"/>
                        <a:cs typeface="Inconsolata"/>
                        <a:sym typeface="Inconsolata"/>
                      </a:endParaRPr>
                    </a:p>
                    <a:p>
                      <a:pPr marL="0" lvl="0" indent="0" algn="l" rtl="0">
                        <a:spcBef>
                          <a:spcPts val="0"/>
                        </a:spcBef>
                        <a:spcAft>
                          <a:spcPts val="0"/>
                        </a:spcAft>
                        <a:buNone/>
                      </a:pPr>
                      <a:r>
                        <a:rPr lang="en" sz="1600">
                          <a:solidFill>
                            <a:srgbClr val="FFFFFF"/>
                          </a:solidFill>
                          <a:latin typeface="Inconsolata"/>
                          <a:ea typeface="Inconsolata"/>
                          <a:cs typeface="Inconsolata"/>
                          <a:sym typeface="Inconsolata"/>
                        </a:rPr>
                        <a:t>    </a:t>
                      </a:r>
                      <a:r>
                        <a:rPr lang="en" sz="1600">
                          <a:solidFill>
                            <a:schemeClr val="accent1"/>
                          </a:solidFill>
                          <a:latin typeface="Inconsolata"/>
                          <a:ea typeface="Inconsolata"/>
                          <a:cs typeface="Inconsolata"/>
                          <a:sym typeface="Inconsolata"/>
                        </a:rPr>
                        <a:t>print</a:t>
                      </a:r>
                      <a:r>
                        <a:rPr lang="en" sz="1600">
                          <a:solidFill>
                            <a:srgbClr val="FFFFFF"/>
                          </a:solidFill>
                          <a:latin typeface="Inconsolata"/>
                          <a:ea typeface="Inconsolata"/>
                          <a:cs typeface="Inconsolata"/>
                          <a:sym typeface="Inconsolata"/>
                        </a:rPr>
                        <a:t>(</a:t>
                      </a:r>
                      <a:r>
                        <a:rPr lang="en" sz="1600">
                          <a:solidFill>
                            <a:srgbClr val="FFFF00"/>
                          </a:solidFill>
                          <a:latin typeface="Inconsolata"/>
                          <a:ea typeface="Inconsolata"/>
                          <a:cs typeface="Inconsolata"/>
                          <a:sym typeface="Inconsolata"/>
                        </a:rPr>
                        <a:t>f</a:t>
                      </a:r>
                      <a:r>
                        <a:rPr lang="en" sz="1600">
                          <a:solidFill>
                            <a:srgbClr val="00FF00"/>
                          </a:solidFill>
                          <a:latin typeface="Inconsolata"/>
                          <a:ea typeface="Inconsolata"/>
                          <a:cs typeface="Inconsolata"/>
                          <a:sym typeface="Inconsolata"/>
                        </a:rPr>
                        <a:t>"I have </a:t>
                      </a:r>
                      <a:r>
                        <a:rPr lang="en" sz="1600">
                          <a:solidFill>
                            <a:srgbClr val="FF00FF"/>
                          </a:solidFill>
                          <a:latin typeface="Inconsolata"/>
                          <a:ea typeface="Inconsolata"/>
                          <a:cs typeface="Inconsolata"/>
                          <a:sym typeface="Inconsolata"/>
                        </a:rPr>
                        <a:t>{</a:t>
                      </a:r>
                      <a:r>
                        <a:rPr lang="en" sz="1600">
                          <a:solidFill>
                            <a:srgbClr val="FFFFFF"/>
                          </a:solidFill>
                          <a:latin typeface="Inconsolata"/>
                          <a:ea typeface="Inconsolata"/>
                          <a:cs typeface="Inconsolata"/>
                          <a:sym typeface="Inconsolata"/>
                        </a:rPr>
                        <a:t>i</a:t>
                      </a:r>
                      <a:r>
                        <a:rPr lang="en" sz="1600">
                          <a:solidFill>
                            <a:srgbClr val="FF00FF"/>
                          </a:solidFill>
                          <a:latin typeface="Inconsolata"/>
                          <a:ea typeface="Inconsolata"/>
                          <a:cs typeface="Inconsolata"/>
                          <a:sym typeface="Inconsolata"/>
                        </a:rPr>
                        <a:t>}</a:t>
                      </a:r>
                      <a:r>
                        <a:rPr lang="en" sz="1600">
                          <a:solidFill>
                            <a:srgbClr val="00FF00"/>
                          </a:solidFill>
                          <a:latin typeface="Inconsolata"/>
                          <a:ea typeface="Inconsolata"/>
                          <a:cs typeface="Inconsolata"/>
                          <a:sym typeface="Inconsolata"/>
                        </a:rPr>
                        <a:t> dollar(s)"</a:t>
                      </a:r>
                      <a:r>
                        <a:rPr lang="en" sz="1600">
                          <a:solidFill>
                            <a:srgbClr val="FFFFFF"/>
                          </a:solidFill>
                          <a:latin typeface="Inconsolata"/>
                          <a:ea typeface="Inconsolata"/>
                          <a:cs typeface="Inconsolata"/>
                          <a:sym typeface="Inconsolata"/>
                        </a:rPr>
                        <a:t>)</a:t>
                      </a:r>
                      <a:endParaRPr sz="1600">
                        <a:solidFill>
                          <a:srgbClr val="FFFFFF"/>
                        </a:solidFill>
                        <a:latin typeface="Inconsolata"/>
                        <a:ea typeface="Inconsolata"/>
                        <a:cs typeface="Inconsolata"/>
                        <a:sym typeface="Inconsolata"/>
                      </a:endParaRPr>
                    </a:p>
                    <a:p>
                      <a:pPr marL="0" lvl="0" indent="0" algn="l" rtl="0">
                        <a:spcBef>
                          <a:spcPts val="0"/>
                        </a:spcBef>
                        <a:spcAft>
                          <a:spcPts val="0"/>
                        </a:spcAft>
                        <a:buNone/>
                      </a:pPr>
                      <a:r>
                        <a:rPr lang="en" sz="1600">
                          <a:solidFill>
                            <a:schemeClr val="lt1"/>
                          </a:solidFill>
                          <a:latin typeface="Inconsolata"/>
                          <a:ea typeface="Inconsolata"/>
                          <a:cs typeface="Inconsolata"/>
                          <a:sym typeface="Inconsolata"/>
                        </a:rPr>
                        <a:t>    i </a:t>
                      </a:r>
                      <a:r>
                        <a:rPr lang="en" sz="1600">
                          <a:solidFill>
                            <a:schemeClr val="accent1"/>
                          </a:solidFill>
                          <a:latin typeface="Inconsolata"/>
                          <a:ea typeface="Inconsolata"/>
                          <a:cs typeface="Inconsolata"/>
                          <a:sym typeface="Inconsolata"/>
                        </a:rPr>
                        <a:t>=</a:t>
                      </a:r>
                      <a:r>
                        <a:rPr lang="en" sz="1600">
                          <a:solidFill>
                            <a:schemeClr val="lt1"/>
                          </a:solidFill>
                          <a:latin typeface="Inconsolata"/>
                          <a:ea typeface="Inconsolata"/>
                          <a:cs typeface="Inconsolata"/>
                          <a:sym typeface="Inconsolata"/>
                        </a:rPr>
                        <a:t> i </a:t>
                      </a:r>
                      <a:r>
                        <a:rPr lang="en" sz="1600">
                          <a:solidFill>
                            <a:schemeClr val="accent1"/>
                          </a:solidFill>
                          <a:latin typeface="Inconsolata"/>
                          <a:ea typeface="Inconsolata"/>
                          <a:cs typeface="Inconsolata"/>
                          <a:sym typeface="Inconsolata"/>
                        </a:rPr>
                        <a:t>+</a:t>
                      </a:r>
                      <a:r>
                        <a:rPr lang="en" sz="1600">
                          <a:solidFill>
                            <a:schemeClr val="lt1"/>
                          </a:solidFill>
                          <a:latin typeface="Inconsolata"/>
                          <a:ea typeface="Inconsolata"/>
                          <a:cs typeface="Inconsolata"/>
                          <a:sym typeface="Inconsolata"/>
                        </a:rPr>
                        <a:t> </a:t>
                      </a:r>
                      <a:r>
                        <a:rPr lang="en" sz="1600">
                          <a:solidFill>
                            <a:srgbClr val="FF00FF"/>
                          </a:solidFill>
                          <a:latin typeface="Inconsolata"/>
                          <a:ea typeface="Inconsolata"/>
                          <a:cs typeface="Inconsolata"/>
                          <a:sym typeface="Inconsolata"/>
                        </a:rPr>
                        <a:t>1</a:t>
                      </a:r>
                      <a:endParaRPr sz="1600">
                        <a:solidFill>
                          <a:srgbClr val="FFFFFF"/>
                        </a:solidFill>
                        <a:latin typeface="Inconsolata"/>
                        <a:ea typeface="Inconsolata"/>
                        <a:cs typeface="Inconsolata"/>
                        <a:sym typeface="Inconsolata"/>
                      </a:endParaRPr>
                    </a:p>
                    <a:p>
                      <a:pPr marL="0" lvl="0" indent="0" algn="l" rtl="0">
                        <a:spcBef>
                          <a:spcPts val="0"/>
                        </a:spcBef>
                        <a:spcAft>
                          <a:spcPts val="0"/>
                        </a:spcAft>
                        <a:buNone/>
                      </a:pPr>
                      <a:endParaRPr sz="1600">
                        <a:solidFill>
                          <a:srgbClr val="FFFFFF"/>
                        </a:solidFill>
                        <a:latin typeface="Inconsolata"/>
                        <a:ea typeface="Inconsolata"/>
                        <a:cs typeface="Inconsolata"/>
                        <a:sym typeface="Inconsolata"/>
                      </a:endParaRPr>
                    </a:p>
                    <a:p>
                      <a:pPr marL="0" lvl="0" indent="0" algn="l" rtl="0">
                        <a:spcBef>
                          <a:spcPts val="0"/>
                        </a:spcBef>
                        <a:spcAft>
                          <a:spcPts val="0"/>
                        </a:spcAft>
                        <a:buNone/>
                      </a:pPr>
                      <a:r>
                        <a:rPr lang="en" sz="1600" i="1">
                          <a:solidFill>
                            <a:srgbClr val="6FA8DC"/>
                          </a:solidFill>
                          <a:latin typeface="Inconsolata"/>
                          <a:ea typeface="Inconsolata"/>
                          <a:cs typeface="Inconsolata"/>
                          <a:sym typeface="Inconsolata"/>
                        </a:rPr>
                        <a:t># Logs:</a:t>
                      </a:r>
                      <a:endParaRPr sz="1600" i="1">
                        <a:solidFill>
                          <a:srgbClr val="6FA8DC"/>
                        </a:solidFill>
                        <a:latin typeface="Inconsolata"/>
                        <a:ea typeface="Inconsolata"/>
                        <a:cs typeface="Inconsolata"/>
                        <a:sym typeface="Inconsolata"/>
                      </a:endParaRPr>
                    </a:p>
                    <a:p>
                      <a:pPr marL="0" lvl="0" indent="0" algn="l" rtl="0">
                        <a:spcBef>
                          <a:spcPts val="0"/>
                        </a:spcBef>
                        <a:spcAft>
                          <a:spcPts val="0"/>
                        </a:spcAft>
                        <a:buNone/>
                      </a:pPr>
                      <a:r>
                        <a:rPr lang="en" sz="1600" i="1">
                          <a:solidFill>
                            <a:srgbClr val="6FA8DC"/>
                          </a:solidFill>
                          <a:latin typeface="Inconsolata"/>
                          <a:ea typeface="Inconsolata"/>
                          <a:cs typeface="Inconsolata"/>
                          <a:sym typeface="Inconsolata"/>
                        </a:rPr>
                        <a:t># I have 1 dollar(s)</a:t>
                      </a:r>
                      <a:endParaRPr sz="1600" i="1">
                        <a:solidFill>
                          <a:srgbClr val="6FA8DC"/>
                        </a:solidFill>
                        <a:latin typeface="Inconsolata"/>
                        <a:ea typeface="Inconsolata"/>
                        <a:cs typeface="Inconsolata"/>
                        <a:sym typeface="Inconsolata"/>
                      </a:endParaRPr>
                    </a:p>
                  </a:txBody>
                  <a:tcPr marL="91425" marR="91425" marT="0" marB="0" anchor="ctr">
                    <a:lnL w="28575" cap="flat" cmpd="sng">
                      <a:solidFill>
                        <a:srgbClr val="FFFFFF"/>
                      </a:solidFill>
                      <a:prstDash val="solid"/>
                      <a:round/>
                      <a:headEnd type="none" w="sm" len="sm"/>
                      <a:tailEnd type="none" w="sm" len="sm"/>
                    </a:lnL>
                    <a:lnR w="28575" cap="flat" cmpd="sng">
                      <a:solidFill>
                        <a:srgbClr val="FFFFFF"/>
                      </a:solidFill>
                      <a:prstDash val="solid"/>
                      <a:round/>
                      <a:headEnd type="none" w="sm" len="sm"/>
                      <a:tailEnd type="none" w="sm" len="sm"/>
                    </a:lnR>
                    <a:lnT w="28575" cap="flat" cmpd="sng">
                      <a:solidFill>
                        <a:srgbClr val="FFFFFF"/>
                      </a:solidFill>
                      <a:prstDash val="solid"/>
                      <a:round/>
                      <a:headEnd type="none" w="sm" len="sm"/>
                      <a:tailEnd type="none" w="sm" len="sm"/>
                    </a:lnT>
                    <a:lnB w="28575" cap="flat" cmpd="sng">
                      <a:solidFill>
                        <a:srgbClr val="FFFFFF"/>
                      </a:solidFill>
                      <a:prstDash val="solid"/>
                      <a:round/>
                      <a:headEnd type="none" w="sm" len="sm"/>
                      <a:tailEnd type="none" w="sm" len="sm"/>
                    </a:lnB>
                    <a:solidFill>
                      <a:srgbClr val="212940"/>
                    </a:solidFill>
                  </a:tcPr>
                </a:tc>
                <a:extLst>
                  <a:ext uri="{0D108BD9-81ED-4DB2-BD59-A6C34878D82A}">
                    <a16:rowId xmlns:a16="http://schemas.microsoft.com/office/drawing/2014/main" val="10000"/>
                  </a:ext>
                </a:extLst>
              </a:tr>
            </a:tbl>
          </a:graphicData>
        </a:graphic>
      </p:graphicFrame>
      <p:pic>
        <p:nvPicPr>
          <p:cNvPr id="1727" name="Google Shape;1727;p119"/>
          <p:cNvPicPr preferRelativeResize="0"/>
          <p:nvPr/>
        </p:nvPicPr>
        <p:blipFill>
          <a:blip r:embed="rId3">
            <a:alphaModFix/>
          </a:blip>
          <a:stretch>
            <a:fillRect/>
          </a:stretch>
        </p:blipFill>
        <p:spPr>
          <a:xfrm>
            <a:off x="0" y="1515069"/>
            <a:ext cx="503100" cy="442880"/>
          </a:xfrm>
          <a:prstGeom prst="rect">
            <a:avLst/>
          </a:prstGeom>
          <a:noFill/>
          <a:ln>
            <a:noFill/>
          </a:ln>
        </p:spPr>
      </p:pic>
      <p:sp>
        <p:nvSpPr>
          <p:cNvPr id="1728" name="Google Shape;1728;p119"/>
          <p:cNvSpPr/>
          <p:nvPr/>
        </p:nvSpPr>
        <p:spPr>
          <a:xfrm>
            <a:off x="119675" y="2323575"/>
            <a:ext cx="2619378" cy="2312766"/>
          </a:xfrm>
          <a:prstGeom prst="irregularSeal1">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119"/>
          <p:cNvSpPr txBox="1"/>
          <p:nvPr/>
        </p:nvSpPr>
        <p:spPr>
          <a:xfrm>
            <a:off x="742500" y="2899275"/>
            <a:ext cx="1762800" cy="1266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Wait! What does this mean? </a:t>
            </a:r>
            <a:r>
              <a:rPr lang="en" sz="2200">
                <a:solidFill>
                  <a:schemeClr val="accent1"/>
                </a:solidFill>
                <a:highlight>
                  <a:srgbClr val="212940"/>
                </a:highlight>
                <a:latin typeface="Inconsolata"/>
                <a:ea typeface="Inconsolata"/>
                <a:cs typeface="Inconsolata"/>
                <a:sym typeface="Inconsolata"/>
              </a:rPr>
              <a:t>print(</a:t>
            </a:r>
            <a:r>
              <a:rPr lang="en" sz="2200">
                <a:solidFill>
                  <a:srgbClr val="FFFF00"/>
                </a:solidFill>
                <a:highlight>
                  <a:srgbClr val="212940"/>
                </a:highlight>
                <a:latin typeface="Inconsolata"/>
                <a:ea typeface="Inconsolata"/>
                <a:cs typeface="Inconsolata"/>
                <a:sym typeface="Inconsolata"/>
              </a:rPr>
              <a:t>f</a:t>
            </a:r>
            <a:r>
              <a:rPr lang="en" sz="2200">
                <a:solidFill>
                  <a:schemeClr val="accent1"/>
                </a:solidFill>
                <a:highlight>
                  <a:srgbClr val="212940"/>
                </a:highlight>
                <a:latin typeface="Inconsolata"/>
                <a:ea typeface="Inconsolata"/>
                <a:cs typeface="Inconsolata"/>
                <a:sym typeface="Inconsolata"/>
              </a:rPr>
              <a:t>) </a:t>
            </a:r>
            <a:endParaRPr/>
          </a:p>
        </p:txBody>
      </p:sp>
      <p:sp>
        <p:nvSpPr>
          <p:cNvPr id="1730" name="Google Shape;1730;p119"/>
          <p:cNvSpPr txBox="1"/>
          <p:nvPr/>
        </p:nvSpPr>
        <p:spPr>
          <a:xfrm>
            <a:off x="2332225" y="3842400"/>
            <a:ext cx="6692700" cy="79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In Python, the </a:t>
            </a:r>
            <a:r>
              <a:rPr lang="en">
                <a:solidFill>
                  <a:srgbClr val="FFFF00"/>
                </a:solidFill>
                <a:highlight>
                  <a:srgbClr val="212940"/>
                </a:highlight>
                <a:latin typeface="Inconsolata"/>
                <a:ea typeface="Inconsolata"/>
                <a:cs typeface="Inconsolata"/>
                <a:sym typeface="Inconsolata"/>
              </a:rPr>
              <a:t>f</a:t>
            </a:r>
            <a:r>
              <a:rPr lang="en">
                <a:latin typeface="Roboto"/>
                <a:ea typeface="Roboto"/>
                <a:cs typeface="Roboto"/>
                <a:sym typeface="Roboto"/>
              </a:rPr>
              <a:t> is a shortcut to format other data types into a string for ease of printing. In this example, we want to print a variable </a:t>
            </a:r>
            <a:r>
              <a:rPr lang="en">
                <a:solidFill>
                  <a:schemeClr val="lt1"/>
                </a:solidFill>
                <a:highlight>
                  <a:srgbClr val="212940"/>
                </a:highlight>
                <a:latin typeface="Inconsolata"/>
                <a:ea typeface="Inconsolata"/>
                <a:cs typeface="Inconsolata"/>
                <a:sym typeface="Inconsolata"/>
              </a:rPr>
              <a:t>i</a:t>
            </a:r>
            <a:r>
              <a:rPr lang="en">
                <a:latin typeface="Roboto"/>
                <a:ea typeface="Roboto"/>
                <a:cs typeface="Roboto"/>
                <a:sym typeface="Roboto"/>
              </a:rPr>
              <a:t> in our string, but we can’t interpolate an integer into a string without formatting it. The </a:t>
            </a:r>
            <a:r>
              <a:rPr lang="en">
                <a:solidFill>
                  <a:srgbClr val="FFFF00"/>
                </a:solidFill>
                <a:highlight>
                  <a:srgbClr val="212940"/>
                </a:highlight>
                <a:latin typeface="Inconsolata"/>
                <a:ea typeface="Inconsolata"/>
                <a:cs typeface="Inconsolata"/>
                <a:sym typeface="Inconsolata"/>
              </a:rPr>
              <a:t>f</a:t>
            </a:r>
            <a:r>
              <a:rPr lang="en">
                <a:latin typeface="Roboto"/>
                <a:ea typeface="Roboto"/>
                <a:cs typeface="Roboto"/>
                <a:sym typeface="Roboto"/>
              </a:rPr>
              <a:t> does that for us.</a:t>
            </a:r>
            <a:endParaRPr>
              <a:latin typeface="Roboto"/>
              <a:ea typeface="Roboto"/>
              <a:cs typeface="Roboto"/>
              <a:sym typeface="Roboto"/>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734"/>
        <p:cNvGrpSpPr/>
        <p:nvPr/>
      </p:nvGrpSpPr>
      <p:grpSpPr>
        <a:xfrm>
          <a:off x="0" y="0"/>
          <a:ext cx="0" cy="0"/>
          <a:chOff x="0" y="0"/>
          <a:chExt cx="0" cy="0"/>
        </a:xfrm>
      </p:grpSpPr>
      <p:sp>
        <p:nvSpPr>
          <p:cNvPr id="1735" name="Google Shape;1735;p12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Run That While Loop</a:t>
            </a:r>
            <a:endParaRPr/>
          </a:p>
        </p:txBody>
      </p:sp>
      <p:sp>
        <p:nvSpPr>
          <p:cNvPr id="1736" name="Google Shape;1736;p120"/>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lnSpc>
                <a:spcPct val="115000"/>
              </a:lnSpc>
              <a:spcBef>
                <a:spcPts val="0"/>
              </a:spcBef>
              <a:spcAft>
                <a:spcPts val="0"/>
              </a:spcAft>
              <a:buNone/>
            </a:pPr>
            <a:r>
              <a:rPr lang="en" sz="2200">
                <a:solidFill>
                  <a:schemeClr val="dk1"/>
                </a:solidFill>
                <a:latin typeface="Roboto Light"/>
                <a:ea typeface="Roboto Light"/>
                <a:cs typeface="Roboto Light"/>
                <a:sym typeface="Roboto Light"/>
              </a:rPr>
              <a:t>The block of code prints and then</a:t>
            </a:r>
            <a:r>
              <a:rPr lang="en" sz="2200" b="1">
                <a:solidFill>
                  <a:schemeClr val="dk1"/>
                </a:solidFill>
              </a:rPr>
              <a:t> </a:t>
            </a:r>
            <a:r>
              <a:rPr lang="en" sz="2200" b="1" i="1">
                <a:solidFill>
                  <a:schemeClr val="dk1"/>
                </a:solidFill>
              </a:rPr>
              <a:t>increments</a:t>
            </a:r>
            <a:r>
              <a:rPr lang="en" sz="2200">
                <a:solidFill>
                  <a:schemeClr val="dk1"/>
                </a:solidFill>
                <a:latin typeface="Roboto Light"/>
                <a:ea typeface="Roboto Light"/>
                <a:cs typeface="Roboto Light"/>
                <a:sym typeface="Roboto Light"/>
              </a:rPr>
              <a:t> our iterator variable </a:t>
            </a:r>
            <a:r>
              <a:rPr lang="en" sz="2200" b="1" i="1">
                <a:solidFill>
                  <a:schemeClr val="dk1"/>
                </a:solidFill>
              </a:rPr>
              <a:t>i</a:t>
            </a:r>
            <a:r>
              <a:rPr lang="en" sz="2200" i="1">
                <a:solidFill>
                  <a:schemeClr val="dk1"/>
                </a:solidFill>
                <a:latin typeface="Roboto Light"/>
                <a:ea typeface="Roboto Light"/>
                <a:cs typeface="Roboto Light"/>
                <a:sym typeface="Roboto Light"/>
              </a:rPr>
              <a:t>.</a:t>
            </a:r>
            <a:r>
              <a:rPr lang="en" sz="2200">
                <a:solidFill>
                  <a:schemeClr val="dk1"/>
                </a:solidFill>
                <a:latin typeface="Roboto Light"/>
                <a:ea typeface="Roboto Light"/>
                <a:cs typeface="Roboto Light"/>
                <a:sym typeface="Roboto Light"/>
              </a:rPr>
              <a:t> </a:t>
            </a:r>
            <a:endParaRPr sz="2200">
              <a:solidFill>
                <a:srgbClr val="FFFFFF"/>
              </a:solidFill>
              <a:highlight>
                <a:srgbClr val="212940"/>
              </a:highlight>
              <a:latin typeface="Roboto Light"/>
              <a:ea typeface="Roboto Light"/>
              <a:cs typeface="Roboto Light"/>
              <a:sym typeface="Roboto Light"/>
            </a:endParaRPr>
          </a:p>
          <a:p>
            <a:pPr marL="0" lvl="0" indent="0" algn="l" rtl="0">
              <a:lnSpc>
                <a:spcPct val="115000"/>
              </a:lnSpc>
              <a:spcBef>
                <a:spcPts val="0"/>
              </a:spcBef>
              <a:spcAft>
                <a:spcPts val="0"/>
              </a:spcAft>
              <a:buNone/>
            </a:pPr>
            <a:r>
              <a:rPr lang="en" sz="2200">
                <a:solidFill>
                  <a:srgbClr val="FFFFFF"/>
                </a:solidFill>
                <a:highlight>
                  <a:srgbClr val="212940"/>
                </a:highlight>
                <a:latin typeface="Inconsolata"/>
                <a:ea typeface="Inconsolata"/>
                <a:cs typeface="Inconsolata"/>
                <a:sym typeface="Inconsolata"/>
              </a:rPr>
              <a:t>i </a:t>
            </a:r>
            <a:r>
              <a:rPr lang="en" sz="2200">
                <a:solidFill>
                  <a:schemeClr val="accent1"/>
                </a:solidFill>
                <a:highlight>
                  <a:srgbClr val="212940"/>
                </a:highlight>
                <a:latin typeface="Inconsolata"/>
                <a:ea typeface="Inconsolata"/>
                <a:cs typeface="Inconsolata"/>
                <a:sym typeface="Inconsolata"/>
              </a:rPr>
              <a:t>=</a:t>
            </a:r>
            <a:r>
              <a:rPr lang="en" sz="2200">
                <a:solidFill>
                  <a:srgbClr val="FFFFFF"/>
                </a:solidFill>
                <a:highlight>
                  <a:srgbClr val="212940"/>
                </a:highlight>
                <a:latin typeface="Inconsolata"/>
                <a:ea typeface="Inconsolata"/>
                <a:cs typeface="Inconsolata"/>
                <a:sym typeface="Inconsolata"/>
              </a:rPr>
              <a:t> </a:t>
            </a:r>
            <a:r>
              <a:rPr lang="en" sz="2200">
                <a:solidFill>
                  <a:srgbClr val="FF00FF"/>
                </a:solidFill>
                <a:highlight>
                  <a:srgbClr val="212940"/>
                </a:highlight>
                <a:latin typeface="Inconsolata"/>
                <a:ea typeface="Inconsolata"/>
                <a:cs typeface="Inconsolata"/>
                <a:sym typeface="Inconsolata"/>
              </a:rPr>
              <a:t>1</a:t>
            </a:r>
            <a:endParaRPr sz="2200">
              <a:solidFill>
                <a:srgbClr val="FF00FF"/>
              </a:solidFill>
              <a:highlight>
                <a:srgbClr val="212940"/>
              </a:highlight>
              <a:latin typeface="Inconsolata"/>
              <a:ea typeface="Inconsolata"/>
              <a:cs typeface="Inconsolata"/>
              <a:sym typeface="Inconsolata"/>
            </a:endParaRPr>
          </a:p>
          <a:p>
            <a:pPr marL="0" lvl="0" indent="0" algn="l" rtl="0">
              <a:lnSpc>
                <a:spcPct val="115000"/>
              </a:lnSpc>
              <a:spcBef>
                <a:spcPts val="0"/>
              </a:spcBef>
              <a:spcAft>
                <a:spcPts val="0"/>
              </a:spcAft>
              <a:buNone/>
            </a:pPr>
            <a:r>
              <a:rPr lang="en" sz="2200">
                <a:solidFill>
                  <a:srgbClr val="FFFFFF"/>
                </a:solidFill>
                <a:highlight>
                  <a:srgbClr val="212940"/>
                </a:highlight>
                <a:latin typeface="Inconsolata"/>
                <a:ea typeface="Inconsolata"/>
                <a:cs typeface="Inconsolata"/>
                <a:sym typeface="Inconsolata"/>
              </a:rPr>
              <a:t>i </a:t>
            </a:r>
            <a:r>
              <a:rPr lang="en" sz="2200">
                <a:solidFill>
                  <a:schemeClr val="accent1"/>
                </a:solidFill>
                <a:highlight>
                  <a:srgbClr val="212940"/>
                </a:highlight>
                <a:latin typeface="Inconsolata"/>
                <a:ea typeface="Inconsolata"/>
                <a:cs typeface="Inconsolata"/>
                <a:sym typeface="Inconsolata"/>
              </a:rPr>
              <a:t>&lt;</a:t>
            </a:r>
            <a:r>
              <a:rPr lang="en" sz="2200">
                <a:solidFill>
                  <a:srgbClr val="FFFFFF"/>
                </a:solidFill>
                <a:highlight>
                  <a:srgbClr val="212940"/>
                </a:highlight>
                <a:latin typeface="Inconsolata"/>
                <a:ea typeface="Inconsolata"/>
                <a:cs typeface="Inconsolata"/>
                <a:sym typeface="Inconsolata"/>
              </a:rPr>
              <a:t> </a:t>
            </a:r>
            <a:r>
              <a:rPr lang="en" sz="2200">
                <a:solidFill>
                  <a:srgbClr val="FF00FF"/>
                </a:solidFill>
                <a:highlight>
                  <a:srgbClr val="212940"/>
                </a:highlight>
                <a:latin typeface="Inconsolata"/>
                <a:ea typeface="Inconsolata"/>
                <a:cs typeface="Inconsolata"/>
                <a:sym typeface="Inconsolata"/>
              </a:rPr>
              <a:t>5 </a:t>
            </a:r>
            <a:r>
              <a:rPr lang="en" sz="2200">
                <a:solidFill>
                  <a:schemeClr val="accent1"/>
                </a:solidFill>
                <a:highlight>
                  <a:srgbClr val="212940"/>
                </a:highlight>
                <a:latin typeface="Inconsolata"/>
                <a:ea typeface="Inconsolata"/>
                <a:cs typeface="Inconsolata"/>
                <a:sym typeface="Inconsolata"/>
              </a:rPr>
              <a:t>-&gt;</a:t>
            </a:r>
            <a:r>
              <a:rPr lang="en" sz="2200">
                <a:solidFill>
                  <a:srgbClr val="FFFFFF"/>
                </a:solidFill>
                <a:highlight>
                  <a:srgbClr val="212940"/>
                </a:highlight>
                <a:latin typeface="Inconsolata"/>
                <a:ea typeface="Inconsolata"/>
                <a:cs typeface="Inconsolata"/>
                <a:sym typeface="Inconsolata"/>
              </a:rPr>
              <a:t>True </a:t>
            </a:r>
            <a:endParaRPr sz="2200">
              <a:solidFill>
                <a:srgbClr val="FFFFFF"/>
              </a:solidFill>
              <a:highlight>
                <a:srgbClr val="212940"/>
              </a:highlight>
              <a:latin typeface="Inconsolata"/>
              <a:ea typeface="Inconsolata"/>
              <a:cs typeface="Inconsolata"/>
              <a:sym typeface="Inconsolata"/>
            </a:endParaRPr>
          </a:p>
          <a:p>
            <a:pPr marL="0" lvl="0" indent="0" algn="l" rtl="0">
              <a:lnSpc>
                <a:spcPct val="115000"/>
              </a:lnSpc>
              <a:spcBef>
                <a:spcPts val="0"/>
              </a:spcBef>
              <a:spcAft>
                <a:spcPts val="0"/>
              </a:spcAft>
              <a:buNone/>
            </a:pPr>
            <a:r>
              <a:rPr lang="en" sz="2200">
                <a:solidFill>
                  <a:schemeClr val="accent1"/>
                </a:solidFill>
                <a:highlight>
                  <a:srgbClr val="212940"/>
                </a:highlight>
                <a:latin typeface="Inconsolata"/>
                <a:ea typeface="Inconsolata"/>
                <a:cs typeface="Inconsolata"/>
                <a:sym typeface="Inconsolata"/>
              </a:rPr>
              <a:t>print</a:t>
            </a:r>
            <a:endParaRPr sz="2200">
              <a:solidFill>
                <a:schemeClr val="accent1"/>
              </a:solidFill>
              <a:highlight>
                <a:srgbClr val="212940"/>
              </a:highlight>
              <a:latin typeface="Inconsolata"/>
              <a:ea typeface="Inconsolata"/>
              <a:cs typeface="Inconsolata"/>
              <a:sym typeface="Inconsolata"/>
            </a:endParaRPr>
          </a:p>
          <a:p>
            <a:pPr marL="0" lvl="0" indent="0" algn="l" rtl="0">
              <a:lnSpc>
                <a:spcPct val="115000"/>
              </a:lnSpc>
              <a:spcBef>
                <a:spcPts val="0"/>
              </a:spcBef>
              <a:spcAft>
                <a:spcPts val="0"/>
              </a:spcAft>
              <a:buNone/>
            </a:pPr>
            <a:r>
              <a:rPr lang="en" sz="2200">
                <a:solidFill>
                  <a:srgbClr val="FFFFFF"/>
                </a:solidFill>
                <a:highlight>
                  <a:srgbClr val="212940"/>
                </a:highlight>
                <a:latin typeface="Inconsolata"/>
                <a:ea typeface="Inconsolata"/>
                <a:cs typeface="Inconsolata"/>
                <a:sym typeface="Inconsolata"/>
              </a:rPr>
              <a:t>i</a:t>
            </a:r>
            <a:r>
              <a:rPr lang="en" sz="2200">
                <a:solidFill>
                  <a:schemeClr val="accent1"/>
                </a:solidFill>
                <a:highlight>
                  <a:srgbClr val="212940"/>
                </a:highlight>
                <a:latin typeface="Inconsolata"/>
                <a:ea typeface="Inconsolata"/>
                <a:cs typeface="Inconsolata"/>
                <a:sym typeface="Inconsolata"/>
              </a:rPr>
              <a:t> = </a:t>
            </a:r>
            <a:r>
              <a:rPr lang="en" sz="2200">
                <a:solidFill>
                  <a:srgbClr val="FFFFFF"/>
                </a:solidFill>
                <a:highlight>
                  <a:srgbClr val="212940"/>
                </a:highlight>
                <a:latin typeface="Inconsolata"/>
                <a:ea typeface="Inconsolata"/>
                <a:cs typeface="Inconsolata"/>
                <a:sym typeface="Inconsolata"/>
              </a:rPr>
              <a:t>i</a:t>
            </a:r>
            <a:r>
              <a:rPr lang="en" sz="2200">
                <a:solidFill>
                  <a:schemeClr val="accent1"/>
                </a:solidFill>
                <a:highlight>
                  <a:srgbClr val="212940"/>
                </a:highlight>
                <a:latin typeface="Inconsolata"/>
                <a:ea typeface="Inconsolata"/>
                <a:cs typeface="Inconsolata"/>
                <a:sym typeface="Inconsolata"/>
              </a:rPr>
              <a:t> + </a:t>
            </a:r>
            <a:r>
              <a:rPr lang="en" sz="2200">
                <a:solidFill>
                  <a:srgbClr val="FF00FF"/>
                </a:solidFill>
                <a:highlight>
                  <a:srgbClr val="212940"/>
                </a:highlight>
                <a:latin typeface="Inconsolata"/>
                <a:ea typeface="Inconsolata"/>
                <a:cs typeface="Inconsolata"/>
                <a:sym typeface="Inconsolata"/>
              </a:rPr>
              <a:t>1</a:t>
            </a:r>
            <a:r>
              <a:rPr lang="en" sz="2200">
                <a:solidFill>
                  <a:schemeClr val="accent1"/>
                </a:solidFill>
                <a:highlight>
                  <a:srgbClr val="212940"/>
                </a:highlight>
                <a:latin typeface="Inconsolata"/>
                <a:ea typeface="Inconsolata"/>
                <a:cs typeface="Inconsolata"/>
                <a:sym typeface="Inconsolata"/>
              </a:rPr>
              <a:t> -&gt; </a:t>
            </a:r>
            <a:r>
              <a:rPr lang="en" sz="2200">
                <a:solidFill>
                  <a:srgbClr val="FF00FF"/>
                </a:solidFill>
                <a:highlight>
                  <a:srgbClr val="212940"/>
                </a:highlight>
                <a:latin typeface="Inconsolata"/>
                <a:ea typeface="Inconsolata"/>
                <a:cs typeface="Inconsolata"/>
                <a:sym typeface="Inconsolata"/>
              </a:rPr>
              <a:t>2</a:t>
            </a:r>
            <a:endParaRPr/>
          </a:p>
        </p:txBody>
      </p:sp>
      <p:sp>
        <p:nvSpPr>
          <p:cNvPr id="1737" name="Google Shape;1737;p12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69</a:t>
            </a:fld>
            <a:endParaRPr/>
          </a:p>
        </p:txBody>
      </p:sp>
      <p:sp>
        <p:nvSpPr>
          <p:cNvPr id="1738" name="Google Shape;1738;p120"/>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graphicFrame>
        <p:nvGraphicFramePr>
          <p:cNvPr id="1739" name="Google Shape;1739;p120"/>
          <p:cNvGraphicFramePr/>
          <p:nvPr/>
        </p:nvGraphicFramePr>
        <p:xfrm>
          <a:off x="2711325" y="1293425"/>
          <a:ext cx="5896450" cy="2397800"/>
        </p:xfrm>
        <a:graphic>
          <a:graphicData uri="http://schemas.openxmlformats.org/drawingml/2006/table">
            <a:tbl>
              <a:tblPr>
                <a:noFill/>
                <a:tableStyleId>{9675CA7D-D893-4B12-878C-924B40C036C8}</a:tableStyleId>
              </a:tblPr>
              <a:tblGrid>
                <a:gridCol w="5896450">
                  <a:extLst>
                    <a:ext uri="{9D8B030D-6E8A-4147-A177-3AD203B41FA5}">
                      <a16:colId xmlns:a16="http://schemas.microsoft.com/office/drawing/2014/main" val="20000"/>
                    </a:ext>
                  </a:extLst>
                </a:gridCol>
              </a:tblGrid>
              <a:tr h="2397800">
                <a:tc>
                  <a:txBody>
                    <a:bodyPr/>
                    <a:lstStyle/>
                    <a:p>
                      <a:pPr marL="0" lvl="0" indent="0" algn="l" rtl="0">
                        <a:spcBef>
                          <a:spcPts val="0"/>
                        </a:spcBef>
                        <a:spcAft>
                          <a:spcPts val="0"/>
                        </a:spcAft>
                        <a:buNone/>
                      </a:pPr>
                      <a:r>
                        <a:rPr lang="en" sz="1600">
                          <a:solidFill>
                            <a:schemeClr val="lt1"/>
                          </a:solidFill>
                          <a:latin typeface="Inconsolata"/>
                          <a:ea typeface="Inconsolata"/>
                          <a:cs typeface="Inconsolata"/>
                          <a:sym typeface="Inconsolata"/>
                        </a:rPr>
                        <a:t>i </a:t>
                      </a:r>
                      <a:r>
                        <a:rPr lang="en" sz="1600">
                          <a:solidFill>
                            <a:schemeClr val="accent1"/>
                          </a:solidFill>
                          <a:latin typeface="Inconsolata"/>
                          <a:ea typeface="Inconsolata"/>
                          <a:cs typeface="Inconsolata"/>
                          <a:sym typeface="Inconsolata"/>
                        </a:rPr>
                        <a:t>=</a:t>
                      </a:r>
                      <a:r>
                        <a:rPr lang="en" sz="1600">
                          <a:solidFill>
                            <a:schemeClr val="lt1"/>
                          </a:solidFill>
                          <a:latin typeface="Inconsolata"/>
                          <a:ea typeface="Inconsolata"/>
                          <a:cs typeface="Inconsolata"/>
                          <a:sym typeface="Inconsolata"/>
                        </a:rPr>
                        <a:t> </a:t>
                      </a:r>
                      <a:r>
                        <a:rPr lang="en" sz="1600">
                          <a:solidFill>
                            <a:srgbClr val="FF00FF"/>
                          </a:solidFill>
                          <a:latin typeface="Inconsolata"/>
                          <a:ea typeface="Inconsolata"/>
                          <a:cs typeface="Inconsolata"/>
                          <a:sym typeface="Inconsolata"/>
                        </a:rPr>
                        <a:t>1</a:t>
                      </a:r>
                      <a:endParaRPr sz="1600">
                        <a:solidFill>
                          <a:srgbClr val="FF00FF"/>
                        </a:solidFill>
                        <a:latin typeface="Inconsolata"/>
                        <a:ea typeface="Inconsolata"/>
                        <a:cs typeface="Inconsolata"/>
                        <a:sym typeface="Inconsolata"/>
                      </a:endParaRPr>
                    </a:p>
                    <a:p>
                      <a:pPr marL="0" lvl="0" indent="0" algn="l" rtl="0">
                        <a:spcBef>
                          <a:spcPts val="0"/>
                        </a:spcBef>
                        <a:spcAft>
                          <a:spcPts val="0"/>
                        </a:spcAft>
                        <a:buNone/>
                      </a:pPr>
                      <a:endParaRPr sz="1600">
                        <a:solidFill>
                          <a:schemeClr val="lt1"/>
                        </a:solidFill>
                        <a:latin typeface="Inconsolata"/>
                        <a:ea typeface="Inconsolata"/>
                        <a:cs typeface="Inconsolata"/>
                        <a:sym typeface="Inconsolata"/>
                      </a:endParaRPr>
                    </a:p>
                    <a:p>
                      <a:pPr marL="0" lvl="0" indent="0" algn="l" rtl="0">
                        <a:spcBef>
                          <a:spcPts val="0"/>
                        </a:spcBef>
                        <a:spcAft>
                          <a:spcPts val="0"/>
                        </a:spcAft>
                        <a:buNone/>
                      </a:pPr>
                      <a:r>
                        <a:rPr lang="en" sz="1600" i="1">
                          <a:solidFill>
                            <a:srgbClr val="6FA8DC"/>
                          </a:solidFill>
                          <a:latin typeface="Inconsolata"/>
                          <a:ea typeface="Inconsolata"/>
                          <a:cs typeface="Inconsolata"/>
                          <a:sym typeface="Inconsolata"/>
                        </a:rPr>
                        <a:t># while some condition is true, run this block of code</a:t>
                      </a:r>
                      <a:endParaRPr sz="1600" i="1">
                        <a:solidFill>
                          <a:srgbClr val="6FA8DC"/>
                        </a:solidFill>
                        <a:latin typeface="Inconsolata"/>
                        <a:ea typeface="Inconsolata"/>
                        <a:cs typeface="Inconsolata"/>
                        <a:sym typeface="Inconsolata"/>
                      </a:endParaRPr>
                    </a:p>
                    <a:p>
                      <a:pPr marL="0" lvl="0" indent="0" algn="l" rtl="0">
                        <a:spcBef>
                          <a:spcPts val="0"/>
                        </a:spcBef>
                        <a:spcAft>
                          <a:spcPts val="0"/>
                        </a:spcAft>
                        <a:buNone/>
                      </a:pPr>
                      <a:r>
                        <a:rPr lang="en" sz="1600">
                          <a:solidFill>
                            <a:schemeClr val="accent1"/>
                          </a:solidFill>
                          <a:latin typeface="Inconsolata"/>
                          <a:ea typeface="Inconsolata"/>
                          <a:cs typeface="Inconsolata"/>
                          <a:sym typeface="Inconsolata"/>
                        </a:rPr>
                        <a:t>while </a:t>
                      </a:r>
                      <a:r>
                        <a:rPr lang="en" sz="1600">
                          <a:solidFill>
                            <a:srgbClr val="FFFFFF"/>
                          </a:solidFill>
                          <a:latin typeface="Inconsolata"/>
                          <a:ea typeface="Inconsolata"/>
                          <a:cs typeface="Inconsolata"/>
                          <a:sym typeface="Inconsolata"/>
                        </a:rPr>
                        <a:t>i</a:t>
                      </a:r>
                      <a:r>
                        <a:rPr lang="en" sz="1600">
                          <a:solidFill>
                            <a:schemeClr val="accent1"/>
                          </a:solidFill>
                          <a:latin typeface="Inconsolata"/>
                          <a:ea typeface="Inconsolata"/>
                          <a:cs typeface="Inconsolata"/>
                          <a:sym typeface="Inconsolata"/>
                        </a:rPr>
                        <a:t> &lt;</a:t>
                      </a:r>
                      <a:r>
                        <a:rPr lang="en" sz="1600">
                          <a:solidFill>
                            <a:srgbClr val="FFFFFF"/>
                          </a:solidFill>
                          <a:latin typeface="Inconsolata"/>
                          <a:ea typeface="Inconsolata"/>
                          <a:cs typeface="Inconsolata"/>
                          <a:sym typeface="Inconsolata"/>
                        </a:rPr>
                        <a:t> </a:t>
                      </a:r>
                      <a:r>
                        <a:rPr lang="en" sz="1600">
                          <a:solidFill>
                            <a:srgbClr val="FF00FF"/>
                          </a:solidFill>
                          <a:latin typeface="Inconsolata"/>
                          <a:ea typeface="Inconsolata"/>
                          <a:cs typeface="Inconsolata"/>
                          <a:sym typeface="Inconsolata"/>
                        </a:rPr>
                        <a:t>5</a:t>
                      </a:r>
                      <a:r>
                        <a:rPr lang="en" sz="1600">
                          <a:solidFill>
                            <a:srgbClr val="FFFFFF"/>
                          </a:solidFill>
                          <a:latin typeface="Inconsolata"/>
                          <a:ea typeface="Inconsolata"/>
                          <a:cs typeface="Inconsolata"/>
                          <a:sym typeface="Inconsolata"/>
                        </a:rPr>
                        <a:t>:</a:t>
                      </a:r>
                      <a:endParaRPr sz="1600">
                        <a:solidFill>
                          <a:srgbClr val="FFFFFF"/>
                        </a:solidFill>
                        <a:latin typeface="Inconsolata"/>
                        <a:ea typeface="Inconsolata"/>
                        <a:cs typeface="Inconsolata"/>
                        <a:sym typeface="Inconsolata"/>
                      </a:endParaRPr>
                    </a:p>
                    <a:p>
                      <a:pPr marL="0" lvl="0" indent="0" algn="l" rtl="0">
                        <a:spcBef>
                          <a:spcPts val="0"/>
                        </a:spcBef>
                        <a:spcAft>
                          <a:spcPts val="0"/>
                        </a:spcAft>
                        <a:buNone/>
                      </a:pPr>
                      <a:r>
                        <a:rPr lang="en" sz="1600">
                          <a:solidFill>
                            <a:srgbClr val="FFFFFF"/>
                          </a:solidFill>
                          <a:latin typeface="Inconsolata"/>
                          <a:ea typeface="Inconsolata"/>
                          <a:cs typeface="Inconsolata"/>
                          <a:sym typeface="Inconsolata"/>
                        </a:rPr>
                        <a:t>    </a:t>
                      </a:r>
                      <a:r>
                        <a:rPr lang="en" sz="1600">
                          <a:solidFill>
                            <a:schemeClr val="accent1"/>
                          </a:solidFill>
                          <a:latin typeface="Inconsolata"/>
                          <a:ea typeface="Inconsolata"/>
                          <a:cs typeface="Inconsolata"/>
                          <a:sym typeface="Inconsolata"/>
                        </a:rPr>
                        <a:t>print</a:t>
                      </a:r>
                      <a:r>
                        <a:rPr lang="en" sz="1600">
                          <a:solidFill>
                            <a:srgbClr val="FFFFFF"/>
                          </a:solidFill>
                          <a:latin typeface="Inconsolata"/>
                          <a:ea typeface="Inconsolata"/>
                          <a:cs typeface="Inconsolata"/>
                          <a:sym typeface="Inconsolata"/>
                        </a:rPr>
                        <a:t>(</a:t>
                      </a:r>
                      <a:r>
                        <a:rPr lang="en" sz="1600">
                          <a:solidFill>
                            <a:srgbClr val="FFFF00"/>
                          </a:solidFill>
                          <a:latin typeface="Inconsolata"/>
                          <a:ea typeface="Inconsolata"/>
                          <a:cs typeface="Inconsolata"/>
                          <a:sym typeface="Inconsolata"/>
                        </a:rPr>
                        <a:t>f</a:t>
                      </a:r>
                      <a:r>
                        <a:rPr lang="en" sz="1600">
                          <a:solidFill>
                            <a:srgbClr val="00FF00"/>
                          </a:solidFill>
                          <a:latin typeface="Inconsolata"/>
                          <a:ea typeface="Inconsolata"/>
                          <a:cs typeface="Inconsolata"/>
                          <a:sym typeface="Inconsolata"/>
                        </a:rPr>
                        <a:t>"I have </a:t>
                      </a:r>
                      <a:r>
                        <a:rPr lang="en" sz="1600">
                          <a:solidFill>
                            <a:srgbClr val="FF00FF"/>
                          </a:solidFill>
                          <a:latin typeface="Inconsolata"/>
                          <a:ea typeface="Inconsolata"/>
                          <a:cs typeface="Inconsolata"/>
                          <a:sym typeface="Inconsolata"/>
                        </a:rPr>
                        <a:t>{</a:t>
                      </a:r>
                      <a:r>
                        <a:rPr lang="en" sz="1600">
                          <a:solidFill>
                            <a:srgbClr val="FFFFFF"/>
                          </a:solidFill>
                          <a:latin typeface="Inconsolata"/>
                          <a:ea typeface="Inconsolata"/>
                          <a:cs typeface="Inconsolata"/>
                          <a:sym typeface="Inconsolata"/>
                        </a:rPr>
                        <a:t>i</a:t>
                      </a:r>
                      <a:r>
                        <a:rPr lang="en" sz="1600">
                          <a:solidFill>
                            <a:srgbClr val="FF00FF"/>
                          </a:solidFill>
                          <a:latin typeface="Inconsolata"/>
                          <a:ea typeface="Inconsolata"/>
                          <a:cs typeface="Inconsolata"/>
                          <a:sym typeface="Inconsolata"/>
                        </a:rPr>
                        <a:t>}</a:t>
                      </a:r>
                      <a:r>
                        <a:rPr lang="en" sz="1600">
                          <a:solidFill>
                            <a:srgbClr val="00FF00"/>
                          </a:solidFill>
                          <a:latin typeface="Inconsolata"/>
                          <a:ea typeface="Inconsolata"/>
                          <a:cs typeface="Inconsolata"/>
                          <a:sym typeface="Inconsolata"/>
                        </a:rPr>
                        <a:t> dollar(s)"</a:t>
                      </a:r>
                      <a:r>
                        <a:rPr lang="en" sz="1600">
                          <a:solidFill>
                            <a:srgbClr val="FFFFFF"/>
                          </a:solidFill>
                          <a:latin typeface="Inconsolata"/>
                          <a:ea typeface="Inconsolata"/>
                          <a:cs typeface="Inconsolata"/>
                          <a:sym typeface="Inconsolata"/>
                        </a:rPr>
                        <a:t>)</a:t>
                      </a:r>
                      <a:endParaRPr sz="1600">
                        <a:solidFill>
                          <a:srgbClr val="FFFFFF"/>
                        </a:solidFill>
                        <a:latin typeface="Inconsolata"/>
                        <a:ea typeface="Inconsolata"/>
                        <a:cs typeface="Inconsolata"/>
                        <a:sym typeface="Inconsolata"/>
                      </a:endParaRPr>
                    </a:p>
                    <a:p>
                      <a:pPr marL="0" lvl="0" indent="0" algn="l" rtl="0">
                        <a:spcBef>
                          <a:spcPts val="0"/>
                        </a:spcBef>
                        <a:spcAft>
                          <a:spcPts val="0"/>
                        </a:spcAft>
                        <a:buNone/>
                      </a:pPr>
                      <a:r>
                        <a:rPr lang="en" sz="1600">
                          <a:solidFill>
                            <a:schemeClr val="lt1"/>
                          </a:solidFill>
                          <a:latin typeface="Inconsolata"/>
                          <a:ea typeface="Inconsolata"/>
                          <a:cs typeface="Inconsolata"/>
                          <a:sym typeface="Inconsolata"/>
                        </a:rPr>
                        <a:t>    i </a:t>
                      </a:r>
                      <a:r>
                        <a:rPr lang="en" sz="1600">
                          <a:solidFill>
                            <a:schemeClr val="accent1"/>
                          </a:solidFill>
                          <a:latin typeface="Inconsolata"/>
                          <a:ea typeface="Inconsolata"/>
                          <a:cs typeface="Inconsolata"/>
                          <a:sym typeface="Inconsolata"/>
                        </a:rPr>
                        <a:t>=</a:t>
                      </a:r>
                      <a:r>
                        <a:rPr lang="en" sz="1600">
                          <a:solidFill>
                            <a:schemeClr val="lt1"/>
                          </a:solidFill>
                          <a:latin typeface="Inconsolata"/>
                          <a:ea typeface="Inconsolata"/>
                          <a:cs typeface="Inconsolata"/>
                          <a:sym typeface="Inconsolata"/>
                        </a:rPr>
                        <a:t> i </a:t>
                      </a:r>
                      <a:r>
                        <a:rPr lang="en" sz="1600">
                          <a:solidFill>
                            <a:schemeClr val="accent1"/>
                          </a:solidFill>
                          <a:latin typeface="Inconsolata"/>
                          <a:ea typeface="Inconsolata"/>
                          <a:cs typeface="Inconsolata"/>
                          <a:sym typeface="Inconsolata"/>
                        </a:rPr>
                        <a:t>+</a:t>
                      </a:r>
                      <a:r>
                        <a:rPr lang="en" sz="1600">
                          <a:solidFill>
                            <a:schemeClr val="lt1"/>
                          </a:solidFill>
                          <a:latin typeface="Inconsolata"/>
                          <a:ea typeface="Inconsolata"/>
                          <a:cs typeface="Inconsolata"/>
                          <a:sym typeface="Inconsolata"/>
                        </a:rPr>
                        <a:t> </a:t>
                      </a:r>
                      <a:r>
                        <a:rPr lang="en" sz="1600">
                          <a:solidFill>
                            <a:srgbClr val="FF00FF"/>
                          </a:solidFill>
                          <a:latin typeface="Inconsolata"/>
                          <a:ea typeface="Inconsolata"/>
                          <a:cs typeface="Inconsolata"/>
                          <a:sym typeface="Inconsolata"/>
                        </a:rPr>
                        <a:t>1</a:t>
                      </a:r>
                      <a:endParaRPr sz="1600">
                        <a:solidFill>
                          <a:srgbClr val="FFFFFF"/>
                        </a:solidFill>
                        <a:latin typeface="Inconsolata"/>
                        <a:ea typeface="Inconsolata"/>
                        <a:cs typeface="Inconsolata"/>
                        <a:sym typeface="Inconsolata"/>
                      </a:endParaRPr>
                    </a:p>
                    <a:p>
                      <a:pPr marL="0" lvl="0" indent="0" algn="l" rtl="0">
                        <a:spcBef>
                          <a:spcPts val="0"/>
                        </a:spcBef>
                        <a:spcAft>
                          <a:spcPts val="0"/>
                        </a:spcAft>
                        <a:buNone/>
                      </a:pPr>
                      <a:endParaRPr sz="1600">
                        <a:solidFill>
                          <a:srgbClr val="FFFFFF"/>
                        </a:solidFill>
                        <a:latin typeface="Inconsolata"/>
                        <a:ea typeface="Inconsolata"/>
                        <a:cs typeface="Inconsolata"/>
                        <a:sym typeface="Inconsolata"/>
                      </a:endParaRPr>
                    </a:p>
                    <a:p>
                      <a:pPr marL="0" lvl="0" indent="0" algn="l" rtl="0">
                        <a:spcBef>
                          <a:spcPts val="0"/>
                        </a:spcBef>
                        <a:spcAft>
                          <a:spcPts val="0"/>
                        </a:spcAft>
                        <a:buNone/>
                      </a:pPr>
                      <a:r>
                        <a:rPr lang="en" sz="1600" i="1">
                          <a:solidFill>
                            <a:srgbClr val="6FA8DC"/>
                          </a:solidFill>
                          <a:latin typeface="Inconsolata"/>
                          <a:ea typeface="Inconsolata"/>
                          <a:cs typeface="Inconsolata"/>
                          <a:sym typeface="Inconsolata"/>
                        </a:rPr>
                        <a:t># Logs:</a:t>
                      </a:r>
                      <a:endParaRPr sz="1600" i="1">
                        <a:solidFill>
                          <a:srgbClr val="6FA8DC"/>
                        </a:solidFill>
                        <a:latin typeface="Inconsolata"/>
                        <a:ea typeface="Inconsolata"/>
                        <a:cs typeface="Inconsolata"/>
                        <a:sym typeface="Inconsolata"/>
                      </a:endParaRPr>
                    </a:p>
                    <a:p>
                      <a:pPr marL="0" lvl="0" indent="0" algn="l" rtl="0">
                        <a:spcBef>
                          <a:spcPts val="0"/>
                        </a:spcBef>
                        <a:spcAft>
                          <a:spcPts val="0"/>
                        </a:spcAft>
                        <a:buNone/>
                      </a:pPr>
                      <a:r>
                        <a:rPr lang="en" sz="1600" i="1">
                          <a:solidFill>
                            <a:srgbClr val="6FA8DC"/>
                          </a:solidFill>
                          <a:latin typeface="Inconsolata"/>
                          <a:ea typeface="Inconsolata"/>
                          <a:cs typeface="Inconsolata"/>
                          <a:sym typeface="Inconsolata"/>
                        </a:rPr>
                        <a:t># I have 1 dollar(s)</a:t>
                      </a:r>
                      <a:endParaRPr sz="1600" i="1">
                        <a:solidFill>
                          <a:srgbClr val="6FA8DC"/>
                        </a:solidFill>
                        <a:latin typeface="Inconsolata"/>
                        <a:ea typeface="Inconsolata"/>
                        <a:cs typeface="Inconsolata"/>
                        <a:sym typeface="Inconsolata"/>
                      </a:endParaRPr>
                    </a:p>
                  </a:txBody>
                  <a:tcPr marL="91425" marR="91425" marT="0" marB="0" anchor="ctr">
                    <a:lnL w="28575" cap="flat" cmpd="sng">
                      <a:solidFill>
                        <a:srgbClr val="FFFFFF"/>
                      </a:solidFill>
                      <a:prstDash val="solid"/>
                      <a:round/>
                      <a:headEnd type="none" w="sm" len="sm"/>
                      <a:tailEnd type="none" w="sm" len="sm"/>
                    </a:lnL>
                    <a:lnR w="28575" cap="flat" cmpd="sng">
                      <a:solidFill>
                        <a:srgbClr val="FFFFFF"/>
                      </a:solidFill>
                      <a:prstDash val="solid"/>
                      <a:round/>
                      <a:headEnd type="none" w="sm" len="sm"/>
                      <a:tailEnd type="none" w="sm" len="sm"/>
                    </a:lnR>
                    <a:lnT w="28575" cap="flat" cmpd="sng">
                      <a:solidFill>
                        <a:srgbClr val="FFFFFF"/>
                      </a:solidFill>
                      <a:prstDash val="solid"/>
                      <a:round/>
                      <a:headEnd type="none" w="sm" len="sm"/>
                      <a:tailEnd type="none" w="sm" len="sm"/>
                    </a:lnT>
                    <a:lnB w="28575" cap="flat" cmpd="sng">
                      <a:solidFill>
                        <a:srgbClr val="FFFFFF"/>
                      </a:solidFill>
                      <a:prstDash val="solid"/>
                      <a:round/>
                      <a:headEnd type="none" w="sm" len="sm"/>
                      <a:tailEnd type="none" w="sm" len="sm"/>
                    </a:lnB>
                    <a:solidFill>
                      <a:srgbClr val="212940"/>
                    </a:solidFill>
                  </a:tcPr>
                </a:tc>
                <a:extLst>
                  <a:ext uri="{0D108BD9-81ED-4DB2-BD59-A6C34878D82A}">
                    <a16:rowId xmlns:a16="http://schemas.microsoft.com/office/drawing/2014/main" val="10000"/>
                  </a:ext>
                </a:extLst>
              </a:tr>
            </a:tbl>
          </a:graphicData>
        </a:graphic>
      </p:graphicFrame>
      <p:sp>
        <p:nvSpPr>
          <p:cNvPr id="1740" name="Google Shape;1740;p120"/>
          <p:cNvSpPr/>
          <p:nvPr/>
        </p:nvSpPr>
        <p:spPr>
          <a:xfrm rot="5400000" flipH="1">
            <a:off x="2639100" y="2420250"/>
            <a:ext cx="330000" cy="705900"/>
          </a:xfrm>
          <a:prstGeom prst="upArrow">
            <a:avLst>
              <a:gd name="adj1" fmla="val 50000"/>
              <a:gd name="adj2" fmla="val 50000"/>
            </a:avLst>
          </a:prstGeom>
          <a:solidFill>
            <a:srgbClr val="FFFF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741" name="Google Shape;1741;p120"/>
          <p:cNvPicPr preferRelativeResize="0"/>
          <p:nvPr/>
        </p:nvPicPr>
        <p:blipFill>
          <a:blip r:embed="rId3">
            <a:alphaModFix/>
          </a:blip>
          <a:stretch>
            <a:fillRect/>
          </a:stretch>
        </p:blipFill>
        <p:spPr>
          <a:xfrm>
            <a:off x="0" y="1515069"/>
            <a:ext cx="503100" cy="44288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65"/>
        <p:cNvGrpSpPr/>
        <p:nvPr/>
      </p:nvGrpSpPr>
      <p:grpSpPr>
        <a:xfrm>
          <a:off x="0" y="0"/>
          <a:ext cx="0" cy="0"/>
          <a:chOff x="0" y="0"/>
          <a:chExt cx="0" cy="0"/>
        </a:xfrm>
      </p:grpSpPr>
      <p:sp>
        <p:nvSpPr>
          <p:cNvPr id="1066" name="Google Shape;1066;p58"/>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800"/>
              </a:spcAft>
              <a:buClr>
                <a:schemeClr val="dk1"/>
              </a:buClr>
              <a:buSzPts val="1100"/>
              <a:buFont typeface="Arial"/>
              <a:buNone/>
            </a:pPr>
            <a:r>
              <a:rPr lang="en" sz="3000" b="1">
                <a:solidFill>
                  <a:schemeClr val="dk1"/>
                </a:solidFill>
                <a:latin typeface="Roboto"/>
                <a:ea typeface="Roboto"/>
                <a:cs typeface="Roboto"/>
                <a:sym typeface="Roboto"/>
              </a:rPr>
              <a:t>Your Turn:</a:t>
            </a:r>
            <a:r>
              <a:rPr lang="en" sz="3000">
                <a:solidFill>
                  <a:schemeClr val="dk1"/>
                </a:solidFill>
                <a:latin typeface="Roboto Light"/>
                <a:ea typeface="Roboto Light"/>
                <a:cs typeface="Roboto Light"/>
                <a:sym typeface="Roboto Light"/>
              </a:rPr>
              <a:t> </a:t>
            </a:r>
            <a:r>
              <a:rPr lang="en" sz="3000" i="1">
                <a:solidFill>
                  <a:schemeClr val="dk1"/>
                </a:solidFill>
                <a:latin typeface="Roboto Light"/>
                <a:ea typeface="Roboto Light"/>
                <a:cs typeface="Roboto Light"/>
                <a:sym typeface="Roboto Light"/>
              </a:rPr>
              <a:t>Doling Out Data Types</a:t>
            </a:r>
            <a:endParaRPr i="1"/>
          </a:p>
        </p:txBody>
      </p:sp>
      <p:sp>
        <p:nvSpPr>
          <p:cNvPr id="1067" name="Google Shape;1067;p58"/>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Instructions:</a:t>
            </a:r>
            <a:endParaRPr/>
          </a:p>
        </p:txBody>
      </p:sp>
      <p:sp>
        <p:nvSpPr>
          <p:cNvPr id="1068" name="Google Shape;1068;p5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7</a:t>
            </a:fld>
            <a:endParaRPr/>
          </a:p>
        </p:txBody>
      </p:sp>
      <p:sp>
        <p:nvSpPr>
          <p:cNvPr id="1069" name="Google Shape;1069;p58"/>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070" name="Google Shape;1070;p58"/>
          <p:cNvSpPr txBox="1">
            <a:spLocks noGrp="1"/>
          </p:cNvSpPr>
          <p:nvPr>
            <p:ph type="body" idx="3"/>
          </p:nvPr>
        </p:nvSpPr>
        <p:spPr>
          <a:xfrm>
            <a:off x="0" y="1089975"/>
            <a:ext cx="9144000" cy="3622200"/>
          </a:xfrm>
          <a:prstGeom prst="rect">
            <a:avLst/>
          </a:prstGeom>
        </p:spPr>
        <p:txBody>
          <a:bodyPr spcFirstLastPara="1" wrap="square" lIns="457200" tIns="0" rIns="457200" bIns="914400" anchor="t" anchorCtr="0">
            <a:noAutofit/>
          </a:bodyPr>
          <a:lstStyle/>
          <a:p>
            <a:pPr marL="457200" lvl="0" indent="-317500" algn="l" rtl="0">
              <a:lnSpc>
                <a:spcPct val="100000"/>
              </a:lnSpc>
              <a:spcBef>
                <a:spcPts val="100"/>
              </a:spcBef>
              <a:spcAft>
                <a:spcPts val="0"/>
              </a:spcAft>
              <a:buClr>
                <a:srgbClr val="24292E"/>
              </a:buClr>
              <a:buSzPts val="1400"/>
              <a:buAutoNum type="arabicPeriod"/>
            </a:pPr>
            <a:r>
              <a:rPr lang="en" sz="1200" b="1">
                <a:solidFill>
                  <a:srgbClr val="24292E"/>
                </a:solidFill>
                <a:latin typeface="Arial"/>
                <a:ea typeface="Arial"/>
                <a:cs typeface="Arial"/>
                <a:sym typeface="Arial"/>
              </a:rPr>
              <a:t>Declare</a:t>
            </a:r>
            <a:r>
              <a:rPr lang="en" sz="1200">
                <a:solidFill>
                  <a:srgbClr val="24292E"/>
                </a:solidFill>
                <a:latin typeface="Arial"/>
                <a:ea typeface="Arial"/>
                <a:cs typeface="Arial"/>
                <a:sym typeface="Arial"/>
              </a:rPr>
              <a:t> a variable called </a:t>
            </a:r>
            <a:r>
              <a:rPr lang="en" sz="1200">
                <a:solidFill>
                  <a:srgbClr val="24292E"/>
                </a:solidFill>
                <a:latin typeface="Courier"/>
                <a:ea typeface="Courier"/>
                <a:cs typeface="Courier"/>
                <a:sym typeface="Courier"/>
              </a:rPr>
              <a:t>name</a:t>
            </a:r>
            <a:r>
              <a:rPr lang="en" sz="1200">
                <a:solidFill>
                  <a:srgbClr val="24292E"/>
                </a:solidFill>
                <a:latin typeface="Arial"/>
                <a:ea typeface="Arial"/>
                <a:cs typeface="Arial"/>
                <a:sym typeface="Arial"/>
              </a:rPr>
              <a:t> and store your name inside it.</a:t>
            </a:r>
            <a:endParaRPr sz="1200">
              <a:solidFill>
                <a:srgbClr val="24292E"/>
              </a:solidFill>
              <a:latin typeface="Arial"/>
              <a:ea typeface="Arial"/>
              <a:cs typeface="Arial"/>
              <a:sym typeface="Arial"/>
            </a:endParaRPr>
          </a:p>
          <a:p>
            <a:pPr marL="457200" lvl="0" indent="-317500" algn="l" rtl="0">
              <a:lnSpc>
                <a:spcPct val="100000"/>
              </a:lnSpc>
              <a:spcBef>
                <a:spcPts val="0"/>
              </a:spcBef>
              <a:spcAft>
                <a:spcPts val="0"/>
              </a:spcAft>
              <a:buClr>
                <a:srgbClr val="24292E"/>
              </a:buClr>
              <a:buSzPts val="1400"/>
              <a:buFont typeface="Arial"/>
              <a:buAutoNum type="arabicPeriod"/>
            </a:pPr>
            <a:r>
              <a:rPr lang="en" sz="1200" b="1">
                <a:solidFill>
                  <a:srgbClr val="24292E"/>
                </a:solidFill>
                <a:latin typeface="Arial"/>
                <a:ea typeface="Arial"/>
                <a:cs typeface="Arial"/>
                <a:sym typeface="Arial"/>
              </a:rPr>
              <a:t>Print</a:t>
            </a:r>
            <a:r>
              <a:rPr lang="en" sz="1200">
                <a:solidFill>
                  <a:srgbClr val="24292E"/>
                </a:solidFill>
                <a:latin typeface="Arial"/>
                <a:ea typeface="Arial"/>
                <a:cs typeface="Arial"/>
                <a:sym typeface="Arial"/>
              </a:rPr>
              <a:t> the message: "My name is </a:t>
            </a:r>
            <a:r>
              <a:rPr lang="en" sz="1200" i="1">
                <a:solidFill>
                  <a:srgbClr val="24292E"/>
                </a:solidFill>
                <a:latin typeface="Arial"/>
                <a:ea typeface="Arial"/>
                <a:cs typeface="Arial"/>
                <a:sym typeface="Arial"/>
              </a:rPr>
              <a:t>YOUR NAME HERE</a:t>
            </a:r>
            <a:r>
              <a:rPr lang="en" sz="1200">
                <a:solidFill>
                  <a:srgbClr val="24292E"/>
                </a:solidFill>
                <a:latin typeface="Arial"/>
                <a:ea typeface="Arial"/>
                <a:cs typeface="Arial"/>
                <a:sym typeface="Arial"/>
              </a:rPr>
              <a:t>."</a:t>
            </a:r>
            <a:endParaRPr sz="1200">
              <a:solidFill>
                <a:srgbClr val="24292E"/>
              </a:solidFill>
              <a:latin typeface="Arial"/>
              <a:ea typeface="Arial"/>
              <a:cs typeface="Arial"/>
              <a:sym typeface="Arial"/>
            </a:endParaRPr>
          </a:p>
          <a:p>
            <a:pPr marL="457200" lvl="0" indent="-317500" algn="l" rtl="0">
              <a:lnSpc>
                <a:spcPct val="100000"/>
              </a:lnSpc>
              <a:spcBef>
                <a:spcPts val="0"/>
              </a:spcBef>
              <a:spcAft>
                <a:spcPts val="0"/>
              </a:spcAft>
              <a:buClr>
                <a:srgbClr val="24292E"/>
              </a:buClr>
              <a:buSzPts val="1400"/>
              <a:buAutoNum type="arabicPeriod"/>
            </a:pPr>
            <a:r>
              <a:rPr lang="en" sz="1200" b="1">
                <a:solidFill>
                  <a:srgbClr val="24292E"/>
                </a:solidFill>
                <a:latin typeface="Arial"/>
                <a:ea typeface="Arial"/>
                <a:cs typeface="Arial"/>
                <a:sym typeface="Arial"/>
              </a:rPr>
              <a:t>Declare</a:t>
            </a:r>
            <a:r>
              <a:rPr lang="en" sz="1200">
                <a:solidFill>
                  <a:srgbClr val="24292E"/>
                </a:solidFill>
                <a:latin typeface="Arial"/>
                <a:ea typeface="Arial"/>
                <a:cs typeface="Arial"/>
                <a:sym typeface="Arial"/>
              </a:rPr>
              <a:t> a variable called </a:t>
            </a:r>
            <a:r>
              <a:rPr lang="en" sz="1200">
                <a:solidFill>
                  <a:srgbClr val="24292E"/>
                </a:solidFill>
                <a:latin typeface="Courier"/>
                <a:ea typeface="Courier"/>
                <a:cs typeface="Courier"/>
                <a:sym typeface="Courier"/>
              </a:rPr>
              <a:t>age</a:t>
            </a:r>
            <a:r>
              <a:rPr lang="en" sz="1200">
                <a:solidFill>
                  <a:srgbClr val="24292E"/>
                </a:solidFill>
                <a:latin typeface="Arial"/>
                <a:ea typeface="Arial"/>
                <a:cs typeface="Arial"/>
                <a:sym typeface="Arial"/>
              </a:rPr>
              <a:t> and store your age inside it.</a:t>
            </a:r>
            <a:endParaRPr sz="1200">
              <a:solidFill>
                <a:srgbClr val="24292E"/>
              </a:solidFill>
              <a:latin typeface="Arial"/>
              <a:ea typeface="Arial"/>
              <a:cs typeface="Arial"/>
              <a:sym typeface="Arial"/>
            </a:endParaRPr>
          </a:p>
          <a:p>
            <a:pPr marL="457200" lvl="0" indent="-317500" algn="l" rtl="0">
              <a:lnSpc>
                <a:spcPct val="100000"/>
              </a:lnSpc>
              <a:spcBef>
                <a:spcPts val="0"/>
              </a:spcBef>
              <a:spcAft>
                <a:spcPts val="0"/>
              </a:spcAft>
              <a:buClr>
                <a:srgbClr val="24292E"/>
              </a:buClr>
              <a:buSzPts val="1400"/>
              <a:buFont typeface="Arial"/>
              <a:buAutoNum type="arabicPeriod"/>
            </a:pPr>
            <a:r>
              <a:rPr lang="en" sz="1200" b="1">
                <a:solidFill>
                  <a:srgbClr val="24292E"/>
                </a:solidFill>
                <a:latin typeface="Arial"/>
                <a:ea typeface="Arial"/>
                <a:cs typeface="Arial"/>
                <a:sym typeface="Arial"/>
              </a:rPr>
              <a:t>Print</a:t>
            </a:r>
            <a:r>
              <a:rPr lang="en" sz="1200">
                <a:solidFill>
                  <a:srgbClr val="24292E"/>
                </a:solidFill>
                <a:latin typeface="Arial"/>
                <a:ea typeface="Arial"/>
                <a:cs typeface="Arial"/>
                <a:sym typeface="Arial"/>
              </a:rPr>
              <a:t> the message: "I am </a:t>
            </a:r>
            <a:r>
              <a:rPr lang="en" sz="1200" i="1">
                <a:solidFill>
                  <a:srgbClr val="24292E"/>
                </a:solidFill>
                <a:latin typeface="Arial"/>
                <a:ea typeface="Arial"/>
                <a:cs typeface="Arial"/>
                <a:sym typeface="Arial"/>
              </a:rPr>
              <a:t>YOUR AGE HERE</a:t>
            </a:r>
            <a:r>
              <a:rPr lang="en" sz="1200">
                <a:solidFill>
                  <a:srgbClr val="24292E"/>
                </a:solidFill>
                <a:latin typeface="Arial"/>
                <a:ea typeface="Arial"/>
                <a:cs typeface="Arial"/>
                <a:sym typeface="Arial"/>
              </a:rPr>
              <a:t> years old."</a:t>
            </a:r>
            <a:endParaRPr sz="1200">
              <a:solidFill>
                <a:srgbClr val="24292E"/>
              </a:solidFill>
              <a:latin typeface="Arial"/>
              <a:ea typeface="Arial"/>
              <a:cs typeface="Arial"/>
              <a:sym typeface="Arial"/>
            </a:endParaRPr>
          </a:p>
          <a:p>
            <a:pPr marL="457200" lvl="0" indent="-317500" algn="l" rtl="0">
              <a:lnSpc>
                <a:spcPct val="100000"/>
              </a:lnSpc>
              <a:spcBef>
                <a:spcPts val="0"/>
              </a:spcBef>
              <a:spcAft>
                <a:spcPts val="0"/>
              </a:spcAft>
              <a:buClr>
                <a:srgbClr val="24292E"/>
              </a:buClr>
              <a:buSzPts val="1400"/>
              <a:buAutoNum type="arabicPeriod"/>
            </a:pPr>
            <a:r>
              <a:rPr lang="en" sz="1200" b="1">
                <a:solidFill>
                  <a:srgbClr val="24292E"/>
                </a:solidFill>
                <a:latin typeface="Arial"/>
                <a:ea typeface="Arial"/>
                <a:cs typeface="Arial"/>
                <a:sym typeface="Arial"/>
              </a:rPr>
              <a:t>Declare</a:t>
            </a:r>
            <a:r>
              <a:rPr lang="en" sz="1200">
                <a:solidFill>
                  <a:srgbClr val="24292E"/>
                </a:solidFill>
                <a:latin typeface="Arial"/>
                <a:ea typeface="Arial"/>
                <a:cs typeface="Arial"/>
                <a:sym typeface="Arial"/>
              </a:rPr>
              <a:t> a variable called </a:t>
            </a:r>
            <a:r>
              <a:rPr lang="en" sz="1200">
                <a:solidFill>
                  <a:srgbClr val="24292E"/>
                </a:solidFill>
                <a:latin typeface="Courier"/>
                <a:ea typeface="Courier"/>
                <a:cs typeface="Courier"/>
                <a:sym typeface="Courier"/>
              </a:rPr>
              <a:t>pizza_price</a:t>
            </a:r>
            <a:r>
              <a:rPr lang="en" sz="1200">
                <a:solidFill>
                  <a:srgbClr val="24292E"/>
                </a:solidFill>
                <a:latin typeface="Arial"/>
                <a:ea typeface="Arial"/>
                <a:cs typeface="Arial"/>
                <a:sym typeface="Arial"/>
              </a:rPr>
              <a:t> and store a number inside it.</a:t>
            </a:r>
            <a:endParaRPr sz="1200">
              <a:solidFill>
                <a:srgbClr val="24292E"/>
              </a:solidFill>
              <a:latin typeface="Arial"/>
              <a:ea typeface="Arial"/>
              <a:cs typeface="Arial"/>
              <a:sym typeface="Arial"/>
            </a:endParaRPr>
          </a:p>
          <a:p>
            <a:pPr marL="457200" lvl="0" indent="-317500" algn="l" rtl="0">
              <a:lnSpc>
                <a:spcPct val="100000"/>
              </a:lnSpc>
              <a:spcBef>
                <a:spcPts val="0"/>
              </a:spcBef>
              <a:spcAft>
                <a:spcPts val="0"/>
              </a:spcAft>
              <a:buClr>
                <a:srgbClr val="24292E"/>
              </a:buClr>
              <a:buSzPts val="1400"/>
              <a:buAutoNum type="arabicPeriod"/>
            </a:pPr>
            <a:r>
              <a:rPr lang="en" sz="1200" b="1">
                <a:solidFill>
                  <a:srgbClr val="24292E"/>
                </a:solidFill>
                <a:latin typeface="Arial"/>
                <a:ea typeface="Arial"/>
                <a:cs typeface="Arial"/>
                <a:sym typeface="Arial"/>
              </a:rPr>
              <a:t>Declare</a:t>
            </a:r>
            <a:r>
              <a:rPr lang="en" sz="1200">
                <a:solidFill>
                  <a:srgbClr val="24292E"/>
                </a:solidFill>
                <a:latin typeface="Arial"/>
                <a:ea typeface="Arial"/>
                <a:cs typeface="Arial"/>
                <a:sym typeface="Arial"/>
              </a:rPr>
              <a:t> a variable called </a:t>
            </a:r>
            <a:r>
              <a:rPr lang="en" sz="1200">
                <a:solidFill>
                  <a:srgbClr val="24292E"/>
                </a:solidFill>
                <a:latin typeface="Courier"/>
                <a:ea typeface="Courier"/>
                <a:cs typeface="Courier"/>
                <a:sym typeface="Courier"/>
              </a:rPr>
              <a:t>number_of_pizzas</a:t>
            </a:r>
            <a:r>
              <a:rPr lang="en" sz="1200">
                <a:solidFill>
                  <a:srgbClr val="24292E"/>
                </a:solidFill>
                <a:latin typeface="Arial"/>
                <a:ea typeface="Arial"/>
                <a:cs typeface="Arial"/>
                <a:sym typeface="Arial"/>
              </a:rPr>
              <a:t> and store a number inside it.</a:t>
            </a:r>
            <a:endParaRPr sz="1200">
              <a:solidFill>
                <a:srgbClr val="24292E"/>
              </a:solidFill>
              <a:latin typeface="Arial"/>
              <a:ea typeface="Arial"/>
              <a:cs typeface="Arial"/>
              <a:sym typeface="Arial"/>
            </a:endParaRPr>
          </a:p>
          <a:p>
            <a:pPr marL="457200" lvl="0" indent="-317500" algn="l" rtl="0">
              <a:lnSpc>
                <a:spcPct val="100000"/>
              </a:lnSpc>
              <a:spcBef>
                <a:spcPts val="0"/>
              </a:spcBef>
              <a:spcAft>
                <a:spcPts val="0"/>
              </a:spcAft>
              <a:buClr>
                <a:srgbClr val="24292E"/>
              </a:buClr>
              <a:buSzPts val="1400"/>
              <a:buAutoNum type="arabicPeriod"/>
            </a:pPr>
            <a:r>
              <a:rPr lang="en" sz="1200" b="1">
                <a:solidFill>
                  <a:srgbClr val="24292E"/>
                </a:solidFill>
                <a:latin typeface="Arial"/>
                <a:ea typeface="Arial"/>
                <a:cs typeface="Arial"/>
                <a:sym typeface="Arial"/>
              </a:rPr>
              <a:t>Store</a:t>
            </a:r>
            <a:r>
              <a:rPr lang="en" sz="1200">
                <a:solidFill>
                  <a:srgbClr val="24292E"/>
                </a:solidFill>
                <a:latin typeface="Arial"/>
                <a:ea typeface="Arial"/>
                <a:cs typeface="Arial"/>
                <a:sym typeface="Arial"/>
              </a:rPr>
              <a:t> the total price for all the pizzas in a variable called </a:t>
            </a:r>
            <a:r>
              <a:rPr lang="en" sz="1200">
                <a:solidFill>
                  <a:srgbClr val="24292E"/>
                </a:solidFill>
                <a:latin typeface="Courier"/>
                <a:ea typeface="Courier"/>
                <a:cs typeface="Courier"/>
                <a:sym typeface="Courier"/>
              </a:rPr>
              <a:t>total_price_of_pizzas</a:t>
            </a:r>
            <a:r>
              <a:rPr lang="en" sz="1200">
                <a:solidFill>
                  <a:srgbClr val="24292E"/>
                </a:solidFill>
                <a:latin typeface="Arial"/>
                <a:ea typeface="Arial"/>
                <a:cs typeface="Arial"/>
                <a:sym typeface="Arial"/>
              </a:rPr>
              <a:t>.</a:t>
            </a:r>
            <a:endParaRPr sz="1200">
              <a:solidFill>
                <a:srgbClr val="24292E"/>
              </a:solidFill>
              <a:latin typeface="Arial"/>
              <a:ea typeface="Arial"/>
              <a:cs typeface="Arial"/>
              <a:sym typeface="Arial"/>
            </a:endParaRPr>
          </a:p>
          <a:p>
            <a:pPr marL="457200" lvl="0" indent="-317500" algn="l" rtl="0">
              <a:lnSpc>
                <a:spcPct val="100000"/>
              </a:lnSpc>
              <a:spcBef>
                <a:spcPts val="0"/>
              </a:spcBef>
              <a:spcAft>
                <a:spcPts val="0"/>
              </a:spcAft>
              <a:buClr>
                <a:srgbClr val="24292E"/>
              </a:buClr>
              <a:buSzPts val="1400"/>
              <a:buAutoNum type="arabicPeriod"/>
            </a:pPr>
            <a:r>
              <a:rPr lang="en" sz="1200" b="1">
                <a:solidFill>
                  <a:srgbClr val="24292E"/>
                </a:solidFill>
                <a:latin typeface="Arial"/>
                <a:ea typeface="Arial"/>
                <a:cs typeface="Arial"/>
                <a:sym typeface="Arial"/>
              </a:rPr>
              <a:t>Print</a:t>
            </a:r>
            <a:r>
              <a:rPr lang="en" sz="1200">
                <a:solidFill>
                  <a:srgbClr val="24292E"/>
                </a:solidFill>
                <a:latin typeface="Arial"/>
                <a:ea typeface="Arial"/>
                <a:cs typeface="Arial"/>
                <a:sym typeface="Arial"/>
              </a:rPr>
              <a:t> the message: "The price of pizza is </a:t>
            </a:r>
            <a:r>
              <a:rPr lang="en" sz="1200" i="1">
                <a:solidFill>
                  <a:srgbClr val="24292E"/>
                </a:solidFill>
                <a:latin typeface="Arial"/>
                <a:ea typeface="Arial"/>
                <a:cs typeface="Arial"/>
                <a:sym typeface="Arial"/>
              </a:rPr>
              <a:t>PRICE OF PIZZA</a:t>
            </a:r>
            <a:r>
              <a:rPr lang="en" sz="1200">
                <a:solidFill>
                  <a:srgbClr val="24292E"/>
                </a:solidFill>
                <a:latin typeface="Arial"/>
                <a:ea typeface="Arial"/>
                <a:cs typeface="Arial"/>
                <a:sym typeface="Arial"/>
              </a:rPr>
              <a:t> dollars."</a:t>
            </a:r>
            <a:endParaRPr sz="1200">
              <a:solidFill>
                <a:srgbClr val="24292E"/>
              </a:solidFill>
              <a:latin typeface="Arial"/>
              <a:ea typeface="Arial"/>
              <a:cs typeface="Arial"/>
              <a:sym typeface="Arial"/>
            </a:endParaRPr>
          </a:p>
          <a:p>
            <a:pPr marL="457200" lvl="0" indent="-317500" algn="l" rtl="0">
              <a:lnSpc>
                <a:spcPct val="100000"/>
              </a:lnSpc>
              <a:spcBef>
                <a:spcPts val="0"/>
              </a:spcBef>
              <a:spcAft>
                <a:spcPts val="0"/>
              </a:spcAft>
              <a:buClr>
                <a:srgbClr val="24292E"/>
              </a:buClr>
              <a:buSzPts val="1400"/>
              <a:buAutoNum type="arabicPeriod"/>
            </a:pPr>
            <a:r>
              <a:rPr lang="en" sz="1200" b="1">
                <a:solidFill>
                  <a:srgbClr val="24292E"/>
                </a:solidFill>
                <a:latin typeface="Arial"/>
                <a:ea typeface="Arial"/>
                <a:cs typeface="Arial"/>
                <a:sym typeface="Arial"/>
              </a:rPr>
              <a:t>Print</a:t>
            </a:r>
            <a:r>
              <a:rPr lang="en" sz="1200">
                <a:solidFill>
                  <a:srgbClr val="24292E"/>
                </a:solidFill>
                <a:latin typeface="Arial"/>
                <a:ea typeface="Arial"/>
                <a:cs typeface="Arial"/>
                <a:sym typeface="Arial"/>
              </a:rPr>
              <a:t> the message: "We are buying </a:t>
            </a:r>
            <a:r>
              <a:rPr lang="en" sz="1200" i="1">
                <a:solidFill>
                  <a:srgbClr val="24292E"/>
                </a:solidFill>
                <a:latin typeface="Arial"/>
                <a:ea typeface="Arial"/>
                <a:cs typeface="Arial"/>
                <a:sym typeface="Arial"/>
              </a:rPr>
              <a:t>NUMBER OF PIZZAS</a:t>
            </a:r>
            <a:r>
              <a:rPr lang="en" sz="1200">
                <a:solidFill>
                  <a:srgbClr val="24292E"/>
                </a:solidFill>
                <a:latin typeface="Arial"/>
                <a:ea typeface="Arial"/>
                <a:cs typeface="Arial"/>
                <a:sym typeface="Arial"/>
              </a:rPr>
              <a:t> pizzas."</a:t>
            </a:r>
            <a:endParaRPr sz="1200">
              <a:solidFill>
                <a:srgbClr val="24292E"/>
              </a:solidFill>
              <a:latin typeface="Arial"/>
              <a:ea typeface="Arial"/>
              <a:cs typeface="Arial"/>
              <a:sym typeface="Arial"/>
            </a:endParaRPr>
          </a:p>
          <a:p>
            <a:pPr marL="457200" lvl="0" indent="-317500" algn="l" rtl="0">
              <a:lnSpc>
                <a:spcPct val="100000"/>
              </a:lnSpc>
              <a:spcBef>
                <a:spcPts val="0"/>
              </a:spcBef>
              <a:spcAft>
                <a:spcPts val="0"/>
              </a:spcAft>
              <a:buClr>
                <a:srgbClr val="24292E"/>
              </a:buClr>
              <a:buSzPts val="1400"/>
              <a:buAutoNum type="arabicPeriod"/>
            </a:pPr>
            <a:r>
              <a:rPr lang="en" sz="1200" b="1">
                <a:solidFill>
                  <a:srgbClr val="24292E"/>
                </a:solidFill>
                <a:latin typeface="Arial"/>
                <a:ea typeface="Arial"/>
                <a:cs typeface="Arial"/>
                <a:sym typeface="Arial"/>
              </a:rPr>
              <a:t>Print</a:t>
            </a:r>
            <a:r>
              <a:rPr lang="en" sz="1200">
                <a:solidFill>
                  <a:srgbClr val="24292E"/>
                </a:solidFill>
                <a:latin typeface="Arial"/>
                <a:ea typeface="Arial"/>
                <a:cs typeface="Arial"/>
                <a:sym typeface="Arial"/>
              </a:rPr>
              <a:t> the message: "The total price for all the pizzas is </a:t>
            </a:r>
            <a:r>
              <a:rPr lang="en" sz="1200" i="1">
                <a:solidFill>
                  <a:srgbClr val="24292E"/>
                </a:solidFill>
                <a:latin typeface="Arial"/>
                <a:ea typeface="Arial"/>
                <a:cs typeface="Arial"/>
                <a:sym typeface="Arial"/>
              </a:rPr>
              <a:t>TOTAL PRICE OF PIZZAS</a:t>
            </a:r>
            <a:r>
              <a:rPr lang="en" sz="1200">
                <a:solidFill>
                  <a:srgbClr val="24292E"/>
                </a:solidFill>
                <a:latin typeface="Arial"/>
                <a:ea typeface="Arial"/>
                <a:cs typeface="Arial"/>
                <a:sym typeface="Arial"/>
              </a:rPr>
              <a:t>."</a:t>
            </a:r>
            <a:endParaRPr sz="1200">
              <a:solidFill>
                <a:srgbClr val="24292E"/>
              </a:solidFill>
              <a:latin typeface="Arial"/>
              <a:ea typeface="Arial"/>
              <a:cs typeface="Arial"/>
              <a:sym typeface="Arial"/>
            </a:endParaRPr>
          </a:p>
          <a:p>
            <a:pPr marL="457200" lvl="0" indent="-317500" algn="l" rtl="0">
              <a:lnSpc>
                <a:spcPct val="100000"/>
              </a:lnSpc>
              <a:spcBef>
                <a:spcPts val="0"/>
              </a:spcBef>
              <a:spcAft>
                <a:spcPts val="0"/>
              </a:spcAft>
              <a:buClr>
                <a:srgbClr val="24292E"/>
              </a:buClr>
              <a:buSzPts val="1400"/>
              <a:buAutoNum type="arabicPeriod"/>
            </a:pPr>
            <a:r>
              <a:rPr lang="en" sz="1200" b="1">
                <a:solidFill>
                  <a:srgbClr val="24292E"/>
                </a:solidFill>
                <a:latin typeface="Arial"/>
                <a:ea typeface="Arial"/>
                <a:cs typeface="Arial"/>
                <a:sym typeface="Arial"/>
              </a:rPr>
              <a:t>Create</a:t>
            </a:r>
            <a:r>
              <a:rPr lang="en" sz="1200">
                <a:solidFill>
                  <a:srgbClr val="24292E"/>
                </a:solidFill>
                <a:latin typeface="Arial"/>
                <a:ea typeface="Arial"/>
                <a:cs typeface="Arial"/>
                <a:sym typeface="Arial"/>
              </a:rPr>
              <a:t> a list, called </a:t>
            </a:r>
            <a:r>
              <a:rPr lang="en" sz="1200">
                <a:solidFill>
                  <a:srgbClr val="24292E"/>
                </a:solidFill>
                <a:latin typeface="Courier"/>
                <a:ea typeface="Courier"/>
                <a:cs typeface="Courier"/>
                <a:sym typeface="Courier"/>
              </a:rPr>
              <a:t>favorite_countries</a:t>
            </a:r>
            <a:r>
              <a:rPr lang="en" sz="1200">
                <a:solidFill>
                  <a:srgbClr val="24292E"/>
                </a:solidFill>
                <a:latin typeface="Arial"/>
                <a:ea typeface="Arial"/>
                <a:cs typeface="Arial"/>
                <a:sym typeface="Arial"/>
              </a:rPr>
              <a:t>. Store the name of four favorite countries inside it.</a:t>
            </a:r>
            <a:endParaRPr sz="1200">
              <a:solidFill>
                <a:srgbClr val="24292E"/>
              </a:solidFill>
              <a:latin typeface="Arial"/>
              <a:ea typeface="Arial"/>
              <a:cs typeface="Arial"/>
              <a:sym typeface="Arial"/>
            </a:endParaRPr>
          </a:p>
          <a:p>
            <a:pPr marL="457200" lvl="0" indent="-317500" algn="l" rtl="0">
              <a:lnSpc>
                <a:spcPct val="100000"/>
              </a:lnSpc>
              <a:spcBef>
                <a:spcPts val="0"/>
              </a:spcBef>
              <a:spcAft>
                <a:spcPts val="0"/>
              </a:spcAft>
              <a:buClr>
                <a:srgbClr val="24292E"/>
              </a:buClr>
              <a:buSzPts val="1400"/>
              <a:buAutoNum type="arabicPeriod"/>
            </a:pPr>
            <a:r>
              <a:rPr lang="en" sz="1200" b="1">
                <a:solidFill>
                  <a:srgbClr val="24292E"/>
                </a:solidFill>
                <a:latin typeface="Arial"/>
                <a:ea typeface="Arial"/>
                <a:cs typeface="Arial"/>
                <a:sym typeface="Arial"/>
              </a:rPr>
              <a:t>Print</a:t>
            </a:r>
            <a:r>
              <a:rPr lang="en" sz="1200">
                <a:solidFill>
                  <a:srgbClr val="24292E"/>
                </a:solidFill>
                <a:latin typeface="Arial"/>
                <a:ea typeface="Arial"/>
                <a:cs typeface="Arial"/>
                <a:sym typeface="Arial"/>
              </a:rPr>
              <a:t> the message: "My favorite countries are </a:t>
            </a:r>
            <a:r>
              <a:rPr lang="en" sz="1200" i="1">
                <a:solidFill>
                  <a:srgbClr val="24292E"/>
                </a:solidFill>
                <a:latin typeface="Arial"/>
                <a:ea typeface="Arial"/>
                <a:cs typeface="Arial"/>
                <a:sym typeface="Arial"/>
              </a:rPr>
              <a:t>LIST OF COUNTRIES HERE</a:t>
            </a:r>
            <a:r>
              <a:rPr lang="en" sz="1200">
                <a:solidFill>
                  <a:srgbClr val="24292E"/>
                </a:solidFill>
                <a:latin typeface="Arial"/>
                <a:ea typeface="Arial"/>
                <a:cs typeface="Arial"/>
                <a:sym typeface="Arial"/>
              </a:rPr>
              <a:t>."</a:t>
            </a:r>
            <a:endParaRPr sz="1200">
              <a:solidFill>
                <a:srgbClr val="24292E"/>
              </a:solidFill>
              <a:latin typeface="Arial"/>
              <a:ea typeface="Arial"/>
              <a:cs typeface="Arial"/>
              <a:sym typeface="Arial"/>
            </a:endParaRPr>
          </a:p>
          <a:p>
            <a:pPr marL="457200" lvl="0" indent="-317500" algn="l" rtl="0">
              <a:lnSpc>
                <a:spcPct val="100000"/>
              </a:lnSpc>
              <a:spcBef>
                <a:spcPts val="0"/>
              </a:spcBef>
              <a:spcAft>
                <a:spcPts val="0"/>
              </a:spcAft>
              <a:buClr>
                <a:srgbClr val="24292E"/>
              </a:buClr>
              <a:buSzPts val="1400"/>
              <a:buAutoNum type="arabicPeriod"/>
            </a:pPr>
            <a:r>
              <a:rPr lang="en" sz="1200" b="1">
                <a:solidFill>
                  <a:srgbClr val="24292E"/>
                </a:solidFill>
                <a:latin typeface="Arial"/>
                <a:ea typeface="Arial"/>
                <a:cs typeface="Arial"/>
                <a:sym typeface="Arial"/>
              </a:rPr>
              <a:t>Create</a:t>
            </a:r>
            <a:r>
              <a:rPr lang="en" sz="1200">
                <a:solidFill>
                  <a:srgbClr val="24292E"/>
                </a:solidFill>
                <a:latin typeface="Arial"/>
                <a:ea typeface="Arial"/>
                <a:cs typeface="Arial"/>
                <a:sym typeface="Arial"/>
              </a:rPr>
              <a:t> a dictionary called </a:t>
            </a:r>
            <a:r>
              <a:rPr lang="en" sz="1200">
                <a:solidFill>
                  <a:srgbClr val="24292E"/>
                </a:solidFill>
                <a:latin typeface="Courier"/>
                <a:ea typeface="Courier"/>
                <a:cs typeface="Courier"/>
                <a:sym typeface="Courier"/>
              </a:rPr>
              <a:t>contact_information</a:t>
            </a:r>
            <a:r>
              <a:rPr lang="en" sz="1200">
                <a:solidFill>
                  <a:srgbClr val="24292E"/>
                </a:solidFill>
                <a:latin typeface="Arial"/>
                <a:ea typeface="Arial"/>
                <a:cs typeface="Arial"/>
                <a:sym typeface="Arial"/>
              </a:rPr>
              <a:t> and store a home phone number, a cell phone number, and an email address inside of it.</a:t>
            </a:r>
            <a:endParaRPr sz="1200">
              <a:solidFill>
                <a:srgbClr val="24292E"/>
              </a:solidFill>
              <a:latin typeface="Arial"/>
              <a:ea typeface="Arial"/>
              <a:cs typeface="Arial"/>
              <a:sym typeface="Arial"/>
            </a:endParaRPr>
          </a:p>
          <a:p>
            <a:pPr marL="457200" lvl="0" indent="-317500" algn="l" rtl="0">
              <a:lnSpc>
                <a:spcPct val="100000"/>
              </a:lnSpc>
              <a:spcBef>
                <a:spcPts val="0"/>
              </a:spcBef>
              <a:spcAft>
                <a:spcPts val="0"/>
              </a:spcAft>
              <a:buClr>
                <a:srgbClr val="24292E"/>
              </a:buClr>
              <a:buSzPts val="1400"/>
              <a:buAutoNum type="arabicPeriod"/>
            </a:pPr>
            <a:r>
              <a:rPr lang="en" sz="1200" b="1">
                <a:solidFill>
                  <a:srgbClr val="24292E"/>
                </a:solidFill>
                <a:latin typeface="Arial"/>
                <a:ea typeface="Arial"/>
                <a:cs typeface="Arial"/>
                <a:sym typeface="Arial"/>
              </a:rPr>
              <a:t>Print</a:t>
            </a:r>
            <a:r>
              <a:rPr lang="en" sz="1200">
                <a:solidFill>
                  <a:srgbClr val="24292E"/>
                </a:solidFill>
                <a:latin typeface="Arial"/>
                <a:ea typeface="Arial"/>
                <a:cs typeface="Arial"/>
                <a:sym typeface="Arial"/>
              </a:rPr>
              <a:t> out the message: "Please contact me at </a:t>
            </a:r>
            <a:r>
              <a:rPr lang="en" sz="1200" i="1">
                <a:solidFill>
                  <a:srgbClr val="24292E"/>
                </a:solidFill>
                <a:latin typeface="Arial"/>
                <a:ea typeface="Arial"/>
                <a:cs typeface="Arial"/>
                <a:sym typeface="Arial"/>
              </a:rPr>
              <a:t>EMAIL</a:t>
            </a:r>
            <a:r>
              <a:rPr lang="en" sz="1200">
                <a:solidFill>
                  <a:srgbClr val="24292E"/>
                </a:solidFill>
                <a:latin typeface="Arial"/>
                <a:ea typeface="Arial"/>
                <a:cs typeface="Arial"/>
                <a:sym typeface="Arial"/>
              </a:rPr>
              <a:t> or call me at </a:t>
            </a:r>
            <a:r>
              <a:rPr lang="en" sz="1200" i="1">
                <a:solidFill>
                  <a:srgbClr val="24292E"/>
                </a:solidFill>
                <a:latin typeface="Arial"/>
                <a:ea typeface="Arial"/>
                <a:cs typeface="Arial"/>
                <a:sym typeface="Arial"/>
              </a:rPr>
              <a:t>HOME PHONE</a:t>
            </a:r>
            <a:r>
              <a:rPr lang="en" sz="1200">
                <a:solidFill>
                  <a:srgbClr val="24292E"/>
                </a:solidFill>
                <a:latin typeface="Arial"/>
                <a:ea typeface="Arial"/>
                <a:cs typeface="Arial"/>
                <a:sym typeface="Arial"/>
              </a:rPr>
              <a:t>"</a:t>
            </a:r>
            <a:endParaRPr sz="1200">
              <a:solidFill>
                <a:srgbClr val="24292E"/>
              </a:solidFill>
              <a:latin typeface="Arial"/>
              <a:ea typeface="Arial"/>
              <a:cs typeface="Arial"/>
              <a:sym typeface="Arial"/>
            </a:endParaRPr>
          </a:p>
          <a:p>
            <a:pPr marL="457200" lvl="0" indent="-317500" algn="l" rtl="0">
              <a:lnSpc>
                <a:spcPct val="100000"/>
              </a:lnSpc>
              <a:spcBef>
                <a:spcPts val="0"/>
              </a:spcBef>
              <a:spcAft>
                <a:spcPts val="0"/>
              </a:spcAft>
              <a:buClr>
                <a:srgbClr val="24292E"/>
              </a:buClr>
              <a:buSzPts val="1400"/>
              <a:buAutoNum type="arabicPeriod"/>
            </a:pPr>
            <a:r>
              <a:rPr lang="en" sz="1200" b="1">
                <a:solidFill>
                  <a:srgbClr val="24292E"/>
                </a:solidFill>
                <a:latin typeface="Arial"/>
                <a:ea typeface="Arial"/>
                <a:cs typeface="Arial"/>
                <a:sym typeface="Arial"/>
              </a:rPr>
              <a:t>Print</a:t>
            </a:r>
            <a:r>
              <a:rPr lang="en" sz="1200">
                <a:solidFill>
                  <a:srgbClr val="24292E"/>
                </a:solidFill>
                <a:latin typeface="Arial"/>
                <a:ea typeface="Arial"/>
                <a:cs typeface="Arial"/>
                <a:sym typeface="Arial"/>
              </a:rPr>
              <a:t> out the message: "In case of an emergency call </a:t>
            </a:r>
            <a:r>
              <a:rPr lang="en" sz="1200" i="1">
                <a:solidFill>
                  <a:srgbClr val="24292E"/>
                </a:solidFill>
                <a:latin typeface="Arial"/>
                <a:ea typeface="Arial"/>
                <a:cs typeface="Arial"/>
                <a:sym typeface="Arial"/>
              </a:rPr>
              <a:t>CELL NUMBER</a:t>
            </a:r>
            <a:r>
              <a:rPr lang="en" sz="1200">
                <a:solidFill>
                  <a:srgbClr val="24292E"/>
                </a:solidFill>
                <a:latin typeface="Arial"/>
                <a:ea typeface="Arial"/>
                <a:cs typeface="Arial"/>
                <a:sym typeface="Arial"/>
              </a:rPr>
              <a:t>"</a:t>
            </a:r>
            <a:endParaRPr sz="1200">
              <a:solidFill>
                <a:srgbClr val="24292E"/>
              </a:solidFill>
              <a:latin typeface="Arial"/>
              <a:ea typeface="Arial"/>
              <a:cs typeface="Arial"/>
              <a:sym typeface="Arial"/>
            </a:endParaRPr>
          </a:p>
          <a:p>
            <a:pPr marL="457200" lvl="0" indent="-317500" algn="l" rtl="0">
              <a:lnSpc>
                <a:spcPct val="100000"/>
              </a:lnSpc>
              <a:spcBef>
                <a:spcPts val="0"/>
              </a:spcBef>
              <a:spcAft>
                <a:spcPts val="0"/>
              </a:spcAft>
              <a:buClr>
                <a:srgbClr val="24292E"/>
              </a:buClr>
              <a:buSzPts val="1400"/>
              <a:buAutoNum type="arabicPeriod"/>
            </a:pPr>
            <a:r>
              <a:rPr lang="en" sz="1200" b="1">
                <a:solidFill>
                  <a:srgbClr val="24292E"/>
                </a:solidFill>
                <a:latin typeface="Arial"/>
                <a:ea typeface="Arial"/>
                <a:cs typeface="Arial"/>
                <a:sym typeface="Arial"/>
              </a:rPr>
              <a:t>Use</a:t>
            </a:r>
            <a:r>
              <a:rPr lang="en" sz="1200">
                <a:solidFill>
                  <a:srgbClr val="24292E"/>
                </a:solidFill>
                <a:latin typeface="Arial"/>
                <a:ea typeface="Arial"/>
                <a:cs typeface="Arial"/>
                <a:sym typeface="Arial"/>
              </a:rPr>
              <a:t> the script file provided to help you through your solution. We filled in the first few answers for you.</a:t>
            </a:r>
            <a:endParaRPr sz="1200">
              <a:solidFill>
                <a:srgbClr val="24292E"/>
              </a:solidFill>
              <a:latin typeface="Arial"/>
              <a:ea typeface="Arial"/>
              <a:cs typeface="Arial"/>
              <a:sym typeface="Arial"/>
            </a:endParaRPr>
          </a:p>
          <a:p>
            <a:pPr marL="0" lvl="0" indent="0" algn="l" rtl="0">
              <a:lnSpc>
                <a:spcPct val="100000"/>
              </a:lnSpc>
              <a:spcBef>
                <a:spcPts val="100"/>
              </a:spcBef>
              <a:spcAft>
                <a:spcPts val="100"/>
              </a:spcAft>
              <a:buNone/>
            </a:pPr>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745"/>
        <p:cNvGrpSpPr/>
        <p:nvPr/>
      </p:nvGrpSpPr>
      <p:grpSpPr>
        <a:xfrm>
          <a:off x="0" y="0"/>
          <a:ext cx="0" cy="0"/>
          <a:chOff x="0" y="0"/>
          <a:chExt cx="0" cy="0"/>
        </a:xfrm>
      </p:grpSpPr>
      <p:sp>
        <p:nvSpPr>
          <p:cNvPr id="1746" name="Google Shape;1746;p121"/>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Run That While Loop</a:t>
            </a:r>
            <a:endParaRPr/>
          </a:p>
        </p:txBody>
      </p:sp>
      <p:sp>
        <p:nvSpPr>
          <p:cNvPr id="1747" name="Google Shape;1747;p121"/>
          <p:cNvSpPr txBox="1">
            <a:spLocks noGrp="1"/>
          </p:cNvSpPr>
          <p:nvPr>
            <p:ph type="subTitle" idx="1"/>
          </p:nvPr>
        </p:nvSpPr>
        <p:spPr>
          <a:xfrm>
            <a:off x="0" y="675975"/>
            <a:ext cx="9144000" cy="364800"/>
          </a:xfrm>
          <a:prstGeom prst="rect">
            <a:avLst/>
          </a:prstGeom>
        </p:spPr>
        <p:txBody>
          <a:bodyPr spcFirstLastPara="1" wrap="square" lIns="457200" tIns="91425" rIns="0" bIns="91425" anchor="t" anchorCtr="0">
            <a:noAutofit/>
          </a:bodyPr>
          <a:lstStyle/>
          <a:p>
            <a:pPr marL="0" lvl="0" indent="0" algn="l" rtl="0">
              <a:lnSpc>
                <a:spcPct val="115000"/>
              </a:lnSpc>
              <a:spcBef>
                <a:spcPts val="0"/>
              </a:spcBef>
              <a:spcAft>
                <a:spcPts val="0"/>
              </a:spcAft>
              <a:buNone/>
            </a:pPr>
            <a:r>
              <a:rPr lang="en" sz="2200">
                <a:solidFill>
                  <a:schemeClr val="dk1"/>
                </a:solidFill>
                <a:latin typeface="Roboto Light"/>
                <a:ea typeface="Roboto Light"/>
                <a:cs typeface="Roboto Light"/>
                <a:sym typeface="Roboto Light"/>
              </a:rPr>
              <a:t>At the end of the code block, we go back to the top of the while loop.</a:t>
            </a:r>
            <a:endParaRPr sz="2200">
              <a:solidFill>
                <a:srgbClr val="FFFFFF"/>
              </a:solidFill>
              <a:highlight>
                <a:srgbClr val="212940"/>
              </a:highlight>
              <a:latin typeface="Roboto Light"/>
              <a:ea typeface="Roboto Light"/>
              <a:cs typeface="Roboto Light"/>
              <a:sym typeface="Roboto Light"/>
            </a:endParaRPr>
          </a:p>
          <a:p>
            <a:pPr marL="0" lvl="0" indent="0" algn="l" rtl="0">
              <a:lnSpc>
                <a:spcPct val="115000"/>
              </a:lnSpc>
              <a:spcBef>
                <a:spcPts val="0"/>
              </a:spcBef>
              <a:spcAft>
                <a:spcPts val="0"/>
              </a:spcAft>
              <a:buNone/>
            </a:pPr>
            <a:r>
              <a:rPr lang="en" sz="2200">
                <a:solidFill>
                  <a:srgbClr val="FFFFFF"/>
                </a:solidFill>
                <a:highlight>
                  <a:srgbClr val="212940"/>
                </a:highlight>
                <a:latin typeface="Inconsolata"/>
                <a:ea typeface="Inconsolata"/>
                <a:cs typeface="Inconsolata"/>
                <a:sym typeface="Inconsolata"/>
              </a:rPr>
              <a:t>i </a:t>
            </a:r>
            <a:r>
              <a:rPr lang="en" sz="2200">
                <a:solidFill>
                  <a:schemeClr val="accent1"/>
                </a:solidFill>
                <a:highlight>
                  <a:srgbClr val="212940"/>
                </a:highlight>
                <a:latin typeface="Inconsolata"/>
                <a:ea typeface="Inconsolata"/>
                <a:cs typeface="Inconsolata"/>
                <a:sym typeface="Inconsolata"/>
              </a:rPr>
              <a:t>=</a:t>
            </a:r>
            <a:r>
              <a:rPr lang="en" sz="2200">
                <a:solidFill>
                  <a:srgbClr val="FFFFFF"/>
                </a:solidFill>
                <a:highlight>
                  <a:srgbClr val="212940"/>
                </a:highlight>
                <a:latin typeface="Inconsolata"/>
                <a:ea typeface="Inconsolata"/>
                <a:cs typeface="Inconsolata"/>
                <a:sym typeface="Inconsolata"/>
              </a:rPr>
              <a:t> </a:t>
            </a:r>
            <a:r>
              <a:rPr lang="en" sz="2200">
                <a:solidFill>
                  <a:srgbClr val="FF00FF"/>
                </a:solidFill>
                <a:highlight>
                  <a:srgbClr val="212940"/>
                </a:highlight>
                <a:latin typeface="Inconsolata"/>
                <a:ea typeface="Inconsolata"/>
                <a:cs typeface="Inconsolata"/>
                <a:sym typeface="Inconsolata"/>
              </a:rPr>
              <a:t>1</a:t>
            </a:r>
            <a:endParaRPr sz="2200">
              <a:solidFill>
                <a:srgbClr val="FF00FF"/>
              </a:solidFill>
              <a:highlight>
                <a:srgbClr val="212940"/>
              </a:highlight>
              <a:latin typeface="Inconsolata"/>
              <a:ea typeface="Inconsolata"/>
              <a:cs typeface="Inconsolata"/>
              <a:sym typeface="Inconsolata"/>
            </a:endParaRPr>
          </a:p>
          <a:p>
            <a:pPr marL="0" lvl="0" indent="0" algn="l" rtl="0">
              <a:lnSpc>
                <a:spcPct val="115000"/>
              </a:lnSpc>
              <a:spcBef>
                <a:spcPts val="0"/>
              </a:spcBef>
              <a:spcAft>
                <a:spcPts val="0"/>
              </a:spcAft>
              <a:buNone/>
            </a:pPr>
            <a:r>
              <a:rPr lang="en" sz="2200">
                <a:solidFill>
                  <a:srgbClr val="FFFFFF"/>
                </a:solidFill>
                <a:highlight>
                  <a:srgbClr val="212940"/>
                </a:highlight>
                <a:latin typeface="Inconsolata"/>
                <a:ea typeface="Inconsolata"/>
                <a:cs typeface="Inconsolata"/>
                <a:sym typeface="Inconsolata"/>
              </a:rPr>
              <a:t>i </a:t>
            </a:r>
            <a:r>
              <a:rPr lang="en" sz="2200">
                <a:solidFill>
                  <a:schemeClr val="accent1"/>
                </a:solidFill>
                <a:highlight>
                  <a:srgbClr val="212940"/>
                </a:highlight>
                <a:latin typeface="Inconsolata"/>
                <a:ea typeface="Inconsolata"/>
                <a:cs typeface="Inconsolata"/>
                <a:sym typeface="Inconsolata"/>
              </a:rPr>
              <a:t>&lt;</a:t>
            </a:r>
            <a:r>
              <a:rPr lang="en" sz="2200">
                <a:solidFill>
                  <a:srgbClr val="FFFFFF"/>
                </a:solidFill>
                <a:highlight>
                  <a:srgbClr val="212940"/>
                </a:highlight>
                <a:latin typeface="Inconsolata"/>
                <a:ea typeface="Inconsolata"/>
                <a:cs typeface="Inconsolata"/>
                <a:sym typeface="Inconsolata"/>
              </a:rPr>
              <a:t> </a:t>
            </a:r>
            <a:r>
              <a:rPr lang="en" sz="2200">
                <a:solidFill>
                  <a:srgbClr val="FF00FF"/>
                </a:solidFill>
                <a:highlight>
                  <a:srgbClr val="212940"/>
                </a:highlight>
                <a:latin typeface="Inconsolata"/>
                <a:ea typeface="Inconsolata"/>
                <a:cs typeface="Inconsolata"/>
                <a:sym typeface="Inconsolata"/>
              </a:rPr>
              <a:t>5 </a:t>
            </a:r>
            <a:r>
              <a:rPr lang="en" sz="2200">
                <a:solidFill>
                  <a:schemeClr val="accent1"/>
                </a:solidFill>
                <a:highlight>
                  <a:srgbClr val="212940"/>
                </a:highlight>
                <a:latin typeface="Inconsolata"/>
                <a:ea typeface="Inconsolata"/>
                <a:cs typeface="Inconsolata"/>
                <a:sym typeface="Inconsolata"/>
              </a:rPr>
              <a:t>-&gt;</a:t>
            </a:r>
            <a:r>
              <a:rPr lang="en" sz="2200">
                <a:solidFill>
                  <a:srgbClr val="FFFFFF"/>
                </a:solidFill>
                <a:highlight>
                  <a:srgbClr val="212940"/>
                </a:highlight>
                <a:latin typeface="Inconsolata"/>
                <a:ea typeface="Inconsolata"/>
                <a:cs typeface="Inconsolata"/>
                <a:sym typeface="Inconsolata"/>
              </a:rPr>
              <a:t>True </a:t>
            </a:r>
            <a:endParaRPr sz="2200">
              <a:solidFill>
                <a:srgbClr val="FFFFFF"/>
              </a:solidFill>
              <a:highlight>
                <a:srgbClr val="212940"/>
              </a:highlight>
              <a:latin typeface="Inconsolata"/>
              <a:ea typeface="Inconsolata"/>
              <a:cs typeface="Inconsolata"/>
              <a:sym typeface="Inconsolata"/>
            </a:endParaRPr>
          </a:p>
          <a:p>
            <a:pPr marL="0" lvl="0" indent="0" algn="l" rtl="0">
              <a:lnSpc>
                <a:spcPct val="115000"/>
              </a:lnSpc>
              <a:spcBef>
                <a:spcPts val="0"/>
              </a:spcBef>
              <a:spcAft>
                <a:spcPts val="0"/>
              </a:spcAft>
              <a:buNone/>
            </a:pPr>
            <a:r>
              <a:rPr lang="en" sz="2200">
                <a:solidFill>
                  <a:schemeClr val="accent1"/>
                </a:solidFill>
                <a:highlight>
                  <a:srgbClr val="212940"/>
                </a:highlight>
                <a:latin typeface="Inconsolata"/>
                <a:ea typeface="Inconsolata"/>
                <a:cs typeface="Inconsolata"/>
                <a:sym typeface="Inconsolata"/>
              </a:rPr>
              <a:t>print</a:t>
            </a:r>
            <a:endParaRPr sz="2200">
              <a:solidFill>
                <a:schemeClr val="accent1"/>
              </a:solidFill>
              <a:highlight>
                <a:srgbClr val="212940"/>
              </a:highlight>
              <a:latin typeface="Inconsolata"/>
              <a:ea typeface="Inconsolata"/>
              <a:cs typeface="Inconsolata"/>
              <a:sym typeface="Inconsolata"/>
            </a:endParaRPr>
          </a:p>
          <a:p>
            <a:pPr marL="0" lvl="0" indent="0" algn="l" rtl="0">
              <a:lnSpc>
                <a:spcPct val="115000"/>
              </a:lnSpc>
              <a:spcBef>
                <a:spcPts val="0"/>
              </a:spcBef>
              <a:spcAft>
                <a:spcPts val="0"/>
              </a:spcAft>
              <a:buNone/>
            </a:pPr>
            <a:r>
              <a:rPr lang="en" sz="2200">
                <a:solidFill>
                  <a:srgbClr val="FFFFFF"/>
                </a:solidFill>
                <a:highlight>
                  <a:srgbClr val="212940"/>
                </a:highlight>
                <a:latin typeface="Inconsolata"/>
                <a:ea typeface="Inconsolata"/>
                <a:cs typeface="Inconsolata"/>
                <a:sym typeface="Inconsolata"/>
              </a:rPr>
              <a:t>i</a:t>
            </a:r>
            <a:r>
              <a:rPr lang="en" sz="2200">
                <a:solidFill>
                  <a:schemeClr val="accent1"/>
                </a:solidFill>
                <a:highlight>
                  <a:srgbClr val="212940"/>
                </a:highlight>
                <a:latin typeface="Inconsolata"/>
                <a:ea typeface="Inconsolata"/>
                <a:cs typeface="Inconsolata"/>
                <a:sym typeface="Inconsolata"/>
              </a:rPr>
              <a:t> = </a:t>
            </a:r>
            <a:r>
              <a:rPr lang="en" sz="2200">
                <a:solidFill>
                  <a:srgbClr val="FF00FF"/>
                </a:solidFill>
                <a:highlight>
                  <a:srgbClr val="212940"/>
                </a:highlight>
                <a:latin typeface="Inconsolata"/>
                <a:ea typeface="Inconsolata"/>
                <a:cs typeface="Inconsolata"/>
                <a:sym typeface="Inconsolata"/>
              </a:rPr>
              <a:t>2</a:t>
            </a:r>
            <a:endParaRPr sz="2200">
              <a:solidFill>
                <a:schemeClr val="dk1"/>
              </a:solidFill>
            </a:endParaRPr>
          </a:p>
        </p:txBody>
      </p:sp>
      <p:sp>
        <p:nvSpPr>
          <p:cNvPr id="1748" name="Google Shape;1748;p12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70</a:t>
            </a:fld>
            <a:endParaRPr/>
          </a:p>
        </p:txBody>
      </p:sp>
      <p:sp>
        <p:nvSpPr>
          <p:cNvPr id="1749" name="Google Shape;1749;p121"/>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graphicFrame>
        <p:nvGraphicFramePr>
          <p:cNvPr id="1750" name="Google Shape;1750;p121"/>
          <p:cNvGraphicFramePr/>
          <p:nvPr/>
        </p:nvGraphicFramePr>
        <p:xfrm>
          <a:off x="2711325" y="1293425"/>
          <a:ext cx="5896450" cy="2397800"/>
        </p:xfrm>
        <a:graphic>
          <a:graphicData uri="http://schemas.openxmlformats.org/drawingml/2006/table">
            <a:tbl>
              <a:tblPr>
                <a:noFill/>
                <a:tableStyleId>{9675CA7D-D893-4B12-878C-924B40C036C8}</a:tableStyleId>
              </a:tblPr>
              <a:tblGrid>
                <a:gridCol w="5896450">
                  <a:extLst>
                    <a:ext uri="{9D8B030D-6E8A-4147-A177-3AD203B41FA5}">
                      <a16:colId xmlns:a16="http://schemas.microsoft.com/office/drawing/2014/main" val="20000"/>
                    </a:ext>
                  </a:extLst>
                </a:gridCol>
              </a:tblGrid>
              <a:tr h="2397800">
                <a:tc>
                  <a:txBody>
                    <a:bodyPr/>
                    <a:lstStyle/>
                    <a:p>
                      <a:pPr marL="0" lvl="0" indent="0" algn="l" rtl="0">
                        <a:spcBef>
                          <a:spcPts val="0"/>
                        </a:spcBef>
                        <a:spcAft>
                          <a:spcPts val="0"/>
                        </a:spcAft>
                        <a:buNone/>
                      </a:pPr>
                      <a:r>
                        <a:rPr lang="en" sz="1600">
                          <a:solidFill>
                            <a:schemeClr val="lt1"/>
                          </a:solidFill>
                          <a:latin typeface="Inconsolata"/>
                          <a:ea typeface="Inconsolata"/>
                          <a:cs typeface="Inconsolata"/>
                          <a:sym typeface="Inconsolata"/>
                        </a:rPr>
                        <a:t>i </a:t>
                      </a:r>
                      <a:r>
                        <a:rPr lang="en" sz="1600">
                          <a:solidFill>
                            <a:schemeClr val="accent1"/>
                          </a:solidFill>
                          <a:latin typeface="Inconsolata"/>
                          <a:ea typeface="Inconsolata"/>
                          <a:cs typeface="Inconsolata"/>
                          <a:sym typeface="Inconsolata"/>
                        </a:rPr>
                        <a:t>=</a:t>
                      </a:r>
                      <a:r>
                        <a:rPr lang="en" sz="1600">
                          <a:solidFill>
                            <a:schemeClr val="lt1"/>
                          </a:solidFill>
                          <a:latin typeface="Inconsolata"/>
                          <a:ea typeface="Inconsolata"/>
                          <a:cs typeface="Inconsolata"/>
                          <a:sym typeface="Inconsolata"/>
                        </a:rPr>
                        <a:t> </a:t>
                      </a:r>
                      <a:r>
                        <a:rPr lang="en" sz="1600">
                          <a:solidFill>
                            <a:srgbClr val="FF00FF"/>
                          </a:solidFill>
                          <a:latin typeface="Inconsolata"/>
                          <a:ea typeface="Inconsolata"/>
                          <a:cs typeface="Inconsolata"/>
                          <a:sym typeface="Inconsolata"/>
                        </a:rPr>
                        <a:t>1</a:t>
                      </a:r>
                      <a:endParaRPr sz="1600">
                        <a:solidFill>
                          <a:srgbClr val="FF00FF"/>
                        </a:solidFill>
                        <a:latin typeface="Inconsolata"/>
                        <a:ea typeface="Inconsolata"/>
                        <a:cs typeface="Inconsolata"/>
                        <a:sym typeface="Inconsolata"/>
                      </a:endParaRPr>
                    </a:p>
                    <a:p>
                      <a:pPr marL="0" lvl="0" indent="0" algn="l" rtl="0">
                        <a:spcBef>
                          <a:spcPts val="0"/>
                        </a:spcBef>
                        <a:spcAft>
                          <a:spcPts val="0"/>
                        </a:spcAft>
                        <a:buNone/>
                      </a:pPr>
                      <a:endParaRPr sz="1600">
                        <a:solidFill>
                          <a:schemeClr val="lt1"/>
                        </a:solidFill>
                        <a:latin typeface="Inconsolata"/>
                        <a:ea typeface="Inconsolata"/>
                        <a:cs typeface="Inconsolata"/>
                        <a:sym typeface="Inconsolata"/>
                      </a:endParaRPr>
                    </a:p>
                    <a:p>
                      <a:pPr marL="0" lvl="0" indent="0" algn="l" rtl="0">
                        <a:spcBef>
                          <a:spcPts val="0"/>
                        </a:spcBef>
                        <a:spcAft>
                          <a:spcPts val="0"/>
                        </a:spcAft>
                        <a:buNone/>
                      </a:pPr>
                      <a:r>
                        <a:rPr lang="en" sz="1600" i="1">
                          <a:solidFill>
                            <a:srgbClr val="6FA8DC"/>
                          </a:solidFill>
                          <a:latin typeface="Inconsolata"/>
                          <a:ea typeface="Inconsolata"/>
                          <a:cs typeface="Inconsolata"/>
                          <a:sym typeface="Inconsolata"/>
                        </a:rPr>
                        <a:t># while some condition is true, run this block of code</a:t>
                      </a:r>
                      <a:endParaRPr sz="1600" i="1">
                        <a:solidFill>
                          <a:srgbClr val="6FA8DC"/>
                        </a:solidFill>
                        <a:latin typeface="Inconsolata"/>
                        <a:ea typeface="Inconsolata"/>
                        <a:cs typeface="Inconsolata"/>
                        <a:sym typeface="Inconsolata"/>
                      </a:endParaRPr>
                    </a:p>
                    <a:p>
                      <a:pPr marL="0" lvl="0" indent="0" algn="l" rtl="0">
                        <a:spcBef>
                          <a:spcPts val="0"/>
                        </a:spcBef>
                        <a:spcAft>
                          <a:spcPts val="0"/>
                        </a:spcAft>
                        <a:buNone/>
                      </a:pPr>
                      <a:r>
                        <a:rPr lang="en" sz="1600">
                          <a:solidFill>
                            <a:schemeClr val="accent1"/>
                          </a:solidFill>
                          <a:latin typeface="Inconsolata"/>
                          <a:ea typeface="Inconsolata"/>
                          <a:cs typeface="Inconsolata"/>
                          <a:sym typeface="Inconsolata"/>
                        </a:rPr>
                        <a:t>while </a:t>
                      </a:r>
                      <a:r>
                        <a:rPr lang="en" sz="1600">
                          <a:solidFill>
                            <a:srgbClr val="FFFFFF"/>
                          </a:solidFill>
                          <a:latin typeface="Inconsolata"/>
                          <a:ea typeface="Inconsolata"/>
                          <a:cs typeface="Inconsolata"/>
                          <a:sym typeface="Inconsolata"/>
                        </a:rPr>
                        <a:t>i</a:t>
                      </a:r>
                      <a:r>
                        <a:rPr lang="en" sz="1600">
                          <a:solidFill>
                            <a:schemeClr val="accent1"/>
                          </a:solidFill>
                          <a:latin typeface="Inconsolata"/>
                          <a:ea typeface="Inconsolata"/>
                          <a:cs typeface="Inconsolata"/>
                          <a:sym typeface="Inconsolata"/>
                        </a:rPr>
                        <a:t> &lt;</a:t>
                      </a:r>
                      <a:r>
                        <a:rPr lang="en" sz="1600">
                          <a:solidFill>
                            <a:srgbClr val="FFFFFF"/>
                          </a:solidFill>
                          <a:latin typeface="Inconsolata"/>
                          <a:ea typeface="Inconsolata"/>
                          <a:cs typeface="Inconsolata"/>
                          <a:sym typeface="Inconsolata"/>
                        </a:rPr>
                        <a:t> </a:t>
                      </a:r>
                      <a:r>
                        <a:rPr lang="en" sz="1600">
                          <a:solidFill>
                            <a:srgbClr val="FF00FF"/>
                          </a:solidFill>
                          <a:latin typeface="Inconsolata"/>
                          <a:ea typeface="Inconsolata"/>
                          <a:cs typeface="Inconsolata"/>
                          <a:sym typeface="Inconsolata"/>
                        </a:rPr>
                        <a:t>5</a:t>
                      </a:r>
                      <a:r>
                        <a:rPr lang="en" sz="1600">
                          <a:solidFill>
                            <a:srgbClr val="FFFFFF"/>
                          </a:solidFill>
                          <a:latin typeface="Inconsolata"/>
                          <a:ea typeface="Inconsolata"/>
                          <a:cs typeface="Inconsolata"/>
                          <a:sym typeface="Inconsolata"/>
                        </a:rPr>
                        <a:t>:</a:t>
                      </a:r>
                      <a:endParaRPr sz="1600">
                        <a:solidFill>
                          <a:srgbClr val="FFFFFF"/>
                        </a:solidFill>
                        <a:latin typeface="Inconsolata"/>
                        <a:ea typeface="Inconsolata"/>
                        <a:cs typeface="Inconsolata"/>
                        <a:sym typeface="Inconsolata"/>
                      </a:endParaRPr>
                    </a:p>
                    <a:p>
                      <a:pPr marL="0" lvl="0" indent="0" algn="l" rtl="0">
                        <a:spcBef>
                          <a:spcPts val="0"/>
                        </a:spcBef>
                        <a:spcAft>
                          <a:spcPts val="0"/>
                        </a:spcAft>
                        <a:buNone/>
                      </a:pPr>
                      <a:r>
                        <a:rPr lang="en" sz="1600">
                          <a:solidFill>
                            <a:srgbClr val="FFFFFF"/>
                          </a:solidFill>
                          <a:latin typeface="Inconsolata"/>
                          <a:ea typeface="Inconsolata"/>
                          <a:cs typeface="Inconsolata"/>
                          <a:sym typeface="Inconsolata"/>
                        </a:rPr>
                        <a:t>    </a:t>
                      </a:r>
                      <a:r>
                        <a:rPr lang="en" sz="1600">
                          <a:solidFill>
                            <a:schemeClr val="accent1"/>
                          </a:solidFill>
                          <a:latin typeface="Inconsolata"/>
                          <a:ea typeface="Inconsolata"/>
                          <a:cs typeface="Inconsolata"/>
                          <a:sym typeface="Inconsolata"/>
                        </a:rPr>
                        <a:t>print</a:t>
                      </a:r>
                      <a:r>
                        <a:rPr lang="en" sz="1600">
                          <a:solidFill>
                            <a:srgbClr val="FFFFFF"/>
                          </a:solidFill>
                          <a:latin typeface="Inconsolata"/>
                          <a:ea typeface="Inconsolata"/>
                          <a:cs typeface="Inconsolata"/>
                          <a:sym typeface="Inconsolata"/>
                        </a:rPr>
                        <a:t>(</a:t>
                      </a:r>
                      <a:r>
                        <a:rPr lang="en" sz="1600">
                          <a:solidFill>
                            <a:srgbClr val="FFFF00"/>
                          </a:solidFill>
                          <a:latin typeface="Inconsolata"/>
                          <a:ea typeface="Inconsolata"/>
                          <a:cs typeface="Inconsolata"/>
                          <a:sym typeface="Inconsolata"/>
                        </a:rPr>
                        <a:t>f</a:t>
                      </a:r>
                      <a:r>
                        <a:rPr lang="en" sz="1600">
                          <a:solidFill>
                            <a:srgbClr val="00FF00"/>
                          </a:solidFill>
                          <a:latin typeface="Inconsolata"/>
                          <a:ea typeface="Inconsolata"/>
                          <a:cs typeface="Inconsolata"/>
                          <a:sym typeface="Inconsolata"/>
                        </a:rPr>
                        <a:t>"I have </a:t>
                      </a:r>
                      <a:r>
                        <a:rPr lang="en" sz="1600">
                          <a:solidFill>
                            <a:srgbClr val="FF00FF"/>
                          </a:solidFill>
                          <a:latin typeface="Inconsolata"/>
                          <a:ea typeface="Inconsolata"/>
                          <a:cs typeface="Inconsolata"/>
                          <a:sym typeface="Inconsolata"/>
                        </a:rPr>
                        <a:t>{</a:t>
                      </a:r>
                      <a:r>
                        <a:rPr lang="en" sz="1600">
                          <a:solidFill>
                            <a:srgbClr val="FFFFFF"/>
                          </a:solidFill>
                          <a:latin typeface="Inconsolata"/>
                          <a:ea typeface="Inconsolata"/>
                          <a:cs typeface="Inconsolata"/>
                          <a:sym typeface="Inconsolata"/>
                        </a:rPr>
                        <a:t>i</a:t>
                      </a:r>
                      <a:r>
                        <a:rPr lang="en" sz="1600">
                          <a:solidFill>
                            <a:srgbClr val="FF00FF"/>
                          </a:solidFill>
                          <a:latin typeface="Inconsolata"/>
                          <a:ea typeface="Inconsolata"/>
                          <a:cs typeface="Inconsolata"/>
                          <a:sym typeface="Inconsolata"/>
                        </a:rPr>
                        <a:t>}</a:t>
                      </a:r>
                      <a:r>
                        <a:rPr lang="en" sz="1600">
                          <a:solidFill>
                            <a:srgbClr val="00FF00"/>
                          </a:solidFill>
                          <a:latin typeface="Inconsolata"/>
                          <a:ea typeface="Inconsolata"/>
                          <a:cs typeface="Inconsolata"/>
                          <a:sym typeface="Inconsolata"/>
                        </a:rPr>
                        <a:t> dollar(s)"</a:t>
                      </a:r>
                      <a:r>
                        <a:rPr lang="en" sz="1600">
                          <a:solidFill>
                            <a:srgbClr val="FFFFFF"/>
                          </a:solidFill>
                          <a:latin typeface="Inconsolata"/>
                          <a:ea typeface="Inconsolata"/>
                          <a:cs typeface="Inconsolata"/>
                          <a:sym typeface="Inconsolata"/>
                        </a:rPr>
                        <a:t>)</a:t>
                      </a:r>
                      <a:endParaRPr sz="1600">
                        <a:solidFill>
                          <a:srgbClr val="FFFFFF"/>
                        </a:solidFill>
                        <a:latin typeface="Inconsolata"/>
                        <a:ea typeface="Inconsolata"/>
                        <a:cs typeface="Inconsolata"/>
                        <a:sym typeface="Inconsolata"/>
                      </a:endParaRPr>
                    </a:p>
                    <a:p>
                      <a:pPr marL="0" lvl="0" indent="0" algn="l" rtl="0">
                        <a:spcBef>
                          <a:spcPts val="0"/>
                        </a:spcBef>
                        <a:spcAft>
                          <a:spcPts val="0"/>
                        </a:spcAft>
                        <a:buNone/>
                      </a:pPr>
                      <a:r>
                        <a:rPr lang="en" sz="1600">
                          <a:solidFill>
                            <a:schemeClr val="lt1"/>
                          </a:solidFill>
                          <a:latin typeface="Inconsolata"/>
                          <a:ea typeface="Inconsolata"/>
                          <a:cs typeface="Inconsolata"/>
                          <a:sym typeface="Inconsolata"/>
                        </a:rPr>
                        <a:t>    i </a:t>
                      </a:r>
                      <a:r>
                        <a:rPr lang="en" sz="1600">
                          <a:solidFill>
                            <a:schemeClr val="accent1"/>
                          </a:solidFill>
                          <a:latin typeface="Inconsolata"/>
                          <a:ea typeface="Inconsolata"/>
                          <a:cs typeface="Inconsolata"/>
                          <a:sym typeface="Inconsolata"/>
                        </a:rPr>
                        <a:t>=</a:t>
                      </a:r>
                      <a:r>
                        <a:rPr lang="en" sz="1600">
                          <a:solidFill>
                            <a:schemeClr val="lt1"/>
                          </a:solidFill>
                          <a:latin typeface="Inconsolata"/>
                          <a:ea typeface="Inconsolata"/>
                          <a:cs typeface="Inconsolata"/>
                          <a:sym typeface="Inconsolata"/>
                        </a:rPr>
                        <a:t> i </a:t>
                      </a:r>
                      <a:r>
                        <a:rPr lang="en" sz="1600">
                          <a:solidFill>
                            <a:schemeClr val="accent1"/>
                          </a:solidFill>
                          <a:latin typeface="Inconsolata"/>
                          <a:ea typeface="Inconsolata"/>
                          <a:cs typeface="Inconsolata"/>
                          <a:sym typeface="Inconsolata"/>
                        </a:rPr>
                        <a:t>+</a:t>
                      </a:r>
                      <a:r>
                        <a:rPr lang="en" sz="1600">
                          <a:solidFill>
                            <a:schemeClr val="lt1"/>
                          </a:solidFill>
                          <a:latin typeface="Inconsolata"/>
                          <a:ea typeface="Inconsolata"/>
                          <a:cs typeface="Inconsolata"/>
                          <a:sym typeface="Inconsolata"/>
                        </a:rPr>
                        <a:t> </a:t>
                      </a:r>
                      <a:r>
                        <a:rPr lang="en" sz="1600">
                          <a:solidFill>
                            <a:srgbClr val="FF00FF"/>
                          </a:solidFill>
                          <a:latin typeface="Inconsolata"/>
                          <a:ea typeface="Inconsolata"/>
                          <a:cs typeface="Inconsolata"/>
                          <a:sym typeface="Inconsolata"/>
                        </a:rPr>
                        <a:t>1</a:t>
                      </a:r>
                      <a:endParaRPr sz="1600">
                        <a:solidFill>
                          <a:srgbClr val="FFFFFF"/>
                        </a:solidFill>
                        <a:latin typeface="Inconsolata"/>
                        <a:ea typeface="Inconsolata"/>
                        <a:cs typeface="Inconsolata"/>
                        <a:sym typeface="Inconsolata"/>
                      </a:endParaRPr>
                    </a:p>
                    <a:p>
                      <a:pPr marL="0" lvl="0" indent="0" algn="l" rtl="0">
                        <a:spcBef>
                          <a:spcPts val="0"/>
                        </a:spcBef>
                        <a:spcAft>
                          <a:spcPts val="0"/>
                        </a:spcAft>
                        <a:buNone/>
                      </a:pPr>
                      <a:endParaRPr sz="1600">
                        <a:solidFill>
                          <a:srgbClr val="FFFFFF"/>
                        </a:solidFill>
                        <a:latin typeface="Inconsolata"/>
                        <a:ea typeface="Inconsolata"/>
                        <a:cs typeface="Inconsolata"/>
                        <a:sym typeface="Inconsolata"/>
                      </a:endParaRPr>
                    </a:p>
                    <a:p>
                      <a:pPr marL="0" lvl="0" indent="0" algn="l" rtl="0">
                        <a:spcBef>
                          <a:spcPts val="0"/>
                        </a:spcBef>
                        <a:spcAft>
                          <a:spcPts val="0"/>
                        </a:spcAft>
                        <a:buNone/>
                      </a:pPr>
                      <a:r>
                        <a:rPr lang="en" sz="1600" i="1">
                          <a:solidFill>
                            <a:srgbClr val="6FA8DC"/>
                          </a:solidFill>
                          <a:latin typeface="Inconsolata"/>
                          <a:ea typeface="Inconsolata"/>
                          <a:cs typeface="Inconsolata"/>
                          <a:sym typeface="Inconsolata"/>
                        </a:rPr>
                        <a:t># Logs:</a:t>
                      </a:r>
                      <a:endParaRPr sz="1600" i="1">
                        <a:solidFill>
                          <a:srgbClr val="6FA8DC"/>
                        </a:solidFill>
                        <a:latin typeface="Inconsolata"/>
                        <a:ea typeface="Inconsolata"/>
                        <a:cs typeface="Inconsolata"/>
                        <a:sym typeface="Inconsolata"/>
                      </a:endParaRPr>
                    </a:p>
                    <a:p>
                      <a:pPr marL="0" lvl="0" indent="0" algn="l" rtl="0">
                        <a:spcBef>
                          <a:spcPts val="0"/>
                        </a:spcBef>
                        <a:spcAft>
                          <a:spcPts val="0"/>
                        </a:spcAft>
                        <a:buNone/>
                      </a:pPr>
                      <a:r>
                        <a:rPr lang="en" sz="1600" i="1">
                          <a:solidFill>
                            <a:srgbClr val="6FA8DC"/>
                          </a:solidFill>
                          <a:latin typeface="Inconsolata"/>
                          <a:ea typeface="Inconsolata"/>
                          <a:cs typeface="Inconsolata"/>
                          <a:sym typeface="Inconsolata"/>
                        </a:rPr>
                        <a:t># I have 1 dollar(s)</a:t>
                      </a:r>
                      <a:endParaRPr sz="1600" i="1">
                        <a:solidFill>
                          <a:srgbClr val="6FA8DC"/>
                        </a:solidFill>
                        <a:latin typeface="Inconsolata"/>
                        <a:ea typeface="Inconsolata"/>
                        <a:cs typeface="Inconsolata"/>
                        <a:sym typeface="Inconsolata"/>
                      </a:endParaRPr>
                    </a:p>
                  </a:txBody>
                  <a:tcPr marL="91425" marR="91425" marT="0" marB="0" anchor="ctr">
                    <a:lnL w="28575" cap="flat" cmpd="sng">
                      <a:solidFill>
                        <a:srgbClr val="FFFFFF"/>
                      </a:solidFill>
                      <a:prstDash val="solid"/>
                      <a:round/>
                      <a:headEnd type="none" w="sm" len="sm"/>
                      <a:tailEnd type="none" w="sm" len="sm"/>
                    </a:lnL>
                    <a:lnR w="28575" cap="flat" cmpd="sng">
                      <a:solidFill>
                        <a:srgbClr val="FFFFFF"/>
                      </a:solidFill>
                      <a:prstDash val="solid"/>
                      <a:round/>
                      <a:headEnd type="none" w="sm" len="sm"/>
                      <a:tailEnd type="none" w="sm" len="sm"/>
                    </a:lnR>
                    <a:lnT w="28575" cap="flat" cmpd="sng">
                      <a:solidFill>
                        <a:srgbClr val="FFFFFF"/>
                      </a:solidFill>
                      <a:prstDash val="solid"/>
                      <a:round/>
                      <a:headEnd type="none" w="sm" len="sm"/>
                      <a:tailEnd type="none" w="sm" len="sm"/>
                    </a:lnT>
                    <a:lnB w="28575" cap="flat" cmpd="sng">
                      <a:solidFill>
                        <a:srgbClr val="FFFFFF"/>
                      </a:solidFill>
                      <a:prstDash val="solid"/>
                      <a:round/>
                      <a:headEnd type="none" w="sm" len="sm"/>
                      <a:tailEnd type="none" w="sm" len="sm"/>
                    </a:lnB>
                    <a:solidFill>
                      <a:srgbClr val="212940"/>
                    </a:solidFill>
                  </a:tcPr>
                </a:tc>
                <a:extLst>
                  <a:ext uri="{0D108BD9-81ED-4DB2-BD59-A6C34878D82A}">
                    <a16:rowId xmlns:a16="http://schemas.microsoft.com/office/drawing/2014/main" val="10000"/>
                  </a:ext>
                </a:extLst>
              </a:tr>
            </a:tbl>
          </a:graphicData>
        </a:graphic>
      </p:graphicFrame>
      <p:sp>
        <p:nvSpPr>
          <p:cNvPr id="1751" name="Google Shape;1751;p121"/>
          <p:cNvSpPr/>
          <p:nvPr/>
        </p:nvSpPr>
        <p:spPr>
          <a:xfrm rot="10800000">
            <a:off x="2297225" y="2124675"/>
            <a:ext cx="503100" cy="735300"/>
          </a:xfrm>
          <a:prstGeom prst="curvedLeftArrow">
            <a:avLst>
              <a:gd name="adj1" fmla="val 25000"/>
              <a:gd name="adj2" fmla="val 50000"/>
              <a:gd name="adj3" fmla="val 25000"/>
            </a:avLst>
          </a:prstGeom>
          <a:solidFill>
            <a:srgbClr val="FFFF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752" name="Google Shape;1752;p121"/>
          <p:cNvPicPr preferRelativeResize="0"/>
          <p:nvPr/>
        </p:nvPicPr>
        <p:blipFill>
          <a:blip r:embed="rId3">
            <a:alphaModFix/>
          </a:blip>
          <a:stretch>
            <a:fillRect/>
          </a:stretch>
        </p:blipFill>
        <p:spPr>
          <a:xfrm>
            <a:off x="0" y="1515069"/>
            <a:ext cx="503100" cy="442880"/>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1756"/>
        <p:cNvGrpSpPr/>
        <p:nvPr/>
      </p:nvGrpSpPr>
      <p:grpSpPr>
        <a:xfrm>
          <a:off x="0" y="0"/>
          <a:ext cx="0" cy="0"/>
          <a:chOff x="0" y="0"/>
          <a:chExt cx="0" cy="0"/>
        </a:xfrm>
      </p:grpSpPr>
      <p:sp>
        <p:nvSpPr>
          <p:cNvPr id="1757" name="Google Shape;1757;p122"/>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Run That While Loop</a:t>
            </a:r>
            <a:endParaRPr>
              <a:solidFill>
                <a:schemeClr val="dk1"/>
              </a:solidFill>
            </a:endParaRPr>
          </a:p>
          <a:p>
            <a:pPr marL="0" lvl="0" indent="0" algn="l" rtl="0">
              <a:spcBef>
                <a:spcPts val="0"/>
              </a:spcBef>
              <a:spcAft>
                <a:spcPts val="0"/>
              </a:spcAft>
              <a:buNone/>
            </a:pPr>
            <a:endParaRPr/>
          </a:p>
        </p:txBody>
      </p:sp>
      <p:sp>
        <p:nvSpPr>
          <p:cNvPr id="1758" name="Google Shape;1758;p122"/>
          <p:cNvSpPr txBox="1">
            <a:spLocks noGrp="1"/>
          </p:cNvSpPr>
          <p:nvPr>
            <p:ph type="subTitle" idx="1"/>
          </p:nvPr>
        </p:nvSpPr>
        <p:spPr>
          <a:xfrm>
            <a:off x="0" y="675975"/>
            <a:ext cx="9144000" cy="364800"/>
          </a:xfrm>
          <a:prstGeom prst="rect">
            <a:avLst/>
          </a:prstGeom>
        </p:spPr>
        <p:txBody>
          <a:bodyPr spcFirstLastPara="1" wrap="square" lIns="457200" tIns="91425" rIns="0" bIns="91425" anchor="t" anchorCtr="0">
            <a:noAutofit/>
          </a:bodyPr>
          <a:lstStyle/>
          <a:p>
            <a:pPr marL="0" lvl="0" indent="0" algn="l" rtl="0">
              <a:lnSpc>
                <a:spcPct val="114000"/>
              </a:lnSpc>
              <a:spcBef>
                <a:spcPts val="0"/>
              </a:spcBef>
              <a:spcAft>
                <a:spcPts val="0"/>
              </a:spcAft>
              <a:buNone/>
            </a:pPr>
            <a:r>
              <a:rPr lang="en" sz="2200">
                <a:solidFill>
                  <a:schemeClr val="dk1"/>
                </a:solidFill>
                <a:latin typeface="Roboto Light"/>
                <a:ea typeface="Roboto Light"/>
                <a:cs typeface="Roboto Light"/>
                <a:sym typeface="Roboto Light"/>
              </a:rPr>
              <a:t>Now </a:t>
            </a:r>
            <a:r>
              <a:rPr lang="en" sz="2200">
                <a:solidFill>
                  <a:srgbClr val="FFFFFF"/>
                </a:solidFill>
                <a:highlight>
                  <a:srgbClr val="212940"/>
                </a:highlight>
                <a:latin typeface="Inconsolata"/>
                <a:ea typeface="Inconsolata"/>
                <a:cs typeface="Inconsolata"/>
                <a:sym typeface="Inconsolata"/>
              </a:rPr>
              <a:t>i</a:t>
            </a:r>
            <a:r>
              <a:rPr lang="en" sz="2200">
                <a:solidFill>
                  <a:schemeClr val="dk1"/>
                </a:solidFill>
                <a:latin typeface="Roboto Light"/>
                <a:ea typeface="Roboto Light"/>
                <a:cs typeface="Roboto Light"/>
                <a:sym typeface="Roboto Light"/>
              </a:rPr>
              <a:t> = 2, which is still less than 5, so the code block gets executed again and </a:t>
            </a:r>
            <a:r>
              <a:rPr lang="en" sz="2200">
                <a:solidFill>
                  <a:srgbClr val="FFFFFF"/>
                </a:solidFill>
                <a:highlight>
                  <a:srgbClr val="212940"/>
                </a:highlight>
                <a:latin typeface="Inconsolata"/>
                <a:ea typeface="Inconsolata"/>
                <a:cs typeface="Inconsolata"/>
                <a:sym typeface="Inconsolata"/>
              </a:rPr>
              <a:t>i</a:t>
            </a:r>
            <a:r>
              <a:rPr lang="en" sz="2200">
                <a:solidFill>
                  <a:schemeClr val="dk1"/>
                </a:solidFill>
                <a:latin typeface="Roboto Light"/>
                <a:ea typeface="Roboto Light"/>
                <a:cs typeface="Roboto Light"/>
                <a:sym typeface="Roboto Light"/>
              </a:rPr>
              <a:t> is incremented to 3.</a:t>
            </a:r>
            <a:endParaRPr sz="2200">
              <a:solidFill>
                <a:schemeClr val="dk1"/>
              </a:solidFill>
              <a:latin typeface="Roboto Light"/>
              <a:ea typeface="Roboto Light"/>
              <a:cs typeface="Roboto Light"/>
              <a:sym typeface="Roboto Light"/>
            </a:endParaRPr>
          </a:p>
          <a:p>
            <a:pPr marL="0" lvl="0" indent="0" algn="l" rtl="0">
              <a:lnSpc>
                <a:spcPct val="114000"/>
              </a:lnSpc>
              <a:spcBef>
                <a:spcPts val="1000"/>
              </a:spcBef>
              <a:spcAft>
                <a:spcPts val="0"/>
              </a:spcAft>
              <a:buNone/>
            </a:pPr>
            <a:r>
              <a:rPr lang="en" sz="2200">
                <a:solidFill>
                  <a:schemeClr val="dk1"/>
                </a:solidFill>
                <a:latin typeface="Roboto Light"/>
                <a:ea typeface="Roboto Light"/>
                <a:cs typeface="Roboto Light"/>
                <a:sym typeface="Roboto Light"/>
              </a:rPr>
              <a:t>This process continues until the condition is False, when </a:t>
            </a:r>
            <a:r>
              <a:rPr lang="en" sz="2200">
                <a:solidFill>
                  <a:srgbClr val="FFFFFF"/>
                </a:solidFill>
                <a:highlight>
                  <a:srgbClr val="212940"/>
                </a:highlight>
                <a:latin typeface="Inconsolata"/>
                <a:ea typeface="Inconsolata"/>
                <a:cs typeface="Inconsolata"/>
                <a:sym typeface="Inconsolata"/>
              </a:rPr>
              <a:t>i </a:t>
            </a:r>
            <a:r>
              <a:rPr lang="en" sz="2200">
                <a:solidFill>
                  <a:schemeClr val="accent1"/>
                </a:solidFill>
                <a:highlight>
                  <a:srgbClr val="212940"/>
                </a:highlight>
                <a:latin typeface="Inconsolata"/>
                <a:ea typeface="Inconsolata"/>
                <a:cs typeface="Inconsolata"/>
                <a:sym typeface="Inconsolata"/>
              </a:rPr>
              <a:t>&gt;=</a:t>
            </a:r>
            <a:r>
              <a:rPr lang="en" sz="2200">
                <a:solidFill>
                  <a:srgbClr val="FFFFFF"/>
                </a:solidFill>
                <a:highlight>
                  <a:srgbClr val="212940"/>
                </a:highlight>
                <a:latin typeface="Inconsolata"/>
                <a:ea typeface="Inconsolata"/>
                <a:cs typeface="Inconsolata"/>
                <a:sym typeface="Inconsolata"/>
              </a:rPr>
              <a:t> </a:t>
            </a:r>
            <a:r>
              <a:rPr lang="en" sz="2200">
                <a:solidFill>
                  <a:srgbClr val="FF00FF"/>
                </a:solidFill>
                <a:highlight>
                  <a:srgbClr val="212940"/>
                </a:highlight>
                <a:latin typeface="Inconsolata"/>
                <a:ea typeface="Inconsolata"/>
                <a:cs typeface="Inconsolata"/>
                <a:sym typeface="Inconsolata"/>
              </a:rPr>
              <a:t>5</a:t>
            </a:r>
            <a:r>
              <a:rPr lang="en" sz="2200">
                <a:solidFill>
                  <a:schemeClr val="dk1"/>
                </a:solidFill>
                <a:latin typeface="Roboto Light"/>
                <a:ea typeface="Roboto Light"/>
                <a:cs typeface="Roboto Light"/>
                <a:sym typeface="Roboto Light"/>
              </a:rPr>
              <a:t>.</a:t>
            </a:r>
            <a:endParaRPr sz="2200">
              <a:solidFill>
                <a:schemeClr val="dk1"/>
              </a:solidFill>
              <a:latin typeface="Roboto Light"/>
              <a:ea typeface="Roboto Light"/>
              <a:cs typeface="Roboto Light"/>
              <a:sym typeface="Roboto Light"/>
            </a:endParaRPr>
          </a:p>
          <a:p>
            <a:pPr marL="0" lvl="0" indent="0" algn="l" rtl="0">
              <a:lnSpc>
                <a:spcPct val="115000"/>
              </a:lnSpc>
              <a:spcBef>
                <a:spcPts val="1000"/>
              </a:spcBef>
              <a:spcAft>
                <a:spcPts val="0"/>
              </a:spcAft>
              <a:buNone/>
            </a:pPr>
            <a:r>
              <a:rPr lang="en" sz="2200">
                <a:solidFill>
                  <a:srgbClr val="FFFFFF"/>
                </a:solidFill>
                <a:highlight>
                  <a:srgbClr val="212940"/>
                </a:highlight>
                <a:latin typeface="Inconsolata"/>
                <a:ea typeface="Inconsolata"/>
                <a:cs typeface="Inconsolata"/>
                <a:sym typeface="Inconsolata"/>
              </a:rPr>
              <a:t>i </a:t>
            </a:r>
            <a:r>
              <a:rPr lang="en" sz="2200">
                <a:solidFill>
                  <a:schemeClr val="accent1"/>
                </a:solidFill>
                <a:highlight>
                  <a:srgbClr val="212940"/>
                </a:highlight>
                <a:latin typeface="Inconsolata"/>
                <a:ea typeface="Inconsolata"/>
                <a:cs typeface="Inconsolata"/>
                <a:sym typeface="Inconsolata"/>
              </a:rPr>
              <a:t>=</a:t>
            </a:r>
            <a:r>
              <a:rPr lang="en" sz="2200">
                <a:solidFill>
                  <a:srgbClr val="FFFFFF"/>
                </a:solidFill>
                <a:highlight>
                  <a:srgbClr val="212940"/>
                </a:highlight>
                <a:latin typeface="Inconsolata"/>
                <a:ea typeface="Inconsolata"/>
                <a:cs typeface="Inconsolata"/>
                <a:sym typeface="Inconsolata"/>
              </a:rPr>
              <a:t> </a:t>
            </a:r>
            <a:r>
              <a:rPr lang="en" sz="2200">
                <a:solidFill>
                  <a:srgbClr val="FF00FF"/>
                </a:solidFill>
                <a:highlight>
                  <a:srgbClr val="212940"/>
                </a:highlight>
                <a:latin typeface="Inconsolata"/>
                <a:ea typeface="Inconsolata"/>
                <a:cs typeface="Inconsolata"/>
                <a:sym typeface="Inconsolata"/>
              </a:rPr>
              <a:t>2</a:t>
            </a:r>
            <a:endParaRPr sz="2200">
              <a:solidFill>
                <a:srgbClr val="FF00FF"/>
              </a:solidFill>
              <a:highlight>
                <a:srgbClr val="212940"/>
              </a:highlight>
              <a:latin typeface="Inconsolata"/>
              <a:ea typeface="Inconsolata"/>
              <a:cs typeface="Inconsolata"/>
              <a:sym typeface="Inconsolata"/>
            </a:endParaRPr>
          </a:p>
          <a:p>
            <a:pPr marL="0" lvl="0" indent="0" algn="l" rtl="0">
              <a:lnSpc>
                <a:spcPct val="115000"/>
              </a:lnSpc>
              <a:spcBef>
                <a:spcPts val="0"/>
              </a:spcBef>
              <a:spcAft>
                <a:spcPts val="0"/>
              </a:spcAft>
              <a:buNone/>
            </a:pPr>
            <a:r>
              <a:rPr lang="en" sz="2200">
                <a:solidFill>
                  <a:srgbClr val="FF00FF"/>
                </a:solidFill>
                <a:highlight>
                  <a:srgbClr val="212940"/>
                </a:highlight>
                <a:latin typeface="Inconsolata"/>
                <a:ea typeface="Inconsolata"/>
                <a:cs typeface="Inconsolata"/>
                <a:sym typeface="Inconsolata"/>
              </a:rPr>
              <a:t>2</a:t>
            </a:r>
            <a:r>
              <a:rPr lang="en" sz="2200">
                <a:solidFill>
                  <a:srgbClr val="FFFFFF"/>
                </a:solidFill>
                <a:highlight>
                  <a:srgbClr val="212940"/>
                </a:highlight>
                <a:latin typeface="Inconsolata"/>
                <a:ea typeface="Inconsolata"/>
                <a:cs typeface="Inconsolata"/>
                <a:sym typeface="Inconsolata"/>
              </a:rPr>
              <a:t> </a:t>
            </a:r>
            <a:r>
              <a:rPr lang="en" sz="2200">
                <a:solidFill>
                  <a:schemeClr val="accent1"/>
                </a:solidFill>
                <a:highlight>
                  <a:srgbClr val="212940"/>
                </a:highlight>
                <a:latin typeface="Inconsolata"/>
                <a:ea typeface="Inconsolata"/>
                <a:cs typeface="Inconsolata"/>
                <a:sym typeface="Inconsolata"/>
              </a:rPr>
              <a:t>&lt;</a:t>
            </a:r>
            <a:r>
              <a:rPr lang="en" sz="2200">
                <a:solidFill>
                  <a:srgbClr val="FFFFFF"/>
                </a:solidFill>
                <a:highlight>
                  <a:srgbClr val="212940"/>
                </a:highlight>
                <a:latin typeface="Inconsolata"/>
                <a:ea typeface="Inconsolata"/>
                <a:cs typeface="Inconsolata"/>
                <a:sym typeface="Inconsolata"/>
              </a:rPr>
              <a:t> </a:t>
            </a:r>
            <a:r>
              <a:rPr lang="en" sz="2200">
                <a:solidFill>
                  <a:srgbClr val="FF00FF"/>
                </a:solidFill>
                <a:highlight>
                  <a:srgbClr val="212940"/>
                </a:highlight>
                <a:latin typeface="Inconsolata"/>
                <a:ea typeface="Inconsolata"/>
                <a:cs typeface="Inconsolata"/>
                <a:sym typeface="Inconsolata"/>
              </a:rPr>
              <a:t>5 </a:t>
            </a:r>
            <a:r>
              <a:rPr lang="en" sz="2200">
                <a:solidFill>
                  <a:schemeClr val="accent1"/>
                </a:solidFill>
                <a:highlight>
                  <a:srgbClr val="212940"/>
                </a:highlight>
                <a:latin typeface="Inconsolata"/>
                <a:ea typeface="Inconsolata"/>
                <a:cs typeface="Inconsolata"/>
                <a:sym typeface="Inconsolata"/>
              </a:rPr>
              <a:t>-&gt;</a:t>
            </a:r>
            <a:r>
              <a:rPr lang="en" sz="2200">
                <a:solidFill>
                  <a:srgbClr val="FFFFFF"/>
                </a:solidFill>
                <a:highlight>
                  <a:srgbClr val="212940"/>
                </a:highlight>
                <a:latin typeface="Inconsolata"/>
                <a:ea typeface="Inconsolata"/>
                <a:cs typeface="Inconsolata"/>
                <a:sym typeface="Inconsolata"/>
              </a:rPr>
              <a:t>True </a:t>
            </a:r>
            <a:endParaRPr sz="2200">
              <a:solidFill>
                <a:srgbClr val="FFFFFF"/>
              </a:solidFill>
              <a:highlight>
                <a:srgbClr val="212940"/>
              </a:highlight>
              <a:latin typeface="Inconsolata"/>
              <a:ea typeface="Inconsolata"/>
              <a:cs typeface="Inconsolata"/>
              <a:sym typeface="Inconsolata"/>
            </a:endParaRPr>
          </a:p>
          <a:p>
            <a:pPr marL="0" lvl="0" indent="0" algn="l" rtl="0">
              <a:lnSpc>
                <a:spcPct val="115000"/>
              </a:lnSpc>
              <a:spcBef>
                <a:spcPts val="0"/>
              </a:spcBef>
              <a:spcAft>
                <a:spcPts val="0"/>
              </a:spcAft>
              <a:buNone/>
            </a:pPr>
            <a:r>
              <a:rPr lang="en" sz="2200">
                <a:solidFill>
                  <a:schemeClr val="accent1"/>
                </a:solidFill>
                <a:highlight>
                  <a:srgbClr val="212940"/>
                </a:highlight>
                <a:latin typeface="Inconsolata"/>
                <a:ea typeface="Inconsolata"/>
                <a:cs typeface="Inconsolata"/>
                <a:sym typeface="Inconsolata"/>
              </a:rPr>
              <a:t>print</a:t>
            </a:r>
            <a:endParaRPr sz="2200">
              <a:solidFill>
                <a:schemeClr val="accent1"/>
              </a:solidFill>
              <a:highlight>
                <a:srgbClr val="212940"/>
              </a:highlight>
              <a:latin typeface="Inconsolata"/>
              <a:ea typeface="Inconsolata"/>
              <a:cs typeface="Inconsolata"/>
              <a:sym typeface="Inconsolata"/>
            </a:endParaRPr>
          </a:p>
          <a:p>
            <a:pPr marL="0" lvl="0" indent="0" algn="l" rtl="0">
              <a:lnSpc>
                <a:spcPct val="115000"/>
              </a:lnSpc>
              <a:spcBef>
                <a:spcPts val="0"/>
              </a:spcBef>
              <a:spcAft>
                <a:spcPts val="0"/>
              </a:spcAft>
              <a:buNone/>
            </a:pPr>
            <a:r>
              <a:rPr lang="en" sz="2200">
                <a:solidFill>
                  <a:srgbClr val="FFFFFF"/>
                </a:solidFill>
                <a:highlight>
                  <a:srgbClr val="212940"/>
                </a:highlight>
                <a:latin typeface="Inconsolata"/>
                <a:ea typeface="Inconsolata"/>
                <a:cs typeface="Inconsolata"/>
                <a:sym typeface="Inconsolata"/>
              </a:rPr>
              <a:t>i</a:t>
            </a:r>
            <a:r>
              <a:rPr lang="en" sz="2200">
                <a:solidFill>
                  <a:schemeClr val="accent1"/>
                </a:solidFill>
                <a:highlight>
                  <a:srgbClr val="212940"/>
                </a:highlight>
                <a:latin typeface="Inconsolata"/>
                <a:ea typeface="Inconsolata"/>
                <a:cs typeface="Inconsolata"/>
                <a:sym typeface="Inconsolata"/>
              </a:rPr>
              <a:t> = </a:t>
            </a:r>
            <a:r>
              <a:rPr lang="en" sz="2200">
                <a:solidFill>
                  <a:srgbClr val="FF00FF"/>
                </a:solidFill>
                <a:highlight>
                  <a:srgbClr val="212940"/>
                </a:highlight>
                <a:latin typeface="Inconsolata"/>
                <a:ea typeface="Inconsolata"/>
                <a:cs typeface="Inconsolata"/>
                <a:sym typeface="Inconsolata"/>
              </a:rPr>
              <a:t>3</a:t>
            </a:r>
            <a:endParaRPr sz="2200">
              <a:solidFill>
                <a:schemeClr val="dk1"/>
              </a:solidFill>
              <a:latin typeface="Roboto Light"/>
              <a:ea typeface="Roboto Light"/>
              <a:cs typeface="Roboto Light"/>
              <a:sym typeface="Roboto Light"/>
            </a:endParaRPr>
          </a:p>
        </p:txBody>
      </p:sp>
      <p:sp>
        <p:nvSpPr>
          <p:cNvPr id="1759" name="Google Shape;1759;p12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71</a:t>
            </a:fld>
            <a:endParaRPr/>
          </a:p>
        </p:txBody>
      </p:sp>
      <p:sp>
        <p:nvSpPr>
          <p:cNvPr id="1760" name="Google Shape;1760;p122"/>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graphicFrame>
        <p:nvGraphicFramePr>
          <p:cNvPr id="1761" name="Google Shape;1761;p122"/>
          <p:cNvGraphicFramePr/>
          <p:nvPr/>
        </p:nvGraphicFramePr>
        <p:xfrm>
          <a:off x="2711325" y="2117575"/>
          <a:ext cx="5896450" cy="2710225"/>
        </p:xfrm>
        <a:graphic>
          <a:graphicData uri="http://schemas.openxmlformats.org/drawingml/2006/table">
            <a:tbl>
              <a:tblPr>
                <a:noFill/>
                <a:tableStyleId>{9675CA7D-D893-4B12-878C-924B40C036C8}</a:tableStyleId>
              </a:tblPr>
              <a:tblGrid>
                <a:gridCol w="5896450">
                  <a:extLst>
                    <a:ext uri="{9D8B030D-6E8A-4147-A177-3AD203B41FA5}">
                      <a16:colId xmlns:a16="http://schemas.microsoft.com/office/drawing/2014/main" val="20000"/>
                    </a:ext>
                  </a:extLst>
                </a:gridCol>
              </a:tblGrid>
              <a:tr h="2710225">
                <a:tc>
                  <a:txBody>
                    <a:bodyPr/>
                    <a:lstStyle/>
                    <a:p>
                      <a:pPr marL="0" lvl="0" indent="0" algn="l" rtl="0">
                        <a:spcBef>
                          <a:spcPts val="0"/>
                        </a:spcBef>
                        <a:spcAft>
                          <a:spcPts val="0"/>
                        </a:spcAft>
                        <a:buNone/>
                      </a:pPr>
                      <a:r>
                        <a:rPr lang="en" sz="1600">
                          <a:solidFill>
                            <a:schemeClr val="lt1"/>
                          </a:solidFill>
                          <a:latin typeface="Inconsolata"/>
                          <a:ea typeface="Inconsolata"/>
                          <a:cs typeface="Inconsolata"/>
                          <a:sym typeface="Inconsolata"/>
                        </a:rPr>
                        <a:t>i </a:t>
                      </a:r>
                      <a:r>
                        <a:rPr lang="en" sz="1600">
                          <a:solidFill>
                            <a:schemeClr val="accent1"/>
                          </a:solidFill>
                          <a:latin typeface="Inconsolata"/>
                          <a:ea typeface="Inconsolata"/>
                          <a:cs typeface="Inconsolata"/>
                          <a:sym typeface="Inconsolata"/>
                        </a:rPr>
                        <a:t>=</a:t>
                      </a:r>
                      <a:r>
                        <a:rPr lang="en" sz="1600">
                          <a:solidFill>
                            <a:schemeClr val="lt1"/>
                          </a:solidFill>
                          <a:latin typeface="Inconsolata"/>
                          <a:ea typeface="Inconsolata"/>
                          <a:cs typeface="Inconsolata"/>
                          <a:sym typeface="Inconsolata"/>
                        </a:rPr>
                        <a:t> </a:t>
                      </a:r>
                      <a:r>
                        <a:rPr lang="en" sz="1600">
                          <a:solidFill>
                            <a:srgbClr val="FF00FF"/>
                          </a:solidFill>
                          <a:latin typeface="Inconsolata"/>
                          <a:ea typeface="Inconsolata"/>
                          <a:cs typeface="Inconsolata"/>
                          <a:sym typeface="Inconsolata"/>
                        </a:rPr>
                        <a:t>1</a:t>
                      </a:r>
                      <a:endParaRPr sz="1600">
                        <a:solidFill>
                          <a:srgbClr val="FF00FF"/>
                        </a:solidFill>
                        <a:latin typeface="Inconsolata"/>
                        <a:ea typeface="Inconsolata"/>
                        <a:cs typeface="Inconsolata"/>
                        <a:sym typeface="Inconsolata"/>
                      </a:endParaRPr>
                    </a:p>
                    <a:p>
                      <a:pPr marL="0" lvl="0" indent="0" algn="l" rtl="0">
                        <a:spcBef>
                          <a:spcPts val="0"/>
                        </a:spcBef>
                        <a:spcAft>
                          <a:spcPts val="0"/>
                        </a:spcAft>
                        <a:buNone/>
                      </a:pPr>
                      <a:endParaRPr sz="1600">
                        <a:solidFill>
                          <a:schemeClr val="lt1"/>
                        </a:solidFill>
                        <a:latin typeface="Inconsolata"/>
                        <a:ea typeface="Inconsolata"/>
                        <a:cs typeface="Inconsolata"/>
                        <a:sym typeface="Inconsolata"/>
                      </a:endParaRPr>
                    </a:p>
                    <a:p>
                      <a:pPr marL="0" lvl="0" indent="0" algn="l" rtl="0">
                        <a:spcBef>
                          <a:spcPts val="0"/>
                        </a:spcBef>
                        <a:spcAft>
                          <a:spcPts val="0"/>
                        </a:spcAft>
                        <a:buNone/>
                      </a:pPr>
                      <a:r>
                        <a:rPr lang="en" sz="1600" i="1">
                          <a:solidFill>
                            <a:srgbClr val="6FA8DC"/>
                          </a:solidFill>
                          <a:latin typeface="Inconsolata"/>
                          <a:ea typeface="Inconsolata"/>
                          <a:cs typeface="Inconsolata"/>
                          <a:sym typeface="Inconsolata"/>
                        </a:rPr>
                        <a:t># while some condition is true, run this block of code</a:t>
                      </a:r>
                      <a:endParaRPr sz="1600" i="1">
                        <a:solidFill>
                          <a:srgbClr val="6FA8DC"/>
                        </a:solidFill>
                        <a:latin typeface="Inconsolata"/>
                        <a:ea typeface="Inconsolata"/>
                        <a:cs typeface="Inconsolata"/>
                        <a:sym typeface="Inconsolata"/>
                      </a:endParaRPr>
                    </a:p>
                    <a:p>
                      <a:pPr marL="0" lvl="0" indent="0" algn="l" rtl="0">
                        <a:spcBef>
                          <a:spcPts val="0"/>
                        </a:spcBef>
                        <a:spcAft>
                          <a:spcPts val="0"/>
                        </a:spcAft>
                        <a:buNone/>
                      </a:pPr>
                      <a:r>
                        <a:rPr lang="en" sz="1600">
                          <a:solidFill>
                            <a:schemeClr val="accent1"/>
                          </a:solidFill>
                          <a:latin typeface="Inconsolata"/>
                          <a:ea typeface="Inconsolata"/>
                          <a:cs typeface="Inconsolata"/>
                          <a:sym typeface="Inconsolata"/>
                        </a:rPr>
                        <a:t>while </a:t>
                      </a:r>
                      <a:r>
                        <a:rPr lang="en" sz="1600">
                          <a:solidFill>
                            <a:srgbClr val="FFFFFF"/>
                          </a:solidFill>
                          <a:latin typeface="Inconsolata"/>
                          <a:ea typeface="Inconsolata"/>
                          <a:cs typeface="Inconsolata"/>
                          <a:sym typeface="Inconsolata"/>
                        </a:rPr>
                        <a:t>i</a:t>
                      </a:r>
                      <a:r>
                        <a:rPr lang="en" sz="1600">
                          <a:solidFill>
                            <a:schemeClr val="accent1"/>
                          </a:solidFill>
                          <a:latin typeface="Inconsolata"/>
                          <a:ea typeface="Inconsolata"/>
                          <a:cs typeface="Inconsolata"/>
                          <a:sym typeface="Inconsolata"/>
                        </a:rPr>
                        <a:t> &lt;</a:t>
                      </a:r>
                      <a:r>
                        <a:rPr lang="en" sz="1600">
                          <a:solidFill>
                            <a:srgbClr val="FFFFFF"/>
                          </a:solidFill>
                          <a:latin typeface="Inconsolata"/>
                          <a:ea typeface="Inconsolata"/>
                          <a:cs typeface="Inconsolata"/>
                          <a:sym typeface="Inconsolata"/>
                        </a:rPr>
                        <a:t> </a:t>
                      </a:r>
                      <a:r>
                        <a:rPr lang="en" sz="1600">
                          <a:solidFill>
                            <a:srgbClr val="FF00FF"/>
                          </a:solidFill>
                          <a:latin typeface="Inconsolata"/>
                          <a:ea typeface="Inconsolata"/>
                          <a:cs typeface="Inconsolata"/>
                          <a:sym typeface="Inconsolata"/>
                        </a:rPr>
                        <a:t>5</a:t>
                      </a:r>
                      <a:r>
                        <a:rPr lang="en" sz="1600">
                          <a:solidFill>
                            <a:srgbClr val="FFFFFF"/>
                          </a:solidFill>
                          <a:latin typeface="Inconsolata"/>
                          <a:ea typeface="Inconsolata"/>
                          <a:cs typeface="Inconsolata"/>
                          <a:sym typeface="Inconsolata"/>
                        </a:rPr>
                        <a:t>:</a:t>
                      </a:r>
                      <a:endParaRPr sz="1600">
                        <a:solidFill>
                          <a:srgbClr val="FFFFFF"/>
                        </a:solidFill>
                        <a:latin typeface="Inconsolata"/>
                        <a:ea typeface="Inconsolata"/>
                        <a:cs typeface="Inconsolata"/>
                        <a:sym typeface="Inconsolata"/>
                      </a:endParaRPr>
                    </a:p>
                    <a:p>
                      <a:pPr marL="0" lvl="0" indent="0" algn="l" rtl="0">
                        <a:spcBef>
                          <a:spcPts val="0"/>
                        </a:spcBef>
                        <a:spcAft>
                          <a:spcPts val="0"/>
                        </a:spcAft>
                        <a:buNone/>
                      </a:pPr>
                      <a:r>
                        <a:rPr lang="en" sz="1600">
                          <a:solidFill>
                            <a:srgbClr val="FFFFFF"/>
                          </a:solidFill>
                          <a:latin typeface="Inconsolata"/>
                          <a:ea typeface="Inconsolata"/>
                          <a:cs typeface="Inconsolata"/>
                          <a:sym typeface="Inconsolata"/>
                        </a:rPr>
                        <a:t>    </a:t>
                      </a:r>
                      <a:r>
                        <a:rPr lang="en" sz="1600">
                          <a:solidFill>
                            <a:schemeClr val="accent1"/>
                          </a:solidFill>
                          <a:latin typeface="Inconsolata"/>
                          <a:ea typeface="Inconsolata"/>
                          <a:cs typeface="Inconsolata"/>
                          <a:sym typeface="Inconsolata"/>
                        </a:rPr>
                        <a:t>print</a:t>
                      </a:r>
                      <a:r>
                        <a:rPr lang="en" sz="1600">
                          <a:solidFill>
                            <a:srgbClr val="FFFFFF"/>
                          </a:solidFill>
                          <a:latin typeface="Inconsolata"/>
                          <a:ea typeface="Inconsolata"/>
                          <a:cs typeface="Inconsolata"/>
                          <a:sym typeface="Inconsolata"/>
                        </a:rPr>
                        <a:t>(</a:t>
                      </a:r>
                      <a:r>
                        <a:rPr lang="en" sz="1600">
                          <a:solidFill>
                            <a:srgbClr val="FFFF00"/>
                          </a:solidFill>
                          <a:latin typeface="Inconsolata"/>
                          <a:ea typeface="Inconsolata"/>
                          <a:cs typeface="Inconsolata"/>
                          <a:sym typeface="Inconsolata"/>
                        </a:rPr>
                        <a:t>f</a:t>
                      </a:r>
                      <a:r>
                        <a:rPr lang="en" sz="1600">
                          <a:solidFill>
                            <a:srgbClr val="00FF00"/>
                          </a:solidFill>
                          <a:latin typeface="Inconsolata"/>
                          <a:ea typeface="Inconsolata"/>
                          <a:cs typeface="Inconsolata"/>
                          <a:sym typeface="Inconsolata"/>
                        </a:rPr>
                        <a:t>"I have </a:t>
                      </a:r>
                      <a:r>
                        <a:rPr lang="en" sz="1600">
                          <a:solidFill>
                            <a:srgbClr val="FF00FF"/>
                          </a:solidFill>
                          <a:latin typeface="Inconsolata"/>
                          <a:ea typeface="Inconsolata"/>
                          <a:cs typeface="Inconsolata"/>
                          <a:sym typeface="Inconsolata"/>
                        </a:rPr>
                        <a:t>{</a:t>
                      </a:r>
                      <a:r>
                        <a:rPr lang="en" sz="1600">
                          <a:solidFill>
                            <a:srgbClr val="FFFFFF"/>
                          </a:solidFill>
                          <a:latin typeface="Inconsolata"/>
                          <a:ea typeface="Inconsolata"/>
                          <a:cs typeface="Inconsolata"/>
                          <a:sym typeface="Inconsolata"/>
                        </a:rPr>
                        <a:t>i</a:t>
                      </a:r>
                      <a:r>
                        <a:rPr lang="en" sz="1600">
                          <a:solidFill>
                            <a:srgbClr val="FF00FF"/>
                          </a:solidFill>
                          <a:latin typeface="Inconsolata"/>
                          <a:ea typeface="Inconsolata"/>
                          <a:cs typeface="Inconsolata"/>
                          <a:sym typeface="Inconsolata"/>
                        </a:rPr>
                        <a:t>}</a:t>
                      </a:r>
                      <a:r>
                        <a:rPr lang="en" sz="1600">
                          <a:solidFill>
                            <a:srgbClr val="00FF00"/>
                          </a:solidFill>
                          <a:latin typeface="Inconsolata"/>
                          <a:ea typeface="Inconsolata"/>
                          <a:cs typeface="Inconsolata"/>
                          <a:sym typeface="Inconsolata"/>
                        </a:rPr>
                        <a:t> dollar(s)"</a:t>
                      </a:r>
                      <a:r>
                        <a:rPr lang="en" sz="1600">
                          <a:solidFill>
                            <a:srgbClr val="FFFFFF"/>
                          </a:solidFill>
                          <a:latin typeface="Inconsolata"/>
                          <a:ea typeface="Inconsolata"/>
                          <a:cs typeface="Inconsolata"/>
                          <a:sym typeface="Inconsolata"/>
                        </a:rPr>
                        <a:t>)</a:t>
                      </a:r>
                      <a:endParaRPr sz="1600">
                        <a:solidFill>
                          <a:srgbClr val="FFFFFF"/>
                        </a:solidFill>
                        <a:latin typeface="Inconsolata"/>
                        <a:ea typeface="Inconsolata"/>
                        <a:cs typeface="Inconsolata"/>
                        <a:sym typeface="Inconsolata"/>
                      </a:endParaRPr>
                    </a:p>
                    <a:p>
                      <a:pPr marL="0" lvl="0" indent="0" algn="l" rtl="0">
                        <a:spcBef>
                          <a:spcPts val="0"/>
                        </a:spcBef>
                        <a:spcAft>
                          <a:spcPts val="0"/>
                        </a:spcAft>
                        <a:buNone/>
                      </a:pPr>
                      <a:r>
                        <a:rPr lang="en" sz="1600">
                          <a:solidFill>
                            <a:schemeClr val="lt1"/>
                          </a:solidFill>
                          <a:latin typeface="Inconsolata"/>
                          <a:ea typeface="Inconsolata"/>
                          <a:cs typeface="Inconsolata"/>
                          <a:sym typeface="Inconsolata"/>
                        </a:rPr>
                        <a:t>    i </a:t>
                      </a:r>
                      <a:r>
                        <a:rPr lang="en" sz="1600">
                          <a:solidFill>
                            <a:schemeClr val="accent1"/>
                          </a:solidFill>
                          <a:latin typeface="Inconsolata"/>
                          <a:ea typeface="Inconsolata"/>
                          <a:cs typeface="Inconsolata"/>
                          <a:sym typeface="Inconsolata"/>
                        </a:rPr>
                        <a:t>=</a:t>
                      </a:r>
                      <a:r>
                        <a:rPr lang="en" sz="1600">
                          <a:solidFill>
                            <a:schemeClr val="lt1"/>
                          </a:solidFill>
                          <a:latin typeface="Inconsolata"/>
                          <a:ea typeface="Inconsolata"/>
                          <a:cs typeface="Inconsolata"/>
                          <a:sym typeface="Inconsolata"/>
                        </a:rPr>
                        <a:t> i </a:t>
                      </a:r>
                      <a:r>
                        <a:rPr lang="en" sz="1600">
                          <a:solidFill>
                            <a:schemeClr val="accent1"/>
                          </a:solidFill>
                          <a:latin typeface="Inconsolata"/>
                          <a:ea typeface="Inconsolata"/>
                          <a:cs typeface="Inconsolata"/>
                          <a:sym typeface="Inconsolata"/>
                        </a:rPr>
                        <a:t>+</a:t>
                      </a:r>
                      <a:r>
                        <a:rPr lang="en" sz="1600">
                          <a:solidFill>
                            <a:schemeClr val="lt1"/>
                          </a:solidFill>
                          <a:latin typeface="Inconsolata"/>
                          <a:ea typeface="Inconsolata"/>
                          <a:cs typeface="Inconsolata"/>
                          <a:sym typeface="Inconsolata"/>
                        </a:rPr>
                        <a:t> </a:t>
                      </a:r>
                      <a:r>
                        <a:rPr lang="en" sz="1600">
                          <a:solidFill>
                            <a:srgbClr val="FF00FF"/>
                          </a:solidFill>
                          <a:latin typeface="Inconsolata"/>
                          <a:ea typeface="Inconsolata"/>
                          <a:cs typeface="Inconsolata"/>
                          <a:sym typeface="Inconsolata"/>
                        </a:rPr>
                        <a:t>1</a:t>
                      </a:r>
                      <a:endParaRPr sz="1600">
                        <a:solidFill>
                          <a:srgbClr val="FFFFFF"/>
                        </a:solidFill>
                        <a:latin typeface="Inconsolata"/>
                        <a:ea typeface="Inconsolata"/>
                        <a:cs typeface="Inconsolata"/>
                        <a:sym typeface="Inconsolata"/>
                      </a:endParaRPr>
                    </a:p>
                    <a:p>
                      <a:pPr marL="0" lvl="0" indent="0" algn="l" rtl="0">
                        <a:spcBef>
                          <a:spcPts val="0"/>
                        </a:spcBef>
                        <a:spcAft>
                          <a:spcPts val="0"/>
                        </a:spcAft>
                        <a:buNone/>
                      </a:pPr>
                      <a:endParaRPr sz="1600">
                        <a:solidFill>
                          <a:srgbClr val="FFFFFF"/>
                        </a:solidFill>
                        <a:latin typeface="Inconsolata"/>
                        <a:ea typeface="Inconsolata"/>
                        <a:cs typeface="Inconsolata"/>
                        <a:sym typeface="Inconsolata"/>
                      </a:endParaRPr>
                    </a:p>
                    <a:p>
                      <a:pPr marL="0" lvl="0" indent="0" algn="l" rtl="0">
                        <a:spcBef>
                          <a:spcPts val="0"/>
                        </a:spcBef>
                        <a:spcAft>
                          <a:spcPts val="0"/>
                        </a:spcAft>
                        <a:buNone/>
                      </a:pPr>
                      <a:r>
                        <a:rPr lang="en" sz="1600" i="1">
                          <a:solidFill>
                            <a:srgbClr val="6FA8DC"/>
                          </a:solidFill>
                          <a:latin typeface="Inconsolata"/>
                          <a:ea typeface="Inconsolata"/>
                          <a:cs typeface="Inconsolata"/>
                          <a:sym typeface="Inconsolata"/>
                        </a:rPr>
                        <a:t># Logs:</a:t>
                      </a:r>
                      <a:endParaRPr sz="1600" i="1">
                        <a:solidFill>
                          <a:srgbClr val="6FA8DC"/>
                        </a:solidFill>
                        <a:latin typeface="Inconsolata"/>
                        <a:ea typeface="Inconsolata"/>
                        <a:cs typeface="Inconsolata"/>
                        <a:sym typeface="Inconsolata"/>
                      </a:endParaRPr>
                    </a:p>
                    <a:p>
                      <a:pPr marL="0" lvl="0" indent="0" algn="l" rtl="0">
                        <a:spcBef>
                          <a:spcPts val="0"/>
                        </a:spcBef>
                        <a:spcAft>
                          <a:spcPts val="0"/>
                        </a:spcAft>
                        <a:buNone/>
                      </a:pPr>
                      <a:r>
                        <a:rPr lang="en" sz="1600" i="1">
                          <a:solidFill>
                            <a:srgbClr val="6FA8DC"/>
                          </a:solidFill>
                          <a:latin typeface="Inconsolata"/>
                          <a:ea typeface="Inconsolata"/>
                          <a:cs typeface="Inconsolata"/>
                          <a:sym typeface="Inconsolata"/>
                        </a:rPr>
                        <a:t># I have 1 dollar(s)</a:t>
                      </a:r>
                      <a:endParaRPr sz="1600" i="1">
                        <a:solidFill>
                          <a:srgbClr val="6FA8DC"/>
                        </a:solidFill>
                        <a:latin typeface="Inconsolata"/>
                        <a:ea typeface="Inconsolata"/>
                        <a:cs typeface="Inconsolata"/>
                        <a:sym typeface="Inconsolata"/>
                      </a:endParaRPr>
                    </a:p>
                    <a:p>
                      <a:pPr marL="0" lvl="0" indent="0" algn="l" rtl="0">
                        <a:spcBef>
                          <a:spcPts val="0"/>
                        </a:spcBef>
                        <a:spcAft>
                          <a:spcPts val="0"/>
                        </a:spcAft>
                        <a:buNone/>
                      </a:pPr>
                      <a:r>
                        <a:rPr lang="en" sz="1600" i="1">
                          <a:solidFill>
                            <a:srgbClr val="6FA8DC"/>
                          </a:solidFill>
                          <a:latin typeface="Inconsolata"/>
                          <a:ea typeface="Inconsolata"/>
                          <a:cs typeface="Inconsolata"/>
                          <a:sym typeface="Inconsolata"/>
                        </a:rPr>
                        <a:t># I have 2 dollar(s)</a:t>
                      </a:r>
                      <a:endParaRPr sz="1600" i="1">
                        <a:solidFill>
                          <a:srgbClr val="6FA8DC"/>
                        </a:solidFill>
                        <a:latin typeface="Inconsolata"/>
                        <a:ea typeface="Inconsolata"/>
                        <a:cs typeface="Inconsolata"/>
                        <a:sym typeface="Inconsolata"/>
                      </a:endParaRPr>
                    </a:p>
                  </a:txBody>
                  <a:tcPr marL="91425" marR="91425" marT="0" marB="0" anchor="ctr">
                    <a:lnL w="28575" cap="flat" cmpd="sng">
                      <a:solidFill>
                        <a:srgbClr val="FFFFFF"/>
                      </a:solidFill>
                      <a:prstDash val="solid"/>
                      <a:round/>
                      <a:headEnd type="none" w="sm" len="sm"/>
                      <a:tailEnd type="none" w="sm" len="sm"/>
                    </a:lnL>
                    <a:lnR w="28575" cap="flat" cmpd="sng">
                      <a:solidFill>
                        <a:srgbClr val="FFFFFF"/>
                      </a:solidFill>
                      <a:prstDash val="solid"/>
                      <a:round/>
                      <a:headEnd type="none" w="sm" len="sm"/>
                      <a:tailEnd type="none" w="sm" len="sm"/>
                    </a:lnR>
                    <a:lnT w="28575" cap="flat" cmpd="sng">
                      <a:solidFill>
                        <a:srgbClr val="FFFFFF"/>
                      </a:solidFill>
                      <a:prstDash val="solid"/>
                      <a:round/>
                      <a:headEnd type="none" w="sm" len="sm"/>
                      <a:tailEnd type="none" w="sm" len="sm"/>
                    </a:lnT>
                    <a:lnB w="28575" cap="flat" cmpd="sng">
                      <a:solidFill>
                        <a:srgbClr val="FFFFFF"/>
                      </a:solidFill>
                      <a:prstDash val="solid"/>
                      <a:round/>
                      <a:headEnd type="none" w="sm" len="sm"/>
                      <a:tailEnd type="none" w="sm" len="sm"/>
                    </a:lnB>
                    <a:solidFill>
                      <a:srgbClr val="212940"/>
                    </a:solidFill>
                  </a:tcPr>
                </a:tc>
                <a:extLst>
                  <a:ext uri="{0D108BD9-81ED-4DB2-BD59-A6C34878D82A}">
                    <a16:rowId xmlns:a16="http://schemas.microsoft.com/office/drawing/2014/main" val="10000"/>
                  </a:ext>
                </a:extLst>
              </a:tr>
            </a:tbl>
          </a:graphicData>
        </a:graphic>
      </p:graphicFrame>
      <p:sp>
        <p:nvSpPr>
          <p:cNvPr id="1762" name="Google Shape;1762;p122"/>
          <p:cNvSpPr/>
          <p:nvPr/>
        </p:nvSpPr>
        <p:spPr>
          <a:xfrm rot="10800000">
            <a:off x="2297225" y="2981925"/>
            <a:ext cx="503100" cy="735300"/>
          </a:xfrm>
          <a:prstGeom prst="curvedLeftArrow">
            <a:avLst>
              <a:gd name="adj1" fmla="val 25000"/>
              <a:gd name="adj2" fmla="val 50000"/>
              <a:gd name="adj3" fmla="val 25000"/>
            </a:avLst>
          </a:prstGeom>
          <a:solidFill>
            <a:srgbClr val="FFFF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763" name="Google Shape;1763;p122"/>
          <p:cNvPicPr preferRelativeResize="0"/>
          <p:nvPr/>
        </p:nvPicPr>
        <p:blipFill>
          <a:blip r:embed="rId3">
            <a:alphaModFix/>
          </a:blip>
          <a:stretch>
            <a:fillRect/>
          </a:stretch>
        </p:blipFill>
        <p:spPr>
          <a:xfrm>
            <a:off x="0" y="2505669"/>
            <a:ext cx="503100" cy="442880"/>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1767"/>
        <p:cNvGrpSpPr/>
        <p:nvPr/>
      </p:nvGrpSpPr>
      <p:grpSpPr>
        <a:xfrm>
          <a:off x="0" y="0"/>
          <a:ext cx="0" cy="0"/>
          <a:chOff x="0" y="0"/>
          <a:chExt cx="0" cy="0"/>
        </a:xfrm>
      </p:grpSpPr>
      <p:sp>
        <p:nvSpPr>
          <p:cNvPr id="1768" name="Google Shape;1768;p123"/>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Run That While Loop</a:t>
            </a:r>
            <a:endParaRPr>
              <a:solidFill>
                <a:schemeClr val="dk1"/>
              </a:solidFill>
            </a:endParaRPr>
          </a:p>
          <a:p>
            <a:pPr marL="0" lvl="0" indent="0" algn="l" rtl="0">
              <a:spcBef>
                <a:spcPts val="0"/>
              </a:spcBef>
              <a:spcAft>
                <a:spcPts val="0"/>
              </a:spcAft>
              <a:buNone/>
            </a:pPr>
            <a:endParaRPr/>
          </a:p>
        </p:txBody>
      </p:sp>
      <p:sp>
        <p:nvSpPr>
          <p:cNvPr id="1769" name="Google Shape;1769;p123"/>
          <p:cNvSpPr txBox="1">
            <a:spLocks noGrp="1"/>
          </p:cNvSpPr>
          <p:nvPr>
            <p:ph type="subTitle" idx="1"/>
          </p:nvPr>
        </p:nvSpPr>
        <p:spPr>
          <a:xfrm>
            <a:off x="0" y="675975"/>
            <a:ext cx="9144000" cy="364800"/>
          </a:xfrm>
          <a:prstGeom prst="rect">
            <a:avLst/>
          </a:prstGeom>
        </p:spPr>
        <p:txBody>
          <a:bodyPr spcFirstLastPara="1" wrap="square" lIns="457200" tIns="91425" rIns="0" bIns="91425" anchor="t" anchorCtr="0">
            <a:noAutofit/>
          </a:bodyPr>
          <a:lstStyle/>
          <a:p>
            <a:pPr marL="0" lvl="0" indent="0" algn="l" rtl="0">
              <a:lnSpc>
                <a:spcPct val="114000"/>
              </a:lnSpc>
              <a:spcBef>
                <a:spcPts val="0"/>
              </a:spcBef>
              <a:spcAft>
                <a:spcPts val="0"/>
              </a:spcAft>
              <a:buNone/>
            </a:pPr>
            <a:r>
              <a:rPr lang="en" sz="2200">
                <a:solidFill>
                  <a:schemeClr val="dk1"/>
                </a:solidFill>
                <a:latin typeface="Roboto Light"/>
                <a:ea typeface="Roboto Light"/>
                <a:cs typeface="Roboto Light"/>
                <a:sym typeface="Roboto Light"/>
              </a:rPr>
              <a:t>This process continues until the condition is False, i.e., when </a:t>
            </a:r>
            <a:r>
              <a:rPr lang="en" sz="2200">
                <a:solidFill>
                  <a:srgbClr val="FFFFFF"/>
                </a:solidFill>
                <a:highlight>
                  <a:srgbClr val="212940"/>
                </a:highlight>
                <a:latin typeface="Inconsolata"/>
                <a:ea typeface="Inconsolata"/>
                <a:cs typeface="Inconsolata"/>
                <a:sym typeface="Inconsolata"/>
              </a:rPr>
              <a:t>i </a:t>
            </a:r>
            <a:r>
              <a:rPr lang="en" sz="2200">
                <a:solidFill>
                  <a:schemeClr val="accent1"/>
                </a:solidFill>
                <a:highlight>
                  <a:srgbClr val="212940"/>
                </a:highlight>
                <a:latin typeface="Inconsolata"/>
                <a:ea typeface="Inconsolata"/>
                <a:cs typeface="Inconsolata"/>
                <a:sym typeface="Inconsolata"/>
              </a:rPr>
              <a:t>&gt;=</a:t>
            </a:r>
            <a:r>
              <a:rPr lang="en" sz="2200">
                <a:solidFill>
                  <a:srgbClr val="FFFFFF"/>
                </a:solidFill>
                <a:highlight>
                  <a:srgbClr val="212940"/>
                </a:highlight>
                <a:latin typeface="Inconsolata"/>
                <a:ea typeface="Inconsolata"/>
                <a:cs typeface="Inconsolata"/>
                <a:sym typeface="Inconsolata"/>
              </a:rPr>
              <a:t> </a:t>
            </a:r>
            <a:r>
              <a:rPr lang="en" sz="2200">
                <a:solidFill>
                  <a:srgbClr val="FF00FF"/>
                </a:solidFill>
                <a:highlight>
                  <a:srgbClr val="212940"/>
                </a:highlight>
                <a:latin typeface="Inconsolata"/>
                <a:ea typeface="Inconsolata"/>
                <a:cs typeface="Inconsolata"/>
                <a:sym typeface="Inconsolata"/>
              </a:rPr>
              <a:t>5</a:t>
            </a:r>
            <a:r>
              <a:rPr lang="en" sz="2200">
                <a:solidFill>
                  <a:schemeClr val="dk1"/>
                </a:solidFill>
                <a:latin typeface="Roboto Light"/>
                <a:ea typeface="Roboto Light"/>
                <a:cs typeface="Roboto Light"/>
                <a:sym typeface="Roboto Light"/>
              </a:rPr>
              <a:t>.</a:t>
            </a:r>
            <a:endParaRPr sz="2200">
              <a:solidFill>
                <a:schemeClr val="dk1"/>
              </a:solidFill>
              <a:latin typeface="Roboto Light"/>
              <a:ea typeface="Roboto Light"/>
              <a:cs typeface="Roboto Light"/>
              <a:sym typeface="Roboto Light"/>
            </a:endParaRPr>
          </a:p>
          <a:p>
            <a:pPr marL="0" lvl="0" indent="0" algn="l" rtl="0">
              <a:lnSpc>
                <a:spcPct val="115000"/>
              </a:lnSpc>
              <a:spcBef>
                <a:spcPts val="1000"/>
              </a:spcBef>
              <a:spcAft>
                <a:spcPts val="0"/>
              </a:spcAft>
              <a:buNone/>
            </a:pPr>
            <a:r>
              <a:rPr lang="en" sz="2200">
                <a:solidFill>
                  <a:srgbClr val="FFFFFF"/>
                </a:solidFill>
                <a:highlight>
                  <a:srgbClr val="212940"/>
                </a:highlight>
                <a:latin typeface="Inconsolata"/>
                <a:ea typeface="Inconsolata"/>
                <a:cs typeface="Inconsolata"/>
                <a:sym typeface="Inconsolata"/>
              </a:rPr>
              <a:t>i </a:t>
            </a:r>
            <a:r>
              <a:rPr lang="en" sz="2200">
                <a:solidFill>
                  <a:schemeClr val="accent1"/>
                </a:solidFill>
                <a:highlight>
                  <a:srgbClr val="212940"/>
                </a:highlight>
                <a:latin typeface="Inconsolata"/>
                <a:ea typeface="Inconsolata"/>
                <a:cs typeface="Inconsolata"/>
                <a:sym typeface="Inconsolata"/>
              </a:rPr>
              <a:t>=</a:t>
            </a:r>
            <a:r>
              <a:rPr lang="en" sz="2200">
                <a:solidFill>
                  <a:srgbClr val="FFFFFF"/>
                </a:solidFill>
                <a:highlight>
                  <a:srgbClr val="212940"/>
                </a:highlight>
                <a:latin typeface="Inconsolata"/>
                <a:ea typeface="Inconsolata"/>
                <a:cs typeface="Inconsolata"/>
                <a:sym typeface="Inconsolata"/>
              </a:rPr>
              <a:t> </a:t>
            </a:r>
            <a:r>
              <a:rPr lang="en" sz="2200">
                <a:solidFill>
                  <a:srgbClr val="FF00FF"/>
                </a:solidFill>
                <a:highlight>
                  <a:srgbClr val="212940"/>
                </a:highlight>
                <a:latin typeface="Inconsolata"/>
                <a:ea typeface="Inconsolata"/>
                <a:cs typeface="Inconsolata"/>
                <a:sym typeface="Inconsolata"/>
              </a:rPr>
              <a:t>3</a:t>
            </a:r>
            <a:endParaRPr sz="2200">
              <a:solidFill>
                <a:srgbClr val="FF00FF"/>
              </a:solidFill>
              <a:highlight>
                <a:srgbClr val="212940"/>
              </a:highlight>
              <a:latin typeface="Inconsolata"/>
              <a:ea typeface="Inconsolata"/>
              <a:cs typeface="Inconsolata"/>
              <a:sym typeface="Inconsolata"/>
            </a:endParaRPr>
          </a:p>
          <a:p>
            <a:pPr marL="0" lvl="0" indent="0" algn="l" rtl="0">
              <a:lnSpc>
                <a:spcPct val="115000"/>
              </a:lnSpc>
              <a:spcBef>
                <a:spcPts val="0"/>
              </a:spcBef>
              <a:spcAft>
                <a:spcPts val="0"/>
              </a:spcAft>
              <a:buNone/>
            </a:pPr>
            <a:r>
              <a:rPr lang="en" sz="2200">
                <a:solidFill>
                  <a:srgbClr val="FF00FF"/>
                </a:solidFill>
                <a:highlight>
                  <a:srgbClr val="212940"/>
                </a:highlight>
                <a:latin typeface="Inconsolata"/>
                <a:ea typeface="Inconsolata"/>
                <a:cs typeface="Inconsolata"/>
                <a:sym typeface="Inconsolata"/>
              </a:rPr>
              <a:t>3</a:t>
            </a:r>
            <a:r>
              <a:rPr lang="en" sz="2200">
                <a:solidFill>
                  <a:srgbClr val="FFFFFF"/>
                </a:solidFill>
                <a:highlight>
                  <a:srgbClr val="212940"/>
                </a:highlight>
                <a:latin typeface="Inconsolata"/>
                <a:ea typeface="Inconsolata"/>
                <a:cs typeface="Inconsolata"/>
                <a:sym typeface="Inconsolata"/>
              </a:rPr>
              <a:t> </a:t>
            </a:r>
            <a:r>
              <a:rPr lang="en" sz="2200">
                <a:solidFill>
                  <a:schemeClr val="accent1"/>
                </a:solidFill>
                <a:highlight>
                  <a:srgbClr val="212940"/>
                </a:highlight>
                <a:latin typeface="Inconsolata"/>
                <a:ea typeface="Inconsolata"/>
                <a:cs typeface="Inconsolata"/>
                <a:sym typeface="Inconsolata"/>
              </a:rPr>
              <a:t>&lt;</a:t>
            </a:r>
            <a:r>
              <a:rPr lang="en" sz="2200">
                <a:solidFill>
                  <a:srgbClr val="FFFFFF"/>
                </a:solidFill>
                <a:highlight>
                  <a:srgbClr val="212940"/>
                </a:highlight>
                <a:latin typeface="Inconsolata"/>
                <a:ea typeface="Inconsolata"/>
                <a:cs typeface="Inconsolata"/>
                <a:sym typeface="Inconsolata"/>
              </a:rPr>
              <a:t> </a:t>
            </a:r>
            <a:r>
              <a:rPr lang="en" sz="2200">
                <a:solidFill>
                  <a:srgbClr val="FF00FF"/>
                </a:solidFill>
                <a:highlight>
                  <a:srgbClr val="212940"/>
                </a:highlight>
                <a:latin typeface="Inconsolata"/>
                <a:ea typeface="Inconsolata"/>
                <a:cs typeface="Inconsolata"/>
                <a:sym typeface="Inconsolata"/>
              </a:rPr>
              <a:t>5 </a:t>
            </a:r>
            <a:r>
              <a:rPr lang="en" sz="2200">
                <a:solidFill>
                  <a:schemeClr val="accent1"/>
                </a:solidFill>
                <a:highlight>
                  <a:srgbClr val="212940"/>
                </a:highlight>
                <a:latin typeface="Inconsolata"/>
                <a:ea typeface="Inconsolata"/>
                <a:cs typeface="Inconsolata"/>
                <a:sym typeface="Inconsolata"/>
              </a:rPr>
              <a:t>-&gt;</a:t>
            </a:r>
            <a:r>
              <a:rPr lang="en" sz="2200">
                <a:solidFill>
                  <a:srgbClr val="FFFFFF"/>
                </a:solidFill>
                <a:highlight>
                  <a:srgbClr val="212940"/>
                </a:highlight>
                <a:latin typeface="Inconsolata"/>
                <a:ea typeface="Inconsolata"/>
                <a:cs typeface="Inconsolata"/>
                <a:sym typeface="Inconsolata"/>
              </a:rPr>
              <a:t>True </a:t>
            </a:r>
            <a:endParaRPr sz="2200">
              <a:solidFill>
                <a:srgbClr val="FFFFFF"/>
              </a:solidFill>
              <a:highlight>
                <a:srgbClr val="212940"/>
              </a:highlight>
              <a:latin typeface="Inconsolata"/>
              <a:ea typeface="Inconsolata"/>
              <a:cs typeface="Inconsolata"/>
              <a:sym typeface="Inconsolata"/>
            </a:endParaRPr>
          </a:p>
          <a:p>
            <a:pPr marL="0" lvl="0" indent="0" algn="l" rtl="0">
              <a:lnSpc>
                <a:spcPct val="115000"/>
              </a:lnSpc>
              <a:spcBef>
                <a:spcPts val="0"/>
              </a:spcBef>
              <a:spcAft>
                <a:spcPts val="0"/>
              </a:spcAft>
              <a:buNone/>
            </a:pPr>
            <a:r>
              <a:rPr lang="en" sz="2200">
                <a:solidFill>
                  <a:schemeClr val="accent1"/>
                </a:solidFill>
                <a:highlight>
                  <a:srgbClr val="212940"/>
                </a:highlight>
                <a:latin typeface="Inconsolata"/>
                <a:ea typeface="Inconsolata"/>
                <a:cs typeface="Inconsolata"/>
                <a:sym typeface="Inconsolata"/>
              </a:rPr>
              <a:t>print</a:t>
            </a:r>
            <a:endParaRPr sz="2200">
              <a:solidFill>
                <a:schemeClr val="accent1"/>
              </a:solidFill>
              <a:highlight>
                <a:srgbClr val="212940"/>
              </a:highlight>
              <a:latin typeface="Inconsolata"/>
              <a:ea typeface="Inconsolata"/>
              <a:cs typeface="Inconsolata"/>
              <a:sym typeface="Inconsolata"/>
            </a:endParaRPr>
          </a:p>
          <a:p>
            <a:pPr marL="0" lvl="0" indent="0" algn="l" rtl="0">
              <a:lnSpc>
                <a:spcPct val="115000"/>
              </a:lnSpc>
              <a:spcBef>
                <a:spcPts val="0"/>
              </a:spcBef>
              <a:spcAft>
                <a:spcPts val="0"/>
              </a:spcAft>
              <a:buNone/>
            </a:pPr>
            <a:r>
              <a:rPr lang="en" sz="2200">
                <a:solidFill>
                  <a:srgbClr val="FFFFFF"/>
                </a:solidFill>
                <a:highlight>
                  <a:srgbClr val="212940"/>
                </a:highlight>
                <a:latin typeface="Inconsolata"/>
                <a:ea typeface="Inconsolata"/>
                <a:cs typeface="Inconsolata"/>
                <a:sym typeface="Inconsolata"/>
              </a:rPr>
              <a:t>i</a:t>
            </a:r>
            <a:r>
              <a:rPr lang="en" sz="2200">
                <a:solidFill>
                  <a:schemeClr val="accent1"/>
                </a:solidFill>
                <a:highlight>
                  <a:srgbClr val="212940"/>
                </a:highlight>
                <a:latin typeface="Inconsolata"/>
                <a:ea typeface="Inconsolata"/>
                <a:cs typeface="Inconsolata"/>
                <a:sym typeface="Inconsolata"/>
              </a:rPr>
              <a:t> = </a:t>
            </a:r>
            <a:r>
              <a:rPr lang="en" sz="2200">
                <a:solidFill>
                  <a:srgbClr val="FF00FF"/>
                </a:solidFill>
                <a:highlight>
                  <a:srgbClr val="212940"/>
                </a:highlight>
                <a:latin typeface="Inconsolata"/>
                <a:ea typeface="Inconsolata"/>
                <a:cs typeface="Inconsolata"/>
                <a:sym typeface="Inconsolata"/>
              </a:rPr>
              <a:t>4</a:t>
            </a:r>
            <a:endParaRPr sz="2200">
              <a:solidFill>
                <a:schemeClr val="dk1"/>
              </a:solidFill>
            </a:endParaRPr>
          </a:p>
        </p:txBody>
      </p:sp>
      <p:sp>
        <p:nvSpPr>
          <p:cNvPr id="1770" name="Google Shape;1770;p12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72</a:t>
            </a:fld>
            <a:endParaRPr/>
          </a:p>
        </p:txBody>
      </p:sp>
      <p:sp>
        <p:nvSpPr>
          <p:cNvPr id="1771" name="Google Shape;1771;p123"/>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graphicFrame>
        <p:nvGraphicFramePr>
          <p:cNvPr id="1772" name="Google Shape;1772;p123"/>
          <p:cNvGraphicFramePr/>
          <p:nvPr/>
        </p:nvGraphicFramePr>
        <p:xfrm>
          <a:off x="2711325" y="1375900"/>
          <a:ext cx="5896450" cy="2932425"/>
        </p:xfrm>
        <a:graphic>
          <a:graphicData uri="http://schemas.openxmlformats.org/drawingml/2006/table">
            <a:tbl>
              <a:tblPr>
                <a:noFill/>
                <a:tableStyleId>{9675CA7D-D893-4B12-878C-924B40C036C8}</a:tableStyleId>
              </a:tblPr>
              <a:tblGrid>
                <a:gridCol w="5896450">
                  <a:extLst>
                    <a:ext uri="{9D8B030D-6E8A-4147-A177-3AD203B41FA5}">
                      <a16:colId xmlns:a16="http://schemas.microsoft.com/office/drawing/2014/main" val="20000"/>
                    </a:ext>
                  </a:extLst>
                </a:gridCol>
              </a:tblGrid>
              <a:tr h="2932425">
                <a:tc>
                  <a:txBody>
                    <a:bodyPr/>
                    <a:lstStyle/>
                    <a:p>
                      <a:pPr marL="0" lvl="0" indent="0" algn="l" rtl="0">
                        <a:spcBef>
                          <a:spcPts val="0"/>
                        </a:spcBef>
                        <a:spcAft>
                          <a:spcPts val="0"/>
                        </a:spcAft>
                        <a:buNone/>
                      </a:pPr>
                      <a:r>
                        <a:rPr lang="en" sz="1600">
                          <a:solidFill>
                            <a:schemeClr val="lt1"/>
                          </a:solidFill>
                          <a:latin typeface="Inconsolata"/>
                          <a:ea typeface="Inconsolata"/>
                          <a:cs typeface="Inconsolata"/>
                          <a:sym typeface="Inconsolata"/>
                        </a:rPr>
                        <a:t>i </a:t>
                      </a:r>
                      <a:r>
                        <a:rPr lang="en" sz="1600">
                          <a:solidFill>
                            <a:schemeClr val="accent1"/>
                          </a:solidFill>
                          <a:latin typeface="Inconsolata"/>
                          <a:ea typeface="Inconsolata"/>
                          <a:cs typeface="Inconsolata"/>
                          <a:sym typeface="Inconsolata"/>
                        </a:rPr>
                        <a:t>=</a:t>
                      </a:r>
                      <a:r>
                        <a:rPr lang="en" sz="1600">
                          <a:solidFill>
                            <a:schemeClr val="lt1"/>
                          </a:solidFill>
                          <a:latin typeface="Inconsolata"/>
                          <a:ea typeface="Inconsolata"/>
                          <a:cs typeface="Inconsolata"/>
                          <a:sym typeface="Inconsolata"/>
                        </a:rPr>
                        <a:t> </a:t>
                      </a:r>
                      <a:r>
                        <a:rPr lang="en" sz="1600">
                          <a:solidFill>
                            <a:srgbClr val="FF00FF"/>
                          </a:solidFill>
                          <a:latin typeface="Inconsolata"/>
                          <a:ea typeface="Inconsolata"/>
                          <a:cs typeface="Inconsolata"/>
                          <a:sym typeface="Inconsolata"/>
                        </a:rPr>
                        <a:t>1</a:t>
                      </a:r>
                      <a:endParaRPr sz="1600">
                        <a:solidFill>
                          <a:srgbClr val="FF00FF"/>
                        </a:solidFill>
                        <a:latin typeface="Inconsolata"/>
                        <a:ea typeface="Inconsolata"/>
                        <a:cs typeface="Inconsolata"/>
                        <a:sym typeface="Inconsolata"/>
                      </a:endParaRPr>
                    </a:p>
                    <a:p>
                      <a:pPr marL="0" lvl="0" indent="0" algn="l" rtl="0">
                        <a:spcBef>
                          <a:spcPts val="0"/>
                        </a:spcBef>
                        <a:spcAft>
                          <a:spcPts val="0"/>
                        </a:spcAft>
                        <a:buNone/>
                      </a:pPr>
                      <a:endParaRPr sz="1600">
                        <a:solidFill>
                          <a:schemeClr val="lt1"/>
                        </a:solidFill>
                        <a:latin typeface="Inconsolata"/>
                        <a:ea typeface="Inconsolata"/>
                        <a:cs typeface="Inconsolata"/>
                        <a:sym typeface="Inconsolata"/>
                      </a:endParaRPr>
                    </a:p>
                    <a:p>
                      <a:pPr marL="0" lvl="0" indent="0" algn="l" rtl="0">
                        <a:spcBef>
                          <a:spcPts val="0"/>
                        </a:spcBef>
                        <a:spcAft>
                          <a:spcPts val="0"/>
                        </a:spcAft>
                        <a:buNone/>
                      </a:pPr>
                      <a:r>
                        <a:rPr lang="en" sz="1600" i="1">
                          <a:solidFill>
                            <a:srgbClr val="6FA8DC"/>
                          </a:solidFill>
                          <a:latin typeface="Inconsolata"/>
                          <a:ea typeface="Inconsolata"/>
                          <a:cs typeface="Inconsolata"/>
                          <a:sym typeface="Inconsolata"/>
                        </a:rPr>
                        <a:t># while some condition is true, run this block of code</a:t>
                      </a:r>
                      <a:endParaRPr sz="1600" i="1">
                        <a:solidFill>
                          <a:srgbClr val="6FA8DC"/>
                        </a:solidFill>
                        <a:latin typeface="Inconsolata"/>
                        <a:ea typeface="Inconsolata"/>
                        <a:cs typeface="Inconsolata"/>
                        <a:sym typeface="Inconsolata"/>
                      </a:endParaRPr>
                    </a:p>
                    <a:p>
                      <a:pPr marL="0" lvl="0" indent="0" algn="l" rtl="0">
                        <a:spcBef>
                          <a:spcPts val="0"/>
                        </a:spcBef>
                        <a:spcAft>
                          <a:spcPts val="0"/>
                        </a:spcAft>
                        <a:buNone/>
                      </a:pPr>
                      <a:r>
                        <a:rPr lang="en" sz="1600">
                          <a:solidFill>
                            <a:schemeClr val="accent1"/>
                          </a:solidFill>
                          <a:latin typeface="Inconsolata"/>
                          <a:ea typeface="Inconsolata"/>
                          <a:cs typeface="Inconsolata"/>
                          <a:sym typeface="Inconsolata"/>
                        </a:rPr>
                        <a:t>while </a:t>
                      </a:r>
                      <a:r>
                        <a:rPr lang="en" sz="1600">
                          <a:solidFill>
                            <a:srgbClr val="FFFFFF"/>
                          </a:solidFill>
                          <a:latin typeface="Inconsolata"/>
                          <a:ea typeface="Inconsolata"/>
                          <a:cs typeface="Inconsolata"/>
                          <a:sym typeface="Inconsolata"/>
                        </a:rPr>
                        <a:t>i</a:t>
                      </a:r>
                      <a:r>
                        <a:rPr lang="en" sz="1600">
                          <a:solidFill>
                            <a:schemeClr val="accent1"/>
                          </a:solidFill>
                          <a:latin typeface="Inconsolata"/>
                          <a:ea typeface="Inconsolata"/>
                          <a:cs typeface="Inconsolata"/>
                          <a:sym typeface="Inconsolata"/>
                        </a:rPr>
                        <a:t> &lt;</a:t>
                      </a:r>
                      <a:r>
                        <a:rPr lang="en" sz="1600">
                          <a:solidFill>
                            <a:srgbClr val="FFFFFF"/>
                          </a:solidFill>
                          <a:latin typeface="Inconsolata"/>
                          <a:ea typeface="Inconsolata"/>
                          <a:cs typeface="Inconsolata"/>
                          <a:sym typeface="Inconsolata"/>
                        </a:rPr>
                        <a:t> </a:t>
                      </a:r>
                      <a:r>
                        <a:rPr lang="en" sz="1600">
                          <a:solidFill>
                            <a:srgbClr val="FF00FF"/>
                          </a:solidFill>
                          <a:latin typeface="Inconsolata"/>
                          <a:ea typeface="Inconsolata"/>
                          <a:cs typeface="Inconsolata"/>
                          <a:sym typeface="Inconsolata"/>
                        </a:rPr>
                        <a:t>5</a:t>
                      </a:r>
                      <a:r>
                        <a:rPr lang="en" sz="1600">
                          <a:solidFill>
                            <a:srgbClr val="FFFFFF"/>
                          </a:solidFill>
                          <a:latin typeface="Inconsolata"/>
                          <a:ea typeface="Inconsolata"/>
                          <a:cs typeface="Inconsolata"/>
                          <a:sym typeface="Inconsolata"/>
                        </a:rPr>
                        <a:t>:</a:t>
                      </a:r>
                      <a:endParaRPr sz="1600">
                        <a:solidFill>
                          <a:srgbClr val="FFFFFF"/>
                        </a:solidFill>
                        <a:latin typeface="Inconsolata"/>
                        <a:ea typeface="Inconsolata"/>
                        <a:cs typeface="Inconsolata"/>
                        <a:sym typeface="Inconsolata"/>
                      </a:endParaRPr>
                    </a:p>
                    <a:p>
                      <a:pPr marL="0" lvl="0" indent="0" algn="l" rtl="0">
                        <a:spcBef>
                          <a:spcPts val="0"/>
                        </a:spcBef>
                        <a:spcAft>
                          <a:spcPts val="0"/>
                        </a:spcAft>
                        <a:buNone/>
                      </a:pPr>
                      <a:r>
                        <a:rPr lang="en" sz="1600">
                          <a:solidFill>
                            <a:srgbClr val="FFFFFF"/>
                          </a:solidFill>
                          <a:latin typeface="Inconsolata"/>
                          <a:ea typeface="Inconsolata"/>
                          <a:cs typeface="Inconsolata"/>
                          <a:sym typeface="Inconsolata"/>
                        </a:rPr>
                        <a:t>    </a:t>
                      </a:r>
                      <a:r>
                        <a:rPr lang="en" sz="1600">
                          <a:solidFill>
                            <a:schemeClr val="accent1"/>
                          </a:solidFill>
                          <a:latin typeface="Inconsolata"/>
                          <a:ea typeface="Inconsolata"/>
                          <a:cs typeface="Inconsolata"/>
                          <a:sym typeface="Inconsolata"/>
                        </a:rPr>
                        <a:t>print</a:t>
                      </a:r>
                      <a:r>
                        <a:rPr lang="en" sz="1600">
                          <a:solidFill>
                            <a:srgbClr val="FFFFFF"/>
                          </a:solidFill>
                          <a:latin typeface="Inconsolata"/>
                          <a:ea typeface="Inconsolata"/>
                          <a:cs typeface="Inconsolata"/>
                          <a:sym typeface="Inconsolata"/>
                        </a:rPr>
                        <a:t>(</a:t>
                      </a:r>
                      <a:r>
                        <a:rPr lang="en" sz="1600">
                          <a:solidFill>
                            <a:srgbClr val="FFFF00"/>
                          </a:solidFill>
                          <a:latin typeface="Inconsolata"/>
                          <a:ea typeface="Inconsolata"/>
                          <a:cs typeface="Inconsolata"/>
                          <a:sym typeface="Inconsolata"/>
                        </a:rPr>
                        <a:t>f</a:t>
                      </a:r>
                      <a:r>
                        <a:rPr lang="en" sz="1600">
                          <a:solidFill>
                            <a:srgbClr val="00FF00"/>
                          </a:solidFill>
                          <a:latin typeface="Inconsolata"/>
                          <a:ea typeface="Inconsolata"/>
                          <a:cs typeface="Inconsolata"/>
                          <a:sym typeface="Inconsolata"/>
                        </a:rPr>
                        <a:t>"I have </a:t>
                      </a:r>
                      <a:r>
                        <a:rPr lang="en" sz="1600">
                          <a:solidFill>
                            <a:srgbClr val="FF00FF"/>
                          </a:solidFill>
                          <a:latin typeface="Inconsolata"/>
                          <a:ea typeface="Inconsolata"/>
                          <a:cs typeface="Inconsolata"/>
                          <a:sym typeface="Inconsolata"/>
                        </a:rPr>
                        <a:t>{</a:t>
                      </a:r>
                      <a:r>
                        <a:rPr lang="en" sz="1600">
                          <a:solidFill>
                            <a:srgbClr val="FFFFFF"/>
                          </a:solidFill>
                          <a:latin typeface="Inconsolata"/>
                          <a:ea typeface="Inconsolata"/>
                          <a:cs typeface="Inconsolata"/>
                          <a:sym typeface="Inconsolata"/>
                        </a:rPr>
                        <a:t>i</a:t>
                      </a:r>
                      <a:r>
                        <a:rPr lang="en" sz="1600">
                          <a:solidFill>
                            <a:srgbClr val="FF00FF"/>
                          </a:solidFill>
                          <a:latin typeface="Inconsolata"/>
                          <a:ea typeface="Inconsolata"/>
                          <a:cs typeface="Inconsolata"/>
                          <a:sym typeface="Inconsolata"/>
                        </a:rPr>
                        <a:t>}</a:t>
                      </a:r>
                      <a:r>
                        <a:rPr lang="en" sz="1600">
                          <a:solidFill>
                            <a:srgbClr val="00FF00"/>
                          </a:solidFill>
                          <a:latin typeface="Inconsolata"/>
                          <a:ea typeface="Inconsolata"/>
                          <a:cs typeface="Inconsolata"/>
                          <a:sym typeface="Inconsolata"/>
                        </a:rPr>
                        <a:t> dollar(s)"</a:t>
                      </a:r>
                      <a:r>
                        <a:rPr lang="en" sz="1600">
                          <a:solidFill>
                            <a:srgbClr val="FFFFFF"/>
                          </a:solidFill>
                          <a:latin typeface="Inconsolata"/>
                          <a:ea typeface="Inconsolata"/>
                          <a:cs typeface="Inconsolata"/>
                          <a:sym typeface="Inconsolata"/>
                        </a:rPr>
                        <a:t>)</a:t>
                      </a:r>
                      <a:endParaRPr sz="1600">
                        <a:solidFill>
                          <a:srgbClr val="FFFFFF"/>
                        </a:solidFill>
                        <a:latin typeface="Inconsolata"/>
                        <a:ea typeface="Inconsolata"/>
                        <a:cs typeface="Inconsolata"/>
                        <a:sym typeface="Inconsolata"/>
                      </a:endParaRPr>
                    </a:p>
                    <a:p>
                      <a:pPr marL="0" lvl="0" indent="0" algn="l" rtl="0">
                        <a:spcBef>
                          <a:spcPts val="0"/>
                        </a:spcBef>
                        <a:spcAft>
                          <a:spcPts val="0"/>
                        </a:spcAft>
                        <a:buNone/>
                      </a:pPr>
                      <a:r>
                        <a:rPr lang="en" sz="1600">
                          <a:solidFill>
                            <a:schemeClr val="lt1"/>
                          </a:solidFill>
                          <a:latin typeface="Inconsolata"/>
                          <a:ea typeface="Inconsolata"/>
                          <a:cs typeface="Inconsolata"/>
                          <a:sym typeface="Inconsolata"/>
                        </a:rPr>
                        <a:t>    i </a:t>
                      </a:r>
                      <a:r>
                        <a:rPr lang="en" sz="1600">
                          <a:solidFill>
                            <a:schemeClr val="accent1"/>
                          </a:solidFill>
                          <a:latin typeface="Inconsolata"/>
                          <a:ea typeface="Inconsolata"/>
                          <a:cs typeface="Inconsolata"/>
                          <a:sym typeface="Inconsolata"/>
                        </a:rPr>
                        <a:t>=</a:t>
                      </a:r>
                      <a:r>
                        <a:rPr lang="en" sz="1600">
                          <a:solidFill>
                            <a:schemeClr val="lt1"/>
                          </a:solidFill>
                          <a:latin typeface="Inconsolata"/>
                          <a:ea typeface="Inconsolata"/>
                          <a:cs typeface="Inconsolata"/>
                          <a:sym typeface="Inconsolata"/>
                        </a:rPr>
                        <a:t> i </a:t>
                      </a:r>
                      <a:r>
                        <a:rPr lang="en" sz="1600">
                          <a:solidFill>
                            <a:schemeClr val="accent1"/>
                          </a:solidFill>
                          <a:latin typeface="Inconsolata"/>
                          <a:ea typeface="Inconsolata"/>
                          <a:cs typeface="Inconsolata"/>
                          <a:sym typeface="Inconsolata"/>
                        </a:rPr>
                        <a:t>+</a:t>
                      </a:r>
                      <a:r>
                        <a:rPr lang="en" sz="1600">
                          <a:solidFill>
                            <a:schemeClr val="lt1"/>
                          </a:solidFill>
                          <a:latin typeface="Inconsolata"/>
                          <a:ea typeface="Inconsolata"/>
                          <a:cs typeface="Inconsolata"/>
                          <a:sym typeface="Inconsolata"/>
                        </a:rPr>
                        <a:t> </a:t>
                      </a:r>
                      <a:r>
                        <a:rPr lang="en" sz="1600">
                          <a:solidFill>
                            <a:srgbClr val="FF00FF"/>
                          </a:solidFill>
                          <a:latin typeface="Inconsolata"/>
                          <a:ea typeface="Inconsolata"/>
                          <a:cs typeface="Inconsolata"/>
                          <a:sym typeface="Inconsolata"/>
                        </a:rPr>
                        <a:t>1</a:t>
                      </a:r>
                      <a:endParaRPr sz="1600">
                        <a:solidFill>
                          <a:srgbClr val="FFFFFF"/>
                        </a:solidFill>
                        <a:latin typeface="Inconsolata"/>
                        <a:ea typeface="Inconsolata"/>
                        <a:cs typeface="Inconsolata"/>
                        <a:sym typeface="Inconsolata"/>
                      </a:endParaRPr>
                    </a:p>
                    <a:p>
                      <a:pPr marL="0" lvl="0" indent="0" algn="l" rtl="0">
                        <a:spcBef>
                          <a:spcPts val="0"/>
                        </a:spcBef>
                        <a:spcAft>
                          <a:spcPts val="0"/>
                        </a:spcAft>
                        <a:buNone/>
                      </a:pPr>
                      <a:endParaRPr sz="1600">
                        <a:solidFill>
                          <a:srgbClr val="FFFFFF"/>
                        </a:solidFill>
                        <a:latin typeface="Inconsolata"/>
                        <a:ea typeface="Inconsolata"/>
                        <a:cs typeface="Inconsolata"/>
                        <a:sym typeface="Inconsolata"/>
                      </a:endParaRPr>
                    </a:p>
                    <a:p>
                      <a:pPr marL="0" lvl="0" indent="0" algn="l" rtl="0">
                        <a:spcBef>
                          <a:spcPts val="0"/>
                        </a:spcBef>
                        <a:spcAft>
                          <a:spcPts val="0"/>
                        </a:spcAft>
                        <a:buNone/>
                      </a:pPr>
                      <a:r>
                        <a:rPr lang="en" sz="1600" i="1">
                          <a:solidFill>
                            <a:srgbClr val="6FA8DC"/>
                          </a:solidFill>
                          <a:latin typeface="Inconsolata"/>
                          <a:ea typeface="Inconsolata"/>
                          <a:cs typeface="Inconsolata"/>
                          <a:sym typeface="Inconsolata"/>
                        </a:rPr>
                        <a:t># Logs:</a:t>
                      </a:r>
                      <a:endParaRPr sz="1600" i="1">
                        <a:solidFill>
                          <a:srgbClr val="6FA8DC"/>
                        </a:solidFill>
                        <a:latin typeface="Inconsolata"/>
                        <a:ea typeface="Inconsolata"/>
                        <a:cs typeface="Inconsolata"/>
                        <a:sym typeface="Inconsolata"/>
                      </a:endParaRPr>
                    </a:p>
                    <a:p>
                      <a:pPr marL="0" lvl="0" indent="0" algn="l" rtl="0">
                        <a:spcBef>
                          <a:spcPts val="0"/>
                        </a:spcBef>
                        <a:spcAft>
                          <a:spcPts val="0"/>
                        </a:spcAft>
                        <a:buNone/>
                      </a:pPr>
                      <a:r>
                        <a:rPr lang="en" sz="1600" i="1">
                          <a:solidFill>
                            <a:srgbClr val="6FA8DC"/>
                          </a:solidFill>
                          <a:latin typeface="Inconsolata"/>
                          <a:ea typeface="Inconsolata"/>
                          <a:cs typeface="Inconsolata"/>
                          <a:sym typeface="Inconsolata"/>
                        </a:rPr>
                        <a:t># I have 1 dollar(s)</a:t>
                      </a:r>
                      <a:endParaRPr sz="1600" i="1">
                        <a:solidFill>
                          <a:srgbClr val="6FA8DC"/>
                        </a:solidFill>
                        <a:latin typeface="Inconsolata"/>
                        <a:ea typeface="Inconsolata"/>
                        <a:cs typeface="Inconsolata"/>
                        <a:sym typeface="Inconsolata"/>
                      </a:endParaRPr>
                    </a:p>
                    <a:p>
                      <a:pPr marL="0" lvl="0" indent="0" algn="l" rtl="0">
                        <a:spcBef>
                          <a:spcPts val="0"/>
                        </a:spcBef>
                        <a:spcAft>
                          <a:spcPts val="0"/>
                        </a:spcAft>
                        <a:buNone/>
                      </a:pPr>
                      <a:r>
                        <a:rPr lang="en" sz="1600" i="1">
                          <a:solidFill>
                            <a:srgbClr val="6FA8DC"/>
                          </a:solidFill>
                          <a:latin typeface="Inconsolata"/>
                          <a:ea typeface="Inconsolata"/>
                          <a:cs typeface="Inconsolata"/>
                          <a:sym typeface="Inconsolata"/>
                        </a:rPr>
                        <a:t># I have 2 dollar(s)</a:t>
                      </a:r>
                      <a:endParaRPr sz="1600" i="1">
                        <a:solidFill>
                          <a:srgbClr val="6FA8DC"/>
                        </a:solidFill>
                        <a:latin typeface="Inconsolata"/>
                        <a:ea typeface="Inconsolata"/>
                        <a:cs typeface="Inconsolata"/>
                        <a:sym typeface="Inconsolata"/>
                      </a:endParaRPr>
                    </a:p>
                    <a:p>
                      <a:pPr marL="0" lvl="0" indent="0" algn="l" rtl="0">
                        <a:spcBef>
                          <a:spcPts val="0"/>
                        </a:spcBef>
                        <a:spcAft>
                          <a:spcPts val="0"/>
                        </a:spcAft>
                        <a:buNone/>
                      </a:pPr>
                      <a:r>
                        <a:rPr lang="en" sz="1600" i="1">
                          <a:solidFill>
                            <a:srgbClr val="6FA8DC"/>
                          </a:solidFill>
                          <a:latin typeface="Inconsolata"/>
                          <a:ea typeface="Inconsolata"/>
                          <a:cs typeface="Inconsolata"/>
                          <a:sym typeface="Inconsolata"/>
                        </a:rPr>
                        <a:t># I have 3 dollar(s)</a:t>
                      </a:r>
                      <a:endParaRPr sz="1600" i="1">
                        <a:solidFill>
                          <a:srgbClr val="6FA8DC"/>
                        </a:solidFill>
                        <a:latin typeface="Inconsolata"/>
                        <a:ea typeface="Inconsolata"/>
                        <a:cs typeface="Inconsolata"/>
                        <a:sym typeface="Inconsolata"/>
                      </a:endParaRPr>
                    </a:p>
                  </a:txBody>
                  <a:tcPr marL="91425" marR="91425" marT="0" marB="0" anchor="ctr">
                    <a:lnL w="28575" cap="flat" cmpd="sng">
                      <a:solidFill>
                        <a:srgbClr val="FFFFFF"/>
                      </a:solidFill>
                      <a:prstDash val="solid"/>
                      <a:round/>
                      <a:headEnd type="none" w="sm" len="sm"/>
                      <a:tailEnd type="none" w="sm" len="sm"/>
                    </a:lnL>
                    <a:lnR w="28575" cap="flat" cmpd="sng">
                      <a:solidFill>
                        <a:srgbClr val="FFFFFF"/>
                      </a:solidFill>
                      <a:prstDash val="solid"/>
                      <a:round/>
                      <a:headEnd type="none" w="sm" len="sm"/>
                      <a:tailEnd type="none" w="sm" len="sm"/>
                    </a:lnR>
                    <a:lnT w="28575" cap="flat" cmpd="sng">
                      <a:solidFill>
                        <a:srgbClr val="FFFFFF"/>
                      </a:solidFill>
                      <a:prstDash val="solid"/>
                      <a:round/>
                      <a:headEnd type="none" w="sm" len="sm"/>
                      <a:tailEnd type="none" w="sm" len="sm"/>
                    </a:lnT>
                    <a:lnB w="28575" cap="flat" cmpd="sng">
                      <a:solidFill>
                        <a:srgbClr val="FFFFFF"/>
                      </a:solidFill>
                      <a:prstDash val="solid"/>
                      <a:round/>
                      <a:headEnd type="none" w="sm" len="sm"/>
                      <a:tailEnd type="none" w="sm" len="sm"/>
                    </a:lnB>
                    <a:solidFill>
                      <a:srgbClr val="212940"/>
                    </a:solidFill>
                  </a:tcPr>
                </a:tc>
                <a:extLst>
                  <a:ext uri="{0D108BD9-81ED-4DB2-BD59-A6C34878D82A}">
                    <a16:rowId xmlns:a16="http://schemas.microsoft.com/office/drawing/2014/main" val="10000"/>
                  </a:ext>
                </a:extLst>
              </a:tr>
            </a:tbl>
          </a:graphicData>
        </a:graphic>
      </p:graphicFrame>
      <p:sp>
        <p:nvSpPr>
          <p:cNvPr id="1773" name="Google Shape;1773;p123"/>
          <p:cNvSpPr/>
          <p:nvPr/>
        </p:nvSpPr>
        <p:spPr>
          <a:xfrm rot="10800000">
            <a:off x="2297225" y="2219925"/>
            <a:ext cx="503100" cy="735300"/>
          </a:xfrm>
          <a:prstGeom prst="curvedLeftArrow">
            <a:avLst>
              <a:gd name="adj1" fmla="val 25000"/>
              <a:gd name="adj2" fmla="val 50000"/>
              <a:gd name="adj3" fmla="val 25000"/>
            </a:avLst>
          </a:prstGeom>
          <a:solidFill>
            <a:srgbClr val="FFFF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774" name="Google Shape;1774;p123"/>
          <p:cNvPicPr preferRelativeResize="0"/>
          <p:nvPr/>
        </p:nvPicPr>
        <p:blipFill>
          <a:blip r:embed="rId3">
            <a:alphaModFix/>
          </a:blip>
          <a:stretch>
            <a:fillRect/>
          </a:stretch>
        </p:blipFill>
        <p:spPr>
          <a:xfrm>
            <a:off x="0" y="1591269"/>
            <a:ext cx="503100" cy="442880"/>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1778"/>
        <p:cNvGrpSpPr/>
        <p:nvPr/>
      </p:nvGrpSpPr>
      <p:grpSpPr>
        <a:xfrm>
          <a:off x="0" y="0"/>
          <a:ext cx="0" cy="0"/>
          <a:chOff x="0" y="0"/>
          <a:chExt cx="0" cy="0"/>
        </a:xfrm>
      </p:grpSpPr>
      <p:sp>
        <p:nvSpPr>
          <p:cNvPr id="1779" name="Google Shape;1779;p124"/>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Run That While Loop</a:t>
            </a:r>
            <a:endParaRPr>
              <a:solidFill>
                <a:schemeClr val="dk1"/>
              </a:solidFill>
            </a:endParaRPr>
          </a:p>
          <a:p>
            <a:pPr marL="0" lvl="0" indent="0" algn="l" rtl="0">
              <a:spcBef>
                <a:spcPts val="0"/>
              </a:spcBef>
              <a:spcAft>
                <a:spcPts val="0"/>
              </a:spcAft>
              <a:buNone/>
            </a:pPr>
            <a:endParaRPr/>
          </a:p>
        </p:txBody>
      </p:sp>
      <p:sp>
        <p:nvSpPr>
          <p:cNvPr id="1780" name="Google Shape;1780;p124"/>
          <p:cNvSpPr txBox="1">
            <a:spLocks noGrp="1"/>
          </p:cNvSpPr>
          <p:nvPr>
            <p:ph type="subTitle" idx="1"/>
          </p:nvPr>
        </p:nvSpPr>
        <p:spPr>
          <a:xfrm>
            <a:off x="0" y="675975"/>
            <a:ext cx="9144000" cy="364800"/>
          </a:xfrm>
          <a:prstGeom prst="rect">
            <a:avLst/>
          </a:prstGeom>
        </p:spPr>
        <p:txBody>
          <a:bodyPr spcFirstLastPara="1" wrap="square" lIns="457200" tIns="91425" rIns="0" bIns="91425" anchor="t" anchorCtr="0">
            <a:noAutofit/>
          </a:bodyPr>
          <a:lstStyle/>
          <a:p>
            <a:pPr marL="0" lvl="0" indent="0" algn="l" rtl="0">
              <a:lnSpc>
                <a:spcPct val="114000"/>
              </a:lnSpc>
              <a:spcBef>
                <a:spcPts val="0"/>
              </a:spcBef>
              <a:spcAft>
                <a:spcPts val="0"/>
              </a:spcAft>
              <a:buNone/>
            </a:pPr>
            <a:r>
              <a:rPr lang="en" sz="2200">
                <a:solidFill>
                  <a:schemeClr val="dk1"/>
                </a:solidFill>
                <a:latin typeface="Roboto Light"/>
                <a:ea typeface="Roboto Light"/>
                <a:cs typeface="Roboto Light"/>
                <a:sym typeface="Roboto Light"/>
              </a:rPr>
              <a:t>This continues until the condition is False, when </a:t>
            </a:r>
            <a:r>
              <a:rPr lang="en" sz="2200">
                <a:solidFill>
                  <a:srgbClr val="FFFFFF"/>
                </a:solidFill>
                <a:highlight>
                  <a:srgbClr val="212940"/>
                </a:highlight>
                <a:latin typeface="Inconsolata"/>
                <a:ea typeface="Inconsolata"/>
                <a:cs typeface="Inconsolata"/>
                <a:sym typeface="Inconsolata"/>
              </a:rPr>
              <a:t>i </a:t>
            </a:r>
            <a:r>
              <a:rPr lang="en" sz="2200">
                <a:solidFill>
                  <a:schemeClr val="accent1"/>
                </a:solidFill>
                <a:highlight>
                  <a:srgbClr val="212940"/>
                </a:highlight>
                <a:latin typeface="Inconsolata"/>
                <a:ea typeface="Inconsolata"/>
                <a:cs typeface="Inconsolata"/>
                <a:sym typeface="Inconsolata"/>
              </a:rPr>
              <a:t>&gt;=</a:t>
            </a:r>
            <a:r>
              <a:rPr lang="en" sz="2200">
                <a:solidFill>
                  <a:srgbClr val="FFFFFF"/>
                </a:solidFill>
                <a:highlight>
                  <a:srgbClr val="212940"/>
                </a:highlight>
                <a:latin typeface="Inconsolata"/>
                <a:ea typeface="Inconsolata"/>
                <a:cs typeface="Inconsolata"/>
                <a:sym typeface="Inconsolata"/>
              </a:rPr>
              <a:t> </a:t>
            </a:r>
            <a:r>
              <a:rPr lang="en" sz="2200">
                <a:solidFill>
                  <a:srgbClr val="FF00FF"/>
                </a:solidFill>
                <a:highlight>
                  <a:srgbClr val="212940"/>
                </a:highlight>
                <a:latin typeface="Inconsolata"/>
                <a:ea typeface="Inconsolata"/>
                <a:cs typeface="Inconsolata"/>
                <a:sym typeface="Inconsolata"/>
              </a:rPr>
              <a:t>5</a:t>
            </a:r>
            <a:r>
              <a:rPr lang="en" sz="2200">
                <a:solidFill>
                  <a:schemeClr val="dk1"/>
                </a:solidFill>
                <a:latin typeface="Roboto Light"/>
                <a:ea typeface="Roboto Light"/>
                <a:cs typeface="Roboto Light"/>
                <a:sym typeface="Roboto Light"/>
              </a:rPr>
              <a:t>.</a:t>
            </a:r>
            <a:endParaRPr sz="2200">
              <a:solidFill>
                <a:schemeClr val="dk1"/>
              </a:solidFill>
              <a:latin typeface="Roboto Light"/>
              <a:ea typeface="Roboto Light"/>
              <a:cs typeface="Roboto Light"/>
              <a:sym typeface="Roboto Light"/>
            </a:endParaRPr>
          </a:p>
          <a:p>
            <a:pPr marL="0" lvl="0" indent="0" algn="l" rtl="0">
              <a:lnSpc>
                <a:spcPct val="115000"/>
              </a:lnSpc>
              <a:spcBef>
                <a:spcPts val="1000"/>
              </a:spcBef>
              <a:spcAft>
                <a:spcPts val="0"/>
              </a:spcAft>
              <a:buNone/>
            </a:pPr>
            <a:r>
              <a:rPr lang="en" sz="2200">
                <a:solidFill>
                  <a:srgbClr val="FFFFFF"/>
                </a:solidFill>
                <a:highlight>
                  <a:srgbClr val="212940"/>
                </a:highlight>
                <a:latin typeface="Inconsolata"/>
                <a:ea typeface="Inconsolata"/>
                <a:cs typeface="Inconsolata"/>
                <a:sym typeface="Inconsolata"/>
              </a:rPr>
              <a:t>i </a:t>
            </a:r>
            <a:r>
              <a:rPr lang="en" sz="2200">
                <a:solidFill>
                  <a:schemeClr val="accent1"/>
                </a:solidFill>
                <a:highlight>
                  <a:srgbClr val="212940"/>
                </a:highlight>
                <a:latin typeface="Inconsolata"/>
                <a:ea typeface="Inconsolata"/>
                <a:cs typeface="Inconsolata"/>
                <a:sym typeface="Inconsolata"/>
              </a:rPr>
              <a:t>=</a:t>
            </a:r>
            <a:r>
              <a:rPr lang="en" sz="2200">
                <a:solidFill>
                  <a:srgbClr val="FFFFFF"/>
                </a:solidFill>
                <a:highlight>
                  <a:srgbClr val="212940"/>
                </a:highlight>
                <a:latin typeface="Inconsolata"/>
                <a:ea typeface="Inconsolata"/>
                <a:cs typeface="Inconsolata"/>
                <a:sym typeface="Inconsolata"/>
              </a:rPr>
              <a:t> </a:t>
            </a:r>
            <a:r>
              <a:rPr lang="en" sz="2200">
                <a:solidFill>
                  <a:srgbClr val="FF00FF"/>
                </a:solidFill>
                <a:highlight>
                  <a:srgbClr val="212940"/>
                </a:highlight>
                <a:latin typeface="Inconsolata"/>
                <a:ea typeface="Inconsolata"/>
                <a:cs typeface="Inconsolata"/>
                <a:sym typeface="Inconsolata"/>
              </a:rPr>
              <a:t>4</a:t>
            </a:r>
            <a:endParaRPr sz="2200">
              <a:solidFill>
                <a:srgbClr val="FF00FF"/>
              </a:solidFill>
              <a:highlight>
                <a:srgbClr val="212940"/>
              </a:highlight>
              <a:latin typeface="Inconsolata"/>
              <a:ea typeface="Inconsolata"/>
              <a:cs typeface="Inconsolata"/>
              <a:sym typeface="Inconsolata"/>
            </a:endParaRPr>
          </a:p>
          <a:p>
            <a:pPr marL="0" lvl="0" indent="0" algn="l" rtl="0">
              <a:lnSpc>
                <a:spcPct val="115000"/>
              </a:lnSpc>
              <a:spcBef>
                <a:spcPts val="0"/>
              </a:spcBef>
              <a:spcAft>
                <a:spcPts val="0"/>
              </a:spcAft>
              <a:buNone/>
            </a:pPr>
            <a:r>
              <a:rPr lang="en" sz="2200">
                <a:solidFill>
                  <a:srgbClr val="FF00FF"/>
                </a:solidFill>
                <a:highlight>
                  <a:srgbClr val="212940"/>
                </a:highlight>
                <a:latin typeface="Inconsolata"/>
                <a:ea typeface="Inconsolata"/>
                <a:cs typeface="Inconsolata"/>
                <a:sym typeface="Inconsolata"/>
              </a:rPr>
              <a:t>4</a:t>
            </a:r>
            <a:r>
              <a:rPr lang="en" sz="2200">
                <a:solidFill>
                  <a:srgbClr val="FFFFFF"/>
                </a:solidFill>
                <a:highlight>
                  <a:srgbClr val="212940"/>
                </a:highlight>
                <a:latin typeface="Inconsolata"/>
                <a:ea typeface="Inconsolata"/>
                <a:cs typeface="Inconsolata"/>
                <a:sym typeface="Inconsolata"/>
              </a:rPr>
              <a:t> </a:t>
            </a:r>
            <a:r>
              <a:rPr lang="en" sz="2200">
                <a:solidFill>
                  <a:schemeClr val="accent1"/>
                </a:solidFill>
                <a:highlight>
                  <a:srgbClr val="212940"/>
                </a:highlight>
                <a:latin typeface="Inconsolata"/>
                <a:ea typeface="Inconsolata"/>
                <a:cs typeface="Inconsolata"/>
                <a:sym typeface="Inconsolata"/>
              </a:rPr>
              <a:t>&lt;</a:t>
            </a:r>
            <a:r>
              <a:rPr lang="en" sz="2200">
                <a:solidFill>
                  <a:srgbClr val="FFFFFF"/>
                </a:solidFill>
                <a:highlight>
                  <a:srgbClr val="212940"/>
                </a:highlight>
                <a:latin typeface="Inconsolata"/>
                <a:ea typeface="Inconsolata"/>
                <a:cs typeface="Inconsolata"/>
                <a:sym typeface="Inconsolata"/>
              </a:rPr>
              <a:t> </a:t>
            </a:r>
            <a:r>
              <a:rPr lang="en" sz="2200">
                <a:solidFill>
                  <a:srgbClr val="FF00FF"/>
                </a:solidFill>
                <a:highlight>
                  <a:srgbClr val="212940"/>
                </a:highlight>
                <a:latin typeface="Inconsolata"/>
                <a:ea typeface="Inconsolata"/>
                <a:cs typeface="Inconsolata"/>
                <a:sym typeface="Inconsolata"/>
              </a:rPr>
              <a:t>5 </a:t>
            </a:r>
            <a:r>
              <a:rPr lang="en" sz="2200">
                <a:solidFill>
                  <a:schemeClr val="accent1"/>
                </a:solidFill>
                <a:highlight>
                  <a:srgbClr val="212940"/>
                </a:highlight>
                <a:latin typeface="Inconsolata"/>
                <a:ea typeface="Inconsolata"/>
                <a:cs typeface="Inconsolata"/>
                <a:sym typeface="Inconsolata"/>
              </a:rPr>
              <a:t>-&gt;</a:t>
            </a:r>
            <a:r>
              <a:rPr lang="en" sz="2200">
                <a:solidFill>
                  <a:srgbClr val="FFFFFF"/>
                </a:solidFill>
                <a:highlight>
                  <a:srgbClr val="212940"/>
                </a:highlight>
                <a:latin typeface="Inconsolata"/>
                <a:ea typeface="Inconsolata"/>
                <a:cs typeface="Inconsolata"/>
                <a:sym typeface="Inconsolata"/>
              </a:rPr>
              <a:t>True </a:t>
            </a:r>
            <a:endParaRPr sz="2200">
              <a:solidFill>
                <a:srgbClr val="FFFFFF"/>
              </a:solidFill>
              <a:highlight>
                <a:srgbClr val="212940"/>
              </a:highlight>
              <a:latin typeface="Inconsolata"/>
              <a:ea typeface="Inconsolata"/>
              <a:cs typeface="Inconsolata"/>
              <a:sym typeface="Inconsolata"/>
            </a:endParaRPr>
          </a:p>
          <a:p>
            <a:pPr marL="0" lvl="0" indent="0" algn="l" rtl="0">
              <a:lnSpc>
                <a:spcPct val="115000"/>
              </a:lnSpc>
              <a:spcBef>
                <a:spcPts val="0"/>
              </a:spcBef>
              <a:spcAft>
                <a:spcPts val="0"/>
              </a:spcAft>
              <a:buNone/>
            </a:pPr>
            <a:r>
              <a:rPr lang="en" sz="2200">
                <a:solidFill>
                  <a:schemeClr val="accent1"/>
                </a:solidFill>
                <a:highlight>
                  <a:srgbClr val="212940"/>
                </a:highlight>
                <a:latin typeface="Inconsolata"/>
                <a:ea typeface="Inconsolata"/>
                <a:cs typeface="Inconsolata"/>
                <a:sym typeface="Inconsolata"/>
              </a:rPr>
              <a:t>print</a:t>
            </a:r>
            <a:endParaRPr sz="2200">
              <a:solidFill>
                <a:schemeClr val="accent1"/>
              </a:solidFill>
              <a:highlight>
                <a:srgbClr val="212940"/>
              </a:highlight>
              <a:latin typeface="Inconsolata"/>
              <a:ea typeface="Inconsolata"/>
              <a:cs typeface="Inconsolata"/>
              <a:sym typeface="Inconsolata"/>
            </a:endParaRPr>
          </a:p>
          <a:p>
            <a:pPr marL="0" lvl="0" indent="0" algn="l" rtl="0">
              <a:lnSpc>
                <a:spcPct val="115000"/>
              </a:lnSpc>
              <a:spcBef>
                <a:spcPts val="0"/>
              </a:spcBef>
              <a:spcAft>
                <a:spcPts val="0"/>
              </a:spcAft>
              <a:buNone/>
            </a:pPr>
            <a:r>
              <a:rPr lang="en" sz="2200">
                <a:solidFill>
                  <a:srgbClr val="FFFFFF"/>
                </a:solidFill>
                <a:highlight>
                  <a:srgbClr val="212940"/>
                </a:highlight>
                <a:latin typeface="Inconsolata"/>
                <a:ea typeface="Inconsolata"/>
                <a:cs typeface="Inconsolata"/>
                <a:sym typeface="Inconsolata"/>
              </a:rPr>
              <a:t>i</a:t>
            </a:r>
            <a:r>
              <a:rPr lang="en" sz="2200">
                <a:solidFill>
                  <a:schemeClr val="accent1"/>
                </a:solidFill>
                <a:highlight>
                  <a:srgbClr val="212940"/>
                </a:highlight>
                <a:latin typeface="Inconsolata"/>
                <a:ea typeface="Inconsolata"/>
                <a:cs typeface="Inconsolata"/>
                <a:sym typeface="Inconsolata"/>
              </a:rPr>
              <a:t> = </a:t>
            </a:r>
            <a:r>
              <a:rPr lang="en" sz="2200">
                <a:solidFill>
                  <a:srgbClr val="FF00FF"/>
                </a:solidFill>
                <a:highlight>
                  <a:srgbClr val="212940"/>
                </a:highlight>
                <a:latin typeface="Inconsolata"/>
                <a:ea typeface="Inconsolata"/>
                <a:cs typeface="Inconsolata"/>
                <a:sym typeface="Inconsolata"/>
              </a:rPr>
              <a:t>5</a:t>
            </a:r>
            <a:endParaRPr sz="2200">
              <a:solidFill>
                <a:schemeClr val="dk1"/>
              </a:solidFill>
            </a:endParaRPr>
          </a:p>
        </p:txBody>
      </p:sp>
      <p:sp>
        <p:nvSpPr>
          <p:cNvPr id="1781" name="Google Shape;1781;p12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73</a:t>
            </a:fld>
            <a:endParaRPr/>
          </a:p>
        </p:txBody>
      </p:sp>
      <p:sp>
        <p:nvSpPr>
          <p:cNvPr id="1782" name="Google Shape;1782;p124"/>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graphicFrame>
        <p:nvGraphicFramePr>
          <p:cNvPr id="1783" name="Google Shape;1783;p124"/>
          <p:cNvGraphicFramePr/>
          <p:nvPr/>
        </p:nvGraphicFramePr>
        <p:xfrm>
          <a:off x="2711325" y="1375900"/>
          <a:ext cx="5896450" cy="3201925"/>
        </p:xfrm>
        <a:graphic>
          <a:graphicData uri="http://schemas.openxmlformats.org/drawingml/2006/table">
            <a:tbl>
              <a:tblPr>
                <a:noFill/>
                <a:tableStyleId>{9675CA7D-D893-4B12-878C-924B40C036C8}</a:tableStyleId>
              </a:tblPr>
              <a:tblGrid>
                <a:gridCol w="5896450">
                  <a:extLst>
                    <a:ext uri="{9D8B030D-6E8A-4147-A177-3AD203B41FA5}">
                      <a16:colId xmlns:a16="http://schemas.microsoft.com/office/drawing/2014/main" val="20000"/>
                    </a:ext>
                  </a:extLst>
                </a:gridCol>
              </a:tblGrid>
              <a:tr h="3201925">
                <a:tc>
                  <a:txBody>
                    <a:bodyPr/>
                    <a:lstStyle/>
                    <a:p>
                      <a:pPr marL="0" lvl="0" indent="0" algn="l" rtl="0">
                        <a:spcBef>
                          <a:spcPts val="0"/>
                        </a:spcBef>
                        <a:spcAft>
                          <a:spcPts val="0"/>
                        </a:spcAft>
                        <a:buNone/>
                      </a:pPr>
                      <a:r>
                        <a:rPr lang="en" sz="1600">
                          <a:solidFill>
                            <a:schemeClr val="lt1"/>
                          </a:solidFill>
                          <a:latin typeface="Inconsolata"/>
                          <a:ea typeface="Inconsolata"/>
                          <a:cs typeface="Inconsolata"/>
                          <a:sym typeface="Inconsolata"/>
                        </a:rPr>
                        <a:t>i </a:t>
                      </a:r>
                      <a:r>
                        <a:rPr lang="en" sz="1600">
                          <a:solidFill>
                            <a:schemeClr val="accent1"/>
                          </a:solidFill>
                          <a:latin typeface="Inconsolata"/>
                          <a:ea typeface="Inconsolata"/>
                          <a:cs typeface="Inconsolata"/>
                          <a:sym typeface="Inconsolata"/>
                        </a:rPr>
                        <a:t>=</a:t>
                      </a:r>
                      <a:r>
                        <a:rPr lang="en" sz="1600">
                          <a:solidFill>
                            <a:schemeClr val="lt1"/>
                          </a:solidFill>
                          <a:latin typeface="Inconsolata"/>
                          <a:ea typeface="Inconsolata"/>
                          <a:cs typeface="Inconsolata"/>
                          <a:sym typeface="Inconsolata"/>
                        </a:rPr>
                        <a:t> </a:t>
                      </a:r>
                      <a:r>
                        <a:rPr lang="en" sz="1600">
                          <a:solidFill>
                            <a:srgbClr val="FF00FF"/>
                          </a:solidFill>
                          <a:latin typeface="Inconsolata"/>
                          <a:ea typeface="Inconsolata"/>
                          <a:cs typeface="Inconsolata"/>
                          <a:sym typeface="Inconsolata"/>
                        </a:rPr>
                        <a:t>1</a:t>
                      </a:r>
                      <a:endParaRPr sz="1600">
                        <a:solidFill>
                          <a:srgbClr val="FF00FF"/>
                        </a:solidFill>
                        <a:latin typeface="Inconsolata"/>
                        <a:ea typeface="Inconsolata"/>
                        <a:cs typeface="Inconsolata"/>
                        <a:sym typeface="Inconsolata"/>
                      </a:endParaRPr>
                    </a:p>
                    <a:p>
                      <a:pPr marL="0" lvl="0" indent="0" algn="l" rtl="0">
                        <a:spcBef>
                          <a:spcPts val="0"/>
                        </a:spcBef>
                        <a:spcAft>
                          <a:spcPts val="0"/>
                        </a:spcAft>
                        <a:buNone/>
                      </a:pPr>
                      <a:endParaRPr sz="1600">
                        <a:solidFill>
                          <a:schemeClr val="lt1"/>
                        </a:solidFill>
                        <a:latin typeface="Inconsolata"/>
                        <a:ea typeface="Inconsolata"/>
                        <a:cs typeface="Inconsolata"/>
                        <a:sym typeface="Inconsolata"/>
                      </a:endParaRPr>
                    </a:p>
                    <a:p>
                      <a:pPr marL="0" lvl="0" indent="0" algn="l" rtl="0">
                        <a:spcBef>
                          <a:spcPts val="0"/>
                        </a:spcBef>
                        <a:spcAft>
                          <a:spcPts val="0"/>
                        </a:spcAft>
                        <a:buNone/>
                      </a:pPr>
                      <a:r>
                        <a:rPr lang="en" sz="1600" i="1">
                          <a:solidFill>
                            <a:srgbClr val="6FA8DC"/>
                          </a:solidFill>
                          <a:latin typeface="Inconsolata"/>
                          <a:ea typeface="Inconsolata"/>
                          <a:cs typeface="Inconsolata"/>
                          <a:sym typeface="Inconsolata"/>
                        </a:rPr>
                        <a:t># while some condition is true, run this block of code</a:t>
                      </a:r>
                      <a:endParaRPr sz="1600" i="1">
                        <a:solidFill>
                          <a:srgbClr val="6FA8DC"/>
                        </a:solidFill>
                        <a:latin typeface="Inconsolata"/>
                        <a:ea typeface="Inconsolata"/>
                        <a:cs typeface="Inconsolata"/>
                        <a:sym typeface="Inconsolata"/>
                      </a:endParaRPr>
                    </a:p>
                    <a:p>
                      <a:pPr marL="0" lvl="0" indent="0" algn="l" rtl="0">
                        <a:spcBef>
                          <a:spcPts val="0"/>
                        </a:spcBef>
                        <a:spcAft>
                          <a:spcPts val="0"/>
                        </a:spcAft>
                        <a:buNone/>
                      </a:pPr>
                      <a:r>
                        <a:rPr lang="en" sz="1600">
                          <a:solidFill>
                            <a:schemeClr val="accent1"/>
                          </a:solidFill>
                          <a:latin typeface="Inconsolata"/>
                          <a:ea typeface="Inconsolata"/>
                          <a:cs typeface="Inconsolata"/>
                          <a:sym typeface="Inconsolata"/>
                        </a:rPr>
                        <a:t>while </a:t>
                      </a:r>
                      <a:r>
                        <a:rPr lang="en" sz="1600">
                          <a:solidFill>
                            <a:srgbClr val="FFFFFF"/>
                          </a:solidFill>
                          <a:latin typeface="Inconsolata"/>
                          <a:ea typeface="Inconsolata"/>
                          <a:cs typeface="Inconsolata"/>
                          <a:sym typeface="Inconsolata"/>
                        </a:rPr>
                        <a:t>i</a:t>
                      </a:r>
                      <a:r>
                        <a:rPr lang="en" sz="1600">
                          <a:solidFill>
                            <a:schemeClr val="accent1"/>
                          </a:solidFill>
                          <a:latin typeface="Inconsolata"/>
                          <a:ea typeface="Inconsolata"/>
                          <a:cs typeface="Inconsolata"/>
                          <a:sym typeface="Inconsolata"/>
                        </a:rPr>
                        <a:t> &lt;</a:t>
                      </a:r>
                      <a:r>
                        <a:rPr lang="en" sz="1600">
                          <a:solidFill>
                            <a:srgbClr val="FFFFFF"/>
                          </a:solidFill>
                          <a:latin typeface="Inconsolata"/>
                          <a:ea typeface="Inconsolata"/>
                          <a:cs typeface="Inconsolata"/>
                          <a:sym typeface="Inconsolata"/>
                        </a:rPr>
                        <a:t> </a:t>
                      </a:r>
                      <a:r>
                        <a:rPr lang="en" sz="1600">
                          <a:solidFill>
                            <a:srgbClr val="FF00FF"/>
                          </a:solidFill>
                          <a:latin typeface="Inconsolata"/>
                          <a:ea typeface="Inconsolata"/>
                          <a:cs typeface="Inconsolata"/>
                          <a:sym typeface="Inconsolata"/>
                        </a:rPr>
                        <a:t>5</a:t>
                      </a:r>
                      <a:r>
                        <a:rPr lang="en" sz="1600">
                          <a:solidFill>
                            <a:srgbClr val="FFFFFF"/>
                          </a:solidFill>
                          <a:latin typeface="Inconsolata"/>
                          <a:ea typeface="Inconsolata"/>
                          <a:cs typeface="Inconsolata"/>
                          <a:sym typeface="Inconsolata"/>
                        </a:rPr>
                        <a:t>:</a:t>
                      </a:r>
                      <a:endParaRPr sz="1600">
                        <a:solidFill>
                          <a:srgbClr val="FFFFFF"/>
                        </a:solidFill>
                        <a:latin typeface="Inconsolata"/>
                        <a:ea typeface="Inconsolata"/>
                        <a:cs typeface="Inconsolata"/>
                        <a:sym typeface="Inconsolata"/>
                      </a:endParaRPr>
                    </a:p>
                    <a:p>
                      <a:pPr marL="0" lvl="0" indent="0" algn="l" rtl="0">
                        <a:spcBef>
                          <a:spcPts val="0"/>
                        </a:spcBef>
                        <a:spcAft>
                          <a:spcPts val="0"/>
                        </a:spcAft>
                        <a:buNone/>
                      </a:pPr>
                      <a:r>
                        <a:rPr lang="en" sz="1600">
                          <a:solidFill>
                            <a:srgbClr val="FFFFFF"/>
                          </a:solidFill>
                          <a:latin typeface="Inconsolata"/>
                          <a:ea typeface="Inconsolata"/>
                          <a:cs typeface="Inconsolata"/>
                          <a:sym typeface="Inconsolata"/>
                        </a:rPr>
                        <a:t>    </a:t>
                      </a:r>
                      <a:r>
                        <a:rPr lang="en" sz="1600">
                          <a:solidFill>
                            <a:schemeClr val="accent1"/>
                          </a:solidFill>
                          <a:latin typeface="Inconsolata"/>
                          <a:ea typeface="Inconsolata"/>
                          <a:cs typeface="Inconsolata"/>
                          <a:sym typeface="Inconsolata"/>
                        </a:rPr>
                        <a:t>print</a:t>
                      </a:r>
                      <a:r>
                        <a:rPr lang="en" sz="1600">
                          <a:solidFill>
                            <a:srgbClr val="FFFFFF"/>
                          </a:solidFill>
                          <a:latin typeface="Inconsolata"/>
                          <a:ea typeface="Inconsolata"/>
                          <a:cs typeface="Inconsolata"/>
                          <a:sym typeface="Inconsolata"/>
                        </a:rPr>
                        <a:t>(</a:t>
                      </a:r>
                      <a:r>
                        <a:rPr lang="en" sz="1600">
                          <a:solidFill>
                            <a:srgbClr val="FFFF00"/>
                          </a:solidFill>
                          <a:latin typeface="Inconsolata"/>
                          <a:ea typeface="Inconsolata"/>
                          <a:cs typeface="Inconsolata"/>
                          <a:sym typeface="Inconsolata"/>
                        </a:rPr>
                        <a:t>f</a:t>
                      </a:r>
                      <a:r>
                        <a:rPr lang="en" sz="1600">
                          <a:solidFill>
                            <a:srgbClr val="00FF00"/>
                          </a:solidFill>
                          <a:latin typeface="Inconsolata"/>
                          <a:ea typeface="Inconsolata"/>
                          <a:cs typeface="Inconsolata"/>
                          <a:sym typeface="Inconsolata"/>
                        </a:rPr>
                        <a:t>"I have </a:t>
                      </a:r>
                      <a:r>
                        <a:rPr lang="en" sz="1600">
                          <a:solidFill>
                            <a:srgbClr val="FF00FF"/>
                          </a:solidFill>
                          <a:latin typeface="Inconsolata"/>
                          <a:ea typeface="Inconsolata"/>
                          <a:cs typeface="Inconsolata"/>
                          <a:sym typeface="Inconsolata"/>
                        </a:rPr>
                        <a:t>{</a:t>
                      </a:r>
                      <a:r>
                        <a:rPr lang="en" sz="1600">
                          <a:solidFill>
                            <a:srgbClr val="FFFFFF"/>
                          </a:solidFill>
                          <a:latin typeface="Inconsolata"/>
                          <a:ea typeface="Inconsolata"/>
                          <a:cs typeface="Inconsolata"/>
                          <a:sym typeface="Inconsolata"/>
                        </a:rPr>
                        <a:t>i</a:t>
                      </a:r>
                      <a:r>
                        <a:rPr lang="en" sz="1600">
                          <a:solidFill>
                            <a:srgbClr val="FF00FF"/>
                          </a:solidFill>
                          <a:latin typeface="Inconsolata"/>
                          <a:ea typeface="Inconsolata"/>
                          <a:cs typeface="Inconsolata"/>
                          <a:sym typeface="Inconsolata"/>
                        </a:rPr>
                        <a:t>}</a:t>
                      </a:r>
                      <a:r>
                        <a:rPr lang="en" sz="1600">
                          <a:solidFill>
                            <a:srgbClr val="00FF00"/>
                          </a:solidFill>
                          <a:latin typeface="Inconsolata"/>
                          <a:ea typeface="Inconsolata"/>
                          <a:cs typeface="Inconsolata"/>
                          <a:sym typeface="Inconsolata"/>
                        </a:rPr>
                        <a:t> dollar(s)"</a:t>
                      </a:r>
                      <a:r>
                        <a:rPr lang="en" sz="1600">
                          <a:solidFill>
                            <a:srgbClr val="FFFFFF"/>
                          </a:solidFill>
                          <a:latin typeface="Inconsolata"/>
                          <a:ea typeface="Inconsolata"/>
                          <a:cs typeface="Inconsolata"/>
                          <a:sym typeface="Inconsolata"/>
                        </a:rPr>
                        <a:t>)</a:t>
                      </a:r>
                      <a:endParaRPr sz="1600">
                        <a:solidFill>
                          <a:srgbClr val="FFFFFF"/>
                        </a:solidFill>
                        <a:latin typeface="Inconsolata"/>
                        <a:ea typeface="Inconsolata"/>
                        <a:cs typeface="Inconsolata"/>
                        <a:sym typeface="Inconsolata"/>
                      </a:endParaRPr>
                    </a:p>
                    <a:p>
                      <a:pPr marL="0" lvl="0" indent="0" algn="l" rtl="0">
                        <a:spcBef>
                          <a:spcPts val="0"/>
                        </a:spcBef>
                        <a:spcAft>
                          <a:spcPts val="0"/>
                        </a:spcAft>
                        <a:buNone/>
                      </a:pPr>
                      <a:r>
                        <a:rPr lang="en" sz="1600">
                          <a:solidFill>
                            <a:schemeClr val="lt1"/>
                          </a:solidFill>
                          <a:latin typeface="Inconsolata"/>
                          <a:ea typeface="Inconsolata"/>
                          <a:cs typeface="Inconsolata"/>
                          <a:sym typeface="Inconsolata"/>
                        </a:rPr>
                        <a:t>    i </a:t>
                      </a:r>
                      <a:r>
                        <a:rPr lang="en" sz="1600">
                          <a:solidFill>
                            <a:schemeClr val="accent1"/>
                          </a:solidFill>
                          <a:latin typeface="Inconsolata"/>
                          <a:ea typeface="Inconsolata"/>
                          <a:cs typeface="Inconsolata"/>
                          <a:sym typeface="Inconsolata"/>
                        </a:rPr>
                        <a:t>=</a:t>
                      </a:r>
                      <a:r>
                        <a:rPr lang="en" sz="1600">
                          <a:solidFill>
                            <a:schemeClr val="lt1"/>
                          </a:solidFill>
                          <a:latin typeface="Inconsolata"/>
                          <a:ea typeface="Inconsolata"/>
                          <a:cs typeface="Inconsolata"/>
                          <a:sym typeface="Inconsolata"/>
                        </a:rPr>
                        <a:t> i </a:t>
                      </a:r>
                      <a:r>
                        <a:rPr lang="en" sz="1600">
                          <a:solidFill>
                            <a:schemeClr val="accent1"/>
                          </a:solidFill>
                          <a:latin typeface="Inconsolata"/>
                          <a:ea typeface="Inconsolata"/>
                          <a:cs typeface="Inconsolata"/>
                          <a:sym typeface="Inconsolata"/>
                        </a:rPr>
                        <a:t>+</a:t>
                      </a:r>
                      <a:r>
                        <a:rPr lang="en" sz="1600">
                          <a:solidFill>
                            <a:schemeClr val="lt1"/>
                          </a:solidFill>
                          <a:latin typeface="Inconsolata"/>
                          <a:ea typeface="Inconsolata"/>
                          <a:cs typeface="Inconsolata"/>
                          <a:sym typeface="Inconsolata"/>
                        </a:rPr>
                        <a:t> </a:t>
                      </a:r>
                      <a:r>
                        <a:rPr lang="en" sz="1600">
                          <a:solidFill>
                            <a:srgbClr val="FF00FF"/>
                          </a:solidFill>
                          <a:latin typeface="Inconsolata"/>
                          <a:ea typeface="Inconsolata"/>
                          <a:cs typeface="Inconsolata"/>
                          <a:sym typeface="Inconsolata"/>
                        </a:rPr>
                        <a:t>1</a:t>
                      </a:r>
                      <a:endParaRPr sz="1600">
                        <a:solidFill>
                          <a:srgbClr val="FFFFFF"/>
                        </a:solidFill>
                        <a:latin typeface="Inconsolata"/>
                        <a:ea typeface="Inconsolata"/>
                        <a:cs typeface="Inconsolata"/>
                        <a:sym typeface="Inconsolata"/>
                      </a:endParaRPr>
                    </a:p>
                    <a:p>
                      <a:pPr marL="0" lvl="0" indent="0" algn="l" rtl="0">
                        <a:spcBef>
                          <a:spcPts val="0"/>
                        </a:spcBef>
                        <a:spcAft>
                          <a:spcPts val="0"/>
                        </a:spcAft>
                        <a:buNone/>
                      </a:pPr>
                      <a:endParaRPr sz="1600">
                        <a:solidFill>
                          <a:srgbClr val="FFFFFF"/>
                        </a:solidFill>
                        <a:latin typeface="Inconsolata"/>
                        <a:ea typeface="Inconsolata"/>
                        <a:cs typeface="Inconsolata"/>
                        <a:sym typeface="Inconsolata"/>
                      </a:endParaRPr>
                    </a:p>
                    <a:p>
                      <a:pPr marL="0" lvl="0" indent="0" algn="l" rtl="0">
                        <a:spcBef>
                          <a:spcPts val="0"/>
                        </a:spcBef>
                        <a:spcAft>
                          <a:spcPts val="0"/>
                        </a:spcAft>
                        <a:buNone/>
                      </a:pPr>
                      <a:r>
                        <a:rPr lang="en" sz="1600" i="1">
                          <a:solidFill>
                            <a:srgbClr val="6FA8DC"/>
                          </a:solidFill>
                          <a:latin typeface="Inconsolata"/>
                          <a:ea typeface="Inconsolata"/>
                          <a:cs typeface="Inconsolata"/>
                          <a:sym typeface="Inconsolata"/>
                        </a:rPr>
                        <a:t># Logs:</a:t>
                      </a:r>
                      <a:endParaRPr sz="1600" i="1">
                        <a:solidFill>
                          <a:srgbClr val="6FA8DC"/>
                        </a:solidFill>
                        <a:latin typeface="Inconsolata"/>
                        <a:ea typeface="Inconsolata"/>
                        <a:cs typeface="Inconsolata"/>
                        <a:sym typeface="Inconsolata"/>
                      </a:endParaRPr>
                    </a:p>
                    <a:p>
                      <a:pPr marL="0" lvl="0" indent="0" algn="l" rtl="0">
                        <a:spcBef>
                          <a:spcPts val="0"/>
                        </a:spcBef>
                        <a:spcAft>
                          <a:spcPts val="0"/>
                        </a:spcAft>
                        <a:buNone/>
                      </a:pPr>
                      <a:r>
                        <a:rPr lang="en" sz="1600" i="1">
                          <a:solidFill>
                            <a:srgbClr val="6FA8DC"/>
                          </a:solidFill>
                          <a:latin typeface="Inconsolata"/>
                          <a:ea typeface="Inconsolata"/>
                          <a:cs typeface="Inconsolata"/>
                          <a:sym typeface="Inconsolata"/>
                        </a:rPr>
                        <a:t># I have 1 dollar(s)</a:t>
                      </a:r>
                      <a:endParaRPr sz="1600" i="1">
                        <a:solidFill>
                          <a:srgbClr val="6FA8DC"/>
                        </a:solidFill>
                        <a:latin typeface="Inconsolata"/>
                        <a:ea typeface="Inconsolata"/>
                        <a:cs typeface="Inconsolata"/>
                        <a:sym typeface="Inconsolata"/>
                      </a:endParaRPr>
                    </a:p>
                    <a:p>
                      <a:pPr marL="0" lvl="0" indent="0" algn="l" rtl="0">
                        <a:spcBef>
                          <a:spcPts val="0"/>
                        </a:spcBef>
                        <a:spcAft>
                          <a:spcPts val="0"/>
                        </a:spcAft>
                        <a:buNone/>
                      </a:pPr>
                      <a:r>
                        <a:rPr lang="en" sz="1600" i="1">
                          <a:solidFill>
                            <a:srgbClr val="6FA8DC"/>
                          </a:solidFill>
                          <a:latin typeface="Inconsolata"/>
                          <a:ea typeface="Inconsolata"/>
                          <a:cs typeface="Inconsolata"/>
                          <a:sym typeface="Inconsolata"/>
                        </a:rPr>
                        <a:t># I have 2 dollar(s)</a:t>
                      </a:r>
                      <a:endParaRPr sz="1600" i="1">
                        <a:solidFill>
                          <a:srgbClr val="6FA8DC"/>
                        </a:solidFill>
                        <a:latin typeface="Inconsolata"/>
                        <a:ea typeface="Inconsolata"/>
                        <a:cs typeface="Inconsolata"/>
                        <a:sym typeface="Inconsolata"/>
                      </a:endParaRPr>
                    </a:p>
                    <a:p>
                      <a:pPr marL="0" lvl="0" indent="0" algn="l" rtl="0">
                        <a:spcBef>
                          <a:spcPts val="0"/>
                        </a:spcBef>
                        <a:spcAft>
                          <a:spcPts val="0"/>
                        </a:spcAft>
                        <a:buNone/>
                      </a:pPr>
                      <a:r>
                        <a:rPr lang="en" sz="1600" i="1">
                          <a:solidFill>
                            <a:srgbClr val="6FA8DC"/>
                          </a:solidFill>
                          <a:latin typeface="Inconsolata"/>
                          <a:ea typeface="Inconsolata"/>
                          <a:cs typeface="Inconsolata"/>
                          <a:sym typeface="Inconsolata"/>
                        </a:rPr>
                        <a:t># I have 3 dollar(s)</a:t>
                      </a:r>
                      <a:endParaRPr sz="1600" i="1">
                        <a:solidFill>
                          <a:srgbClr val="6FA8DC"/>
                        </a:solidFill>
                        <a:latin typeface="Inconsolata"/>
                        <a:ea typeface="Inconsolata"/>
                        <a:cs typeface="Inconsolata"/>
                        <a:sym typeface="Inconsolata"/>
                      </a:endParaRPr>
                    </a:p>
                    <a:p>
                      <a:pPr marL="0" lvl="0" indent="0" algn="l" rtl="0">
                        <a:spcBef>
                          <a:spcPts val="0"/>
                        </a:spcBef>
                        <a:spcAft>
                          <a:spcPts val="0"/>
                        </a:spcAft>
                        <a:buNone/>
                      </a:pPr>
                      <a:r>
                        <a:rPr lang="en" sz="1600" i="1">
                          <a:solidFill>
                            <a:srgbClr val="6FA8DC"/>
                          </a:solidFill>
                          <a:latin typeface="Inconsolata"/>
                          <a:ea typeface="Inconsolata"/>
                          <a:cs typeface="Inconsolata"/>
                          <a:sym typeface="Inconsolata"/>
                        </a:rPr>
                        <a:t># I have 4 dollar(s)</a:t>
                      </a:r>
                      <a:endParaRPr sz="1600" i="1">
                        <a:solidFill>
                          <a:srgbClr val="6FA8DC"/>
                        </a:solidFill>
                        <a:latin typeface="Inconsolata"/>
                        <a:ea typeface="Inconsolata"/>
                        <a:cs typeface="Inconsolata"/>
                        <a:sym typeface="Inconsolata"/>
                      </a:endParaRPr>
                    </a:p>
                  </a:txBody>
                  <a:tcPr marL="91425" marR="91425" marT="0" marB="0" anchor="ctr">
                    <a:lnL w="28575" cap="flat" cmpd="sng">
                      <a:solidFill>
                        <a:srgbClr val="FFFFFF"/>
                      </a:solidFill>
                      <a:prstDash val="solid"/>
                      <a:round/>
                      <a:headEnd type="none" w="sm" len="sm"/>
                      <a:tailEnd type="none" w="sm" len="sm"/>
                    </a:lnL>
                    <a:lnR w="28575" cap="flat" cmpd="sng">
                      <a:solidFill>
                        <a:srgbClr val="FFFFFF"/>
                      </a:solidFill>
                      <a:prstDash val="solid"/>
                      <a:round/>
                      <a:headEnd type="none" w="sm" len="sm"/>
                      <a:tailEnd type="none" w="sm" len="sm"/>
                    </a:lnR>
                    <a:lnT w="28575" cap="flat" cmpd="sng">
                      <a:solidFill>
                        <a:srgbClr val="FFFFFF"/>
                      </a:solidFill>
                      <a:prstDash val="solid"/>
                      <a:round/>
                      <a:headEnd type="none" w="sm" len="sm"/>
                      <a:tailEnd type="none" w="sm" len="sm"/>
                    </a:lnT>
                    <a:lnB w="28575" cap="flat" cmpd="sng">
                      <a:solidFill>
                        <a:srgbClr val="FFFFFF"/>
                      </a:solidFill>
                      <a:prstDash val="solid"/>
                      <a:round/>
                      <a:headEnd type="none" w="sm" len="sm"/>
                      <a:tailEnd type="none" w="sm" len="sm"/>
                    </a:lnB>
                    <a:solidFill>
                      <a:srgbClr val="212940"/>
                    </a:solidFill>
                  </a:tcPr>
                </a:tc>
                <a:extLst>
                  <a:ext uri="{0D108BD9-81ED-4DB2-BD59-A6C34878D82A}">
                    <a16:rowId xmlns:a16="http://schemas.microsoft.com/office/drawing/2014/main" val="10000"/>
                  </a:ext>
                </a:extLst>
              </a:tr>
            </a:tbl>
          </a:graphicData>
        </a:graphic>
      </p:graphicFrame>
      <p:pic>
        <p:nvPicPr>
          <p:cNvPr id="1784" name="Google Shape;1784;p124"/>
          <p:cNvPicPr preferRelativeResize="0"/>
          <p:nvPr/>
        </p:nvPicPr>
        <p:blipFill>
          <a:blip r:embed="rId3">
            <a:alphaModFix/>
          </a:blip>
          <a:stretch>
            <a:fillRect/>
          </a:stretch>
        </p:blipFill>
        <p:spPr>
          <a:xfrm>
            <a:off x="0" y="1591269"/>
            <a:ext cx="503100" cy="442880"/>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1788"/>
        <p:cNvGrpSpPr/>
        <p:nvPr/>
      </p:nvGrpSpPr>
      <p:grpSpPr>
        <a:xfrm>
          <a:off x="0" y="0"/>
          <a:ext cx="0" cy="0"/>
          <a:chOff x="0" y="0"/>
          <a:chExt cx="0" cy="0"/>
        </a:xfrm>
      </p:grpSpPr>
      <p:sp>
        <p:nvSpPr>
          <p:cNvPr id="1789" name="Google Shape;1789;p125"/>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Run That While Loop</a:t>
            </a:r>
            <a:endParaRPr>
              <a:solidFill>
                <a:schemeClr val="dk1"/>
              </a:solidFill>
            </a:endParaRPr>
          </a:p>
          <a:p>
            <a:pPr marL="0" lvl="0" indent="0" algn="l" rtl="0">
              <a:spcBef>
                <a:spcPts val="0"/>
              </a:spcBef>
              <a:spcAft>
                <a:spcPts val="0"/>
              </a:spcAft>
              <a:buNone/>
            </a:pPr>
            <a:endParaRPr/>
          </a:p>
        </p:txBody>
      </p:sp>
      <p:sp>
        <p:nvSpPr>
          <p:cNvPr id="1790" name="Google Shape;1790;p125"/>
          <p:cNvSpPr txBox="1">
            <a:spLocks noGrp="1"/>
          </p:cNvSpPr>
          <p:nvPr>
            <p:ph type="subTitle" idx="1"/>
          </p:nvPr>
        </p:nvSpPr>
        <p:spPr>
          <a:xfrm>
            <a:off x="0" y="675975"/>
            <a:ext cx="9144000" cy="364800"/>
          </a:xfrm>
          <a:prstGeom prst="rect">
            <a:avLst/>
          </a:prstGeom>
        </p:spPr>
        <p:txBody>
          <a:bodyPr spcFirstLastPara="1" wrap="square" lIns="457200" tIns="91425" rIns="0" bIns="91425" anchor="t" anchorCtr="0">
            <a:noAutofit/>
          </a:bodyPr>
          <a:lstStyle/>
          <a:p>
            <a:pPr marL="0" lvl="0" indent="0" algn="l" rtl="0">
              <a:lnSpc>
                <a:spcPct val="114000"/>
              </a:lnSpc>
              <a:spcBef>
                <a:spcPts val="0"/>
              </a:spcBef>
              <a:spcAft>
                <a:spcPts val="0"/>
              </a:spcAft>
              <a:buNone/>
            </a:pPr>
            <a:r>
              <a:rPr lang="en" sz="2200">
                <a:solidFill>
                  <a:schemeClr val="dk1"/>
                </a:solidFill>
                <a:latin typeface="Roboto Light"/>
                <a:ea typeface="Roboto Light"/>
                <a:cs typeface="Roboto Light"/>
                <a:sym typeface="Roboto Light"/>
              </a:rPr>
              <a:t>At the end of this loop iteration, </a:t>
            </a:r>
            <a:r>
              <a:rPr lang="en" sz="2200">
                <a:solidFill>
                  <a:srgbClr val="FFFFFF"/>
                </a:solidFill>
                <a:highlight>
                  <a:srgbClr val="212940"/>
                </a:highlight>
                <a:latin typeface="Inconsolata"/>
                <a:ea typeface="Inconsolata"/>
                <a:cs typeface="Inconsolata"/>
                <a:sym typeface="Inconsolata"/>
              </a:rPr>
              <a:t>i</a:t>
            </a:r>
            <a:r>
              <a:rPr lang="en" sz="2200">
                <a:solidFill>
                  <a:schemeClr val="dk1"/>
                </a:solidFill>
                <a:latin typeface="Roboto Light"/>
                <a:ea typeface="Roboto Light"/>
                <a:cs typeface="Roboto Light"/>
                <a:sym typeface="Roboto Light"/>
              </a:rPr>
              <a:t> will be 5.</a:t>
            </a:r>
            <a:endParaRPr sz="2200">
              <a:solidFill>
                <a:schemeClr val="dk1"/>
              </a:solidFill>
              <a:latin typeface="Roboto Light"/>
              <a:ea typeface="Roboto Light"/>
              <a:cs typeface="Roboto Light"/>
              <a:sym typeface="Roboto Light"/>
            </a:endParaRPr>
          </a:p>
          <a:p>
            <a:pPr marL="0" lvl="0" indent="0" algn="l" rtl="0">
              <a:lnSpc>
                <a:spcPct val="115000"/>
              </a:lnSpc>
              <a:spcBef>
                <a:spcPts val="1000"/>
              </a:spcBef>
              <a:spcAft>
                <a:spcPts val="0"/>
              </a:spcAft>
              <a:buNone/>
            </a:pPr>
            <a:r>
              <a:rPr lang="en" sz="2200">
                <a:solidFill>
                  <a:srgbClr val="FFFFFF"/>
                </a:solidFill>
                <a:highlight>
                  <a:srgbClr val="212940"/>
                </a:highlight>
                <a:latin typeface="Inconsolata"/>
                <a:ea typeface="Inconsolata"/>
                <a:cs typeface="Inconsolata"/>
                <a:sym typeface="Inconsolata"/>
              </a:rPr>
              <a:t>i </a:t>
            </a:r>
            <a:r>
              <a:rPr lang="en" sz="2200">
                <a:solidFill>
                  <a:schemeClr val="accent1"/>
                </a:solidFill>
                <a:highlight>
                  <a:srgbClr val="212940"/>
                </a:highlight>
                <a:latin typeface="Inconsolata"/>
                <a:ea typeface="Inconsolata"/>
                <a:cs typeface="Inconsolata"/>
                <a:sym typeface="Inconsolata"/>
              </a:rPr>
              <a:t>=</a:t>
            </a:r>
            <a:r>
              <a:rPr lang="en" sz="2200">
                <a:solidFill>
                  <a:srgbClr val="FFFFFF"/>
                </a:solidFill>
                <a:highlight>
                  <a:srgbClr val="212940"/>
                </a:highlight>
                <a:latin typeface="Inconsolata"/>
                <a:ea typeface="Inconsolata"/>
                <a:cs typeface="Inconsolata"/>
                <a:sym typeface="Inconsolata"/>
              </a:rPr>
              <a:t> </a:t>
            </a:r>
            <a:r>
              <a:rPr lang="en" sz="2200">
                <a:solidFill>
                  <a:srgbClr val="FF00FF"/>
                </a:solidFill>
                <a:highlight>
                  <a:srgbClr val="212940"/>
                </a:highlight>
                <a:latin typeface="Inconsolata"/>
                <a:ea typeface="Inconsolata"/>
                <a:cs typeface="Inconsolata"/>
                <a:sym typeface="Inconsolata"/>
              </a:rPr>
              <a:t>4</a:t>
            </a:r>
            <a:endParaRPr sz="2200">
              <a:solidFill>
                <a:srgbClr val="FF00FF"/>
              </a:solidFill>
              <a:highlight>
                <a:srgbClr val="212940"/>
              </a:highlight>
              <a:latin typeface="Inconsolata"/>
              <a:ea typeface="Inconsolata"/>
              <a:cs typeface="Inconsolata"/>
              <a:sym typeface="Inconsolata"/>
            </a:endParaRPr>
          </a:p>
          <a:p>
            <a:pPr marL="0" lvl="0" indent="0" algn="l" rtl="0">
              <a:lnSpc>
                <a:spcPct val="115000"/>
              </a:lnSpc>
              <a:spcBef>
                <a:spcPts val="0"/>
              </a:spcBef>
              <a:spcAft>
                <a:spcPts val="0"/>
              </a:spcAft>
              <a:buNone/>
            </a:pPr>
            <a:r>
              <a:rPr lang="en" sz="2200">
                <a:solidFill>
                  <a:srgbClr val="FF00FF"/>
                </a:solidFill>
                <a:highlight>
                  <a:srgbClr val="212940"/>
                </a:highlight>
                <a:latin typeface="Inconsolata"/>
                <a:ea typeface="Inconsolata"/>
                <a:cs typeface="Inconsolata"/>
                <a:sym typeface="Inconsolata"/>
              </a:rPr>
              <a:t>4</a:t>
            </a:r>
            <a:r>
              <a:rPr lang="en" sz="2200">
                <a:solidFill>
                  <a:srgbClr val="FFFFFF"/>
                </a:solidFill>
                <a:highlight>
                  <a:srgbClr val="212940"/>
                </a:highlight>
                <a:latin typeface="Inconsolata"/>
                <a:ea typeface="Inconsolata"/>
                <a:cs typeface="Inconsolata"/>
                <a:sym typeface="Inconsolata"/>
              </a:rPr>
              <a:t> </a:t>
            </a:r>
            <a:r>
              <a:rPr lang="en" sz="2200">
                <a:solidFill>
                  <a:schemeClr val="accent1"/>
                </a:solidFill>
                <a:highlight>
                  <a:srgbClr val="212940"/>
                </a:highlight>
                <a:latin typeface="Inconsolata"/>
                <a:ea typeface="Inconsolata"/>
                <a:cs typeface="Inconsolata"/>
                <a:sym typeface="Inconsolata"/>
              </a:rPr>
              <a:t>&lt;</a:t>
            </a:r>
            <a:r>
              <a:rPr lang="en" sz="2200">
                <a:solidFill>
                  <a:srgbClr val="FFFFFF"/>
                </a:solidFill>
                <a:highlight>
                  <a:srgbClr val="212940"/>
                </a:highlight>
                <a:latin typeface="Inconsolata"/>
                <a:ea typeface="Inconsolata"/>
                <a:cs typeface="Inconsolata"/>
                <a:sym typeface="Inconsolata"/>
              </a:rPr>
              <a:t> </a:t>
            </a:r>
            <a:r>
              <a:rPr lang="en" sz="2200">
                <a:solidFill>
                  <a:srgbClr val="FF00FF"/>
                </a:solidFill>
                <a:highlight>
                  <a:srgbClr val="212940"/>
                </a:highlight>
                <a:latin typeface="Inconsolata"/>
                <a:ea typeface="Inconsolata"/>
                <a:cs typeface="Inconsolata"/>
                <a:sym typeface="Inconsolata"/>
              </a:rPr>
              <a:t>5 </a:t>
            </a:r>
            <a:r>
              <a:rPr lang="en" sz="2200">
                <a:solidFill>
                  <a:schemeClr val="accent1"/>
                </a:solidFill>
                <a:highlight>
                  <a:srgbClr val="212940"/>
                </a:highlight>
                <a:latin typeface="Inconsolata"/>
                <a:ea typeface="Inconsolata"/>
                <a:cs typeface="Inconsolata"/>
                <a:sym typeface="Inconsolata"/>
              </a:rPr>
              <a:t>-&gt;</a:t>
            </a:r>
            <a:r>
              <a:rPr lang="en" sz="2200">
                <a:solidFill>
                  <a:srgbClr val="FFFFFF"/>
                </a:solidFill>
                <a:highlight>
                  <a:srgbClr val="212940"/>
                </a:highlight>
                <a:latin typeface="Inconsolata"/>
                <a:ea typeface="Inconsolata"/>
                <a:cs typeface="Inconsolata"/>
                <a:sym typeface="Inconsolata"/>
              </a:rPr>
              <a:t>True </a:t>
            </a:r>
            <a:endParaRPr sz="2200">
              <a:solidFill>
                <a:srgbClr val="FFFFFF"/>
              </a:solidFill>
              <a:highlight>
                <a:srgbClr val="212940"/>
              </a:highlight>
              <a:latin typeface="Inconsolata"/>
              <a:ea typeface="Inconsolata"/>
              <a:cs typeface="Inconsolata"/>
              <a:sym typeface="Inconsolata"/>
            </a:endParaRPr>
          </a:p>
          <a:p>
            <a:pPr marL="0" lvl="0" indent="0" algn="l" rtl="0">
              <a:lnSpc>
                <a:spcPct val="115000"/>
              </a:lnSpc>
              <a:spcBef>
                <a:spcPts val="0"/>
              </a:spcBef>
              <a:spcAft>
                <a:spcPts val="0"/>
              </a:spcAft>
              <a:buNone/>
            </a:pPr>
            <a:r>
              <a:rPr lang="en" sz="2200">
                <a:solidFill>
                  <a:schemeClr val="accent1"/>
                </a:solidFill>
                <a:highlight>
                  <a:srgbClr val="212940"/>
                </a:highlight>
                <a:latin typeface="Inconsolata"/>
                <a:ea typeface="Inconsolata"/>
                <a:cs typeface="Inconsolata"/>
                <a:sym typeface="Inconsolata"/>
              </a:rPr>
              <a:t>print</a:t>
            </a:r>
            <a:endParaRPr sz="2200">
              <a:solidFill>
                <a:schemeClr val="accent1"/>
              </a:solidFill>
              <a:highlight>
                <a:srgbClr val="212940"/>
              </a:highlight>
              <a:latin typeface="Inconsolata"/>
              <a:ea typeface="Inconsolata"/>
              <a:cs typeface="Inconsolata"/>
              <a:sym typeface="Inconsolata"/>
            </a:endParaRPr>
          </a:p>
          <a:p>
            <a:pPr marL="0" lvl="0" indent="0" algn="l" rtl="0">
              <a:lnSpc>
                <a:spcPct val="115000"/>
              </a:lnSpc>
              <a:spcBef>
                <a:spcPts val="0"/>
              </a:spcBef>
              <a:spcAft>
                <a:spcPts val="0"/>
              </a:spcAft>
              <a:buNone/>
            </a:pPr>
            <a:r>
              <a:rPr lang="en" sz="2200">
                <a:solidFill>
                  <a:srgbClr val="FFFFFF"/>
                </a:solidFill>
                <a:highlight>
                  <a:srgbClr val="212940"/>
                </a:highlight>
                <a:latin typeface="Inconsolata"/>
                <a:ea typeface="Inconsolata"/>
                <a:cs typeface="Inconsolata"/>
                <a:sym typeface="Inconsolata"/>
              </a:rPr>
              <a:t>i</a:t>
            </a:r>
            <a:r>
              <a:rPr lang="en" sz="2200">
                <a:solidFill>
                  <a:schemeClr val="accent1"/>
                </a:solidFill>
                <a:highlight>
                  <a:srgbClr val="212940"/>
                </a:highlight>
                <a:latin typeface="Inconsolata"/>
                <a:ea typeface="Inconsolata"/>
                <a:cs typeface="Inconsolata"/>
                <a:sym typeface="Inconsolata"/>
              </a:rPr>
              <a:t> = </a:t>
            </a:r>
            <a:r>
              <a:rPr lang="en" sz="2200">
                <a:solidFill>
                  <a:srgbClr val="FF00FF"/>
                </a:solidFill>
                <a:highlight>
                  <a:srgbClr val="212940"/>
                </a:highlight>
                <a:latin typeface="Inconsolata"/>
                <a:ea typeface="Inconsolata"/>
                <a:cs typeface="Inconsolata"/>
                <a:sym typeface="Inconsolata"/>
              </a:rPr>
              <a:t>5</a:t>
            </a:r>
            <a:endParaRPr sz="2200">
              <a:solidFill>
                <a:schemeClr val="dk1"/>
              </a:solidFill>
            </a:endParaRPr>
          </a:p>
        </p:txBody>
      </p:sp>
      <p:sp>
        <p:nvSpPr>
          <p:cNvPr id="1791" name="Google Shape;1791;p12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74</a:t>
            </a:fld>
            <a:endParaRPr/>
          </a:p>
        </p:txBody>
      </p:sp>
      <p:sp>
        <p:nvSpPr>
          <p:cNvPr id="1792" name="Google Shape;1792;p125"/>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graphicFrame>
        <p:nvGraphicFramePr>
          <p:cNvPr id="1793" name="Google Shape;1793;p125"/>
          <p:cNvGraphicFramePr/>
          <p:nvPr/>
        </p:nvGraphicFramePr>
        <p:xfrm>
          <a:off x="2711325" y="1375900"/>
          <a:ext cx="5896450" cy="3201925"/>
        </p:xfrm>
        <a:graphic>
          <a:graphicData uri="http://schemas.openxmlformats.org/drawingml/2006/table">
            <a:tbl>
              <a:tblPr>
                <a:noFill/>
                <a:tableStyleId>{9675CA7D-D893-4B12-878C-924B40C036C8}</a:tableStyleId>
              </a:tblPr>
              <a:tblGrid>
                <a:gridCol w="5896450">
                  <a:extLst>
                    <a:ext uri="{9D8B030D-6E8A-4147-A177-3AD203B41FA5}">
                      <a16:colId xmlns:a16="http://schemas.microsoft.com/office/drawing/2014/main" val="20000"/>
                    </a:ext>
                  </a:extLst>
                </a:gridCol>
              </a:tblGrid>
              <a:tr h="3201925">
                <a:tc>
                  <a:txBody>
                    <a:bodyPr/>
                    <a:lstStyle/>
                    <a:p>
                      <a:pPr marL="0" lvl="0" indent="0" algn="l" rtl="0">
                        <a:spcBef>
                          <a:spcPts val="0"/>
                        </a:spcBef>
                        <a:spcAft>
                          <a:spcPts val="0"/>
                        </a:spcAft>
                        <a:buNone/>
                      </a:pPr>
                      <a:r>
                        <a:rPr lang="en" sz="1600">
                          <a:solidFill>
                            <a:schemeClr val="lt1"/>
                          </a:solidFill>
                          <a:latin typeface="Inconsolata"/>
                          <a:ea typeface="Inconsolata"/>
                          <a:cs typeface="Inconsolata"/>
                          <a:sym typeface="Inconsolata"/>
                        </a:rPr>
                        <a:t>i </a:t>
                      </a:r>
                      <a:r>
                        <a:rPr lang="en" sz="1600">
                          <a:solidFill>
                            <a:schemeClr val="accent1"/>
                          </a:solidFill>
                          <a:latin typeface="Inconsolata"/>
                          <a:ea typeface="Inconsolata"/>
                          <a:cs typeface="Inconsolata"/>
                          <a:sym typeface="Inconsolata"/>
                        </a:rPr>
                        <a:t>=</a:t>
                      </a:r>
                      <a:r>
                        <a:rPr lang="en" sz="1600">
                          <a:solidFill>
                            <a:schemeClr val="lt1"/>
                          </a:solidFill>
                          <a:latin typeface="Inconsolata"/>
                          <a:ea typeface="Inconsolata"/>
                          <a:cs typeface="Inconsolata"/>
                          <a:sym typeface="Inconsolata"/>
                        </a:rPr>
                        <a:t> </a:t>
                      </a:r>
                      <a:r>
                        <a:rPr lang="en" sz="1600">
                          <a:solidFill>
                            <a:srgbClr val="FF00FF"/>
                          </a:solidFill>
                          <a:latin typeface="Inconsolata"/>
                          <a:ea typeface="Inconsolata"/>
                          <a:cs typeface="Inconsolata"/>
                          <a:sym typeface="Inconsolata"/>
                        </a:rPr>
                        <a:t>1</a:t>
                      </a:r>
                      <a:endParaRPr sz="1600">
                        <a:solidFill>
                          <a:srgbClr val="FF00FF"/>
                        </a:solidFill>
                        <a:latin typeface="Inconsolata"/>
                        <a:ea typeface="Inconsolata"/>
                        <a:cs typeface="Inconsolata"/>
                        <a:sym typeface="Inconsolata"/>
                      </a:endParaRPr>
                    </a:p>
                    <a:p>
                      <a:pPr marL="0" lvl="0" indent="0" algn="l" rtl="0">
                        <a:spcBef>
                          <a:spcPts val="0"/>
                        </a:spcBef>
                        <a:spcAft>
                          <a:spcPts val="0"/>
                        </a:spcAft>
                        <a:buNone/>
                      </a:pPr>
                      <a:endParaRPr sz="1600">
                        <a:solidFill>
                          <a:schemeClr val="lt1"/>
                        </a:solidFill>
                        <a:latin typeface="Inconsolata"/>
                        <a:ea typeface="Inconsolata"/>
                        <a:cs typeface="Inconsolata"/>
                        <a:sym typeface="Inconsolata"/>
                      </a:endParaRPr>
                    </a:p>
                    <a:p>
                      <a:pPr marL="0" lvl="0" indent="0" algn="l" rtl="0">
                        <a:spcBef>
                          <a:spcPts val="0"/>
                        </a:spcBef>
                        <a:spcAft>
                          <a:spcPts val="0"/>
                        </a:spcAft>
                        <a:buNone/>
                      </a:pPr>
                      <a:r>
                        <a:rPr lang="en" sz="1600" i="1">
                          <a:solidFill>
                            <a:srgbClr val="6FA8DC"/>
                          </a:solidFill>
                          <a:latin typeface="Inconsolata"/>
                          <a:ea typeface="Inconsolata"/>
                          <a:cs typeface="Inconsolata"/>
                          <a:sym typeface="Inconsolata"/>
                        </a:rPr>
                        <a:t># while some condition is true, run this block of code</a:t>
                      </a:r>
                      <a:endParaRPr sz="1600" i="1">
                        <a:solidFill>
                          <a:srgbClr val="6FA8DC"/>
                        </a:solidFill>
                        <a:latin typeface="Inconsolata"/>
                        <a:ea typeface="Inconsolata"/>
                        <a:cs typeface="Inconsolata"/>
                        <a:sym typeface="Inconsolata"/>
                      </a:endParaRPr>
                    </a:p>
                    <a:p>
                      <a:pPr marL="0" lvl="0" indent="0" algn="l" rtl="0">
                        <a:spcBef>
                          <a:spcPts val="0"/>
                        </a:spcBef>
                        <a:spcAft>
                          <a:spcPts val="0"/>
                        </a:spcAft>
                        <a:buNone/>
                      </a:pPr>
                      <a:r>
                        <a:rPr lang="en" sz="1600">
                          <a:solidFill>
                            <a:schemeClr val="accent1"/>
                          </a:solidFill>
                          <a:latin typeface="Inconsolata"/>
                          <a:ea typeface="Inconsolata"/>
                          <a:cs typeface="Inconsolata"/>
                          <a:sym typeface="Inconsolata"/>
                        </a:rPr>
                        <a:t>while </a:t>
                      </a:r>
                      <a:r>
                        <a:rPr lang="en" sz="1600">
                          <a:solidFill>
                            <a:srgbClr val="FFFFFF"/>
                          </a:solidFill>
                          <a:latin typeface="Inconsolata"/>
                          <a:ea typeface="Inconsolata"/>
                          <a:cs typeface="Inconsolata"/>
                          <a:sym typeface="Inconsolata"/>
                        </a:rPr>
                        <a:t>i</a:t>
                      </a:r>
                      <a:r>
                        <a:rPr lang="en" sz="1600">
                          <a:solidFill>
                            <a:schemeClr val="accent1"/>
                          </a:solidFill>
                          <a:latin typeface="Inconsolata"/>
                          <a:ea typeface="Inconsolata"/>
                          <a:cs typeface="Inconsolata"/>
                          <a:sym typeface="Inconsolata"/>
                        </a:rPr>
                        <a:t> &lt;</a:t>
                      </a:r>
                      <a:r>
                        <a:rPr lang="en" sz="1600">
                          <a:solidFill>
                            <a:srgbClr val="FFFFFF"/>
                          </a:solidFill>
                          <a:latin typeface="Inconsolata"/>
                          <a:ea typeface="Inconsolata"/>
                          <a:cs typeface="Inconsolata"/>
                          <a:sym typeface="Inconsolata"/>
                        </a:rPr>
                        <a:t> </a:t>
                      </a:r>
                      <a:r>
                        <a:rPr lang="en" sz="1600">
                          <a:solidFill>
                            <a:srgbClr val="FF00FF"/>
                          </a:solidFill>
                          <a:latin typeface="Inconsolata"/>
                          <a:ea typeface="Inconsolata"/>
                          <a:cs typeface="Inconsolata"/>
                          <a:sym typeface="Inconsolata"/>
                        </a:rPr>
                        <a:t>5</a:t>
                      </a:r>
                      <a:r>
                        <a:rPr lang="en" sz="1600">
                          <a:solidFill>
                            <a:srgbClr val="FFFFFF"/>
                          </a:solidFill>
                          <a:latin typeface="Inconsolata"/>
                          <a:ea typeface="Inconsolata"/>
                          <a:cs typeface="Inconsolata"/>
                          <a:sym typeface="Inconsolata"/>
                        </a:rPr>
                        <a:t>:</a:t>
                      </a:r>
                      <a:endParaRPr sz="1600">
                        <a:solidFill>
                          <a:srgbClr val="FFFFFF"/>
                        </a:solidFill>
                        <a:latin typeface="Inconsolata"/>
                        <a:ea typeface="Inconsolata"/>
                        <a:cs typeface="Inconsolata"/>
                        <a:sym typeface="Inconsolata"/>
                      </a:endParaRPr>
                    </a:p>
                    <a:p>
                      <a:pPr marL="0" lvl="0" indent="0" algn="l" rtl="0">
                        <a:spcBef>
                          <a:spcPts val="0"/>
                        </a:spcBef>
                        <a:spcAft>
                          <a:spcPts val="0"/>
                        </a:spcAft>
                        <a:buNone/>
                      </a:pPr>
                      <a:r>
                        <a:rPr lang="en" sz="1600">
                          <a:solidFill>
                            <a:srgbClr val="FFFFFF"/>
                          </a:solidFill>
                          <a:latin typeface="Inconsolata"/>
                          <a:ea typeface="Inconsolata"/>
                          <a:cs typeface="Inconsolata"/>
                          <a:sym typeface="Inconsolata"/>
                        </a:rPr>
                        <a:t>    </a:t>
                      </a:r>
                      <a:r>
                        <a:rPr lang="en" sz="1600">
                          <a:solidFill>
                            <a:schemeClr val="accent1"/>
                          </a:solidFill>
                          <a:latin typeface="Inconsolata"/>
                          <a:ea typeface="Inconsolata"/>
                          <a:cs typeface="Inconsolata"/>
                          <a:sym typeface="Inconsolata"/>
                        </a:rPr>
                        <a:t>print</a:t>
                      </a:r>
                      <a:r>
                        <a:rPr lang="en" sz="1600">
                          <a:solidFill>
                            <a:srgbClr val="FFFFFF"/>
                          </a:solidFill>
                          <a:latin typeface="Inconsolata"/>
                          <a:ea typeface="Inconsolata"/>
                          <a:cs typeface="Inconsolata"/>
                          <a:sym typeface="Inconsolata"/>
                        </a:rPr>
                        <a:t>(</a:t>
                      </a:r>
                      <a:r>
                        <a:rPr lang="en" sz="1600">
                          <a:solidFill>
                            <a:srgbClr val="FFFF00"/>
                          </a:solidFill>
                          <a:latin typeface="Inconsolata"/>
                          <a:ea typeface="Inconsolata"/>
                          <a:cs typeface="Inconsolata"/>
                          <a:sym typeface="Inconsolata"/>
                        </a:rPr>
                        <a:t>f</a:t>
                      </a:r>
                      <a:r>
                        <a:rPr lang="en" sz="1600">
                          <a:solidFill>
                            <a:srgbClr val="00FF00"/>
                          </a:solidFill>
                          <a:latin typeface="Inconsolata"/>
                          <a:ea typeface="Inconsolata"/>
                          <a:cs typeface="Inconsolata"/>
                          <a:sym typeface="Inconsolata"/>
                        </a:rPr>
                        <a:t>"I have </a:t>
                      </a:r>
                      <a:r>
                        <a:rPr lang="en" sz="1600">
                          <a:solidFill>
                            <a:srgbClr val="FF00FF"/>
                          </a:solidFill>
                          <a:latin typeface="Inconsolata"/>
                          <a:ea typeface="Inconsolata"/>
                          <a:cs typeface="Inconsolata"/>
                          <a:sym typeface="Inconsolata"/>
                        </a:rPr>
                        <a:t>{</a:t>
                      </a:r>
                      <a:r>
                        <a:rPr lang="en" sz="1600">
                          <a:solidFill>
                            <a:srgbClr val="FFFFFF"/>
                          </a:solidFill>
                          <a:latin typeface="Inconsolata"/>
                          <a:ea typeface="Inconsolata"/>
                          <a:cs typeface="Inconsolata"/>
                          <a:sym typeface="Inconsolata"/>
                        </a:rPr>
                        <a:t>i</a:t>
                      </a:r>
                      <a:r>
                        <a:rPr lang="en" sz="1600">
                          <a:solidFill>
                            <a:srgbClr val="FF00FF"/>
                          </a:solidFill>
                          <a:latin typeface="Inconsolata"/>
                          <a:ea typeface="Inconsolata"/>
                          <a:cs typeface="Inconsolata"/>
                          <a:sym typeface="Inconsolata"/>
                        </a:rPr>
                        <a:t>}</a:t>
                      </a:r>
                      <a:r>
                        <a:rPr lang="en" sz="1600">
                          <a:solidFill>
                            <a:srgbClr val="00FF00"/>
                          </a:solidFill>
                          <a:latin typeface="Inconsolata"/>
                          <a:ea typeface="Inconsolata"/>
                          <a:cs typeface="Inconsolata"/>
                          <a:sym typeface="Inconsolata"/>
                        </a:rPr>
                        <a:t> dollar(s)"</a:t>
                      </a:r>
                      <a:r>
                        <a:rPr lang="en" sz="1600">
                          <a:solidFill>
                            <a:srgbClr val="FFFFFF"/>
                          </a:solidFill>
                          <a:latin typeface="Inconsolata"/>
                          <a:ea typeface="Inconsolata"/>
                          <a:cs typeface="Inconsolata"/>
                          <a:sym typeface="Inconsolata"/>
                        </a:rPr>
                        <a:t>)</a:t>
                      </a:r>
                      <a:endParaRPr sz="1600">
                        <a:solidFill>
                          <a:srgbClr val="FFFFFF"/>
                        </a:solidFill>
                        <a:latin typeface="Inconsolata"/>
                        <a:ea typeface="Inconsolata"/>
                        <a:cs typeface="Inconsolata"/>
                        <a:sym typeface="Inconsolata"/>
                      </a:endParaRPr>
                    </a:p>
                    <a:p>
                      <a:pPr marL="0" lvl="0" indent="0" algn="l" rtl="0">
                        <a:spcBef>
                          <a:spcPts val="0"/>
                        </a:spcBef>
                        <a:spcAft>
                          <a:spcPts val="0"/>
                        </a:spcAft>
                        <a:buNone/>
                      </a:pPr>
                      <a:r>
                        <a:rPr lang="en" sz="1600">
                          <a:solidFill>
                            <a:schemeClr val="lt1"/>
                          </a:solidFill>
                          <a:latin typeface="Inconsolata"/>
                          <a:ea typeface="Inconsolata"/>
                          <a:cs typeface="Inconsolata"/>
                          <a:sym typeface="Inconsolata"/>
                        </a:rPr>
                        <a:t>    i </a:t>
                      </a:r>
                      <a:r>
                        <a:rPr lang="en" sz="1600">
                          <a:solidFill>
                            <a:schemeClr val="accent1"/>
                          </a:solidFill>
                          <a:latin typeface="Inconsolata"/>
                          <a:ea typeface="Inconsolata"/>
                          <a:cs typeface="Inconsolata"/>
                          <a:sym typeface="Inconsolata"/>
                        </a:rPr>
                        <a:t>=</a:t>
                      </a:r>
                      <a:r>
                        <a:rPr lang="en" sz="1600">
                          <a:solidFill>
                            <a:schemeClr val="lt1"/>
                          </a:solidFill>
                          <a:latin typeface="Inconsolata"/>
                          <a:ea typeface="Inconsolata"/>
                          <a:cs typeface="Inconsolata"/>
                          <a:sym typeface="Inconsolata"/>
                        </a:rPr>
                        <a:t> i </a:t>
                      </a:r>
                      <a:r>
                        <a:rPr lang="en" sz="1600">
                          <a:solidFill>
                            <a:schemeClr val="accent1"/>
                          </a:solidFill>
                          <a:latin typeface="Inconsolata"/>
                          <a:ea typeface="Inconsolata"/>
                          <a:cs typeface="Inconsolata"/>
                          <a:sym typeface="Inconsolata"/>
                        </a:rPr>
                        <a:t>+</a:t>
                      </a:r>
                      <a:r>
                        <a:rPr lang="en" sz="1600">
                          <a:solidFill>
                            <a:schemeClr val="lt1"/>
                          </a:solidFill>
                          <a:latin typeface="Inconsolata"/>
                          <a:ea typeface="Inconsolata"/>
                          <a:cs typeface="Inconsolata"/>
                          <a:sym typeface="Inconsolata"/>
                        </a:rPr>
                        <a:t> </a:t>
                      </a:r>
                      <a:r>
                        <a:rPr lang="en" sz="1600">
                          <a:solidFill>
                            <a:srgbClr val="FF00FF"/>
                          </a:solidFill>
                          <a:latin typeface="Inconsolata"/>
                          <a:ea typeface="Inconsolata"/>
                          <a:cs typeface="Inconsolata"/>
                          <a:sym typeface="Inconsolata"/>
                        </a:rPr>
                        <a:t>1</a:t>
                      </a:r>
                      <a:endParaRPr sz="1600">
                        <a:solidFill>
                          <a:srgbClr val="FFFFFF"/>
                        </a:solidFill>
                        <a:latin typeface="Inconsolata"/>
                        <a:ea typeface="Inconsolata"/>
                        <a:cs typeface="Inconsolata"/>
                        <a:sym typeface="Inconsolata"/>
                      </a:endParaRPr>
                    </a:p>
                    <a:p>
                      <a:pPr marL="0" lvl="0" indent="0" algn="l" rtl="0">
                        <a:spcBef>
                          <a:spcPts val="0"/>
                        </a:spcBef>
                        <a:spcAft>
                          <a:spcPts val="0"/>
                        </a:spcAft>
                        <a:buNone/>
                      </a:pPr>
                      <a:endParaRPr sz="1600">
                        <a:solidFill>
                          <a:srgbClr val="FFFFFF"/>
                        </a:solidFill>
                        <a:latin typeface="Inconsolata"/>
                        <a:ea typeface="Inconsolata"/>
                        <a:cs typeface="Inconsolata"/>
                        <a:sym typeface="Inconsolata"/>
                      </a:endParaRPr>
                    </a:p>
                    <a:p>
                      <a:pPr marL="0" lvl="0" indent="0" algn="l" rtl="0">
                        <a:spcBef>
                          <a:spcPts val="0"/>
                        </a:spcBef>
                        <a:spcAft>
                          <a:spcPts val="0"/>
                        </a:spcAft>
                        <a:buNone/>
                      </a:pPr>
                      <a:r>
                        <a:rPr lang="en" sz="1600" i="1">
                          <a:solidFill>
                            <a:srgbClr val="6FA8DC"/>
                          </a:solidFill>
                          <a:latin typeface="Inconsolata"/>
                          <a:ea typeface="Inconsolata"/>
                          <a:cs typeface="Inconsolata"/>
                          <a:sym typeface="Inconsolata"/>
                        </a:rPr>
                        <a:t># Logs:</a:t>
                      </a:r>
                      <a:endParaRPr sz="1600" i="1">
                        <a:solidFill>
                          <a:srgbClr val="6FA8DC"/>
                        </a:solidFill>
                        <a:latin typeface="Inconsolata"/>
                        <a:ea typeface="Inconsolata"/>
                        <a:cs typeface="Inconsolata"/>
                        <a:sym typeface="Inconsolata"/>
                      </a:endParaRPr>
                    </a:p>
                    <a:p>
                      <a:pPr marL="0" lvl="0" indent="0" algn="l" rtl="0">
                        <a:spcBef>
                          <a:spcPts val="0"/>
                        </a:spcBef>
                        <a:spcAft>
                          <a:spcPts val="0"/>
                        </a:spcAft>
                        <a:buNone/>
                      </a:pPr>
                      <a:r>
                        <a:rPr lang="en" sz="1600" i="1">
                          <a:solidFill>
                            <a:srgbClr val="6FA8DC"/>
                          </a:solidFill>
                          <a:latin typeface="Inconsolata"/>
                          <a:ea typeface="Inconsolata"/>
                          <a:cs typeface="Inconsolata"/>
                          <a:sym typeface="Inconsolata"/>
                        </a:rPr>
                        <a:t># I have 1 dollar(s)</a:t>
                      </a:r>
                      <a:endParaRPr sz="1600" i="1">
                        <a:solidFill>
                          <a:srgbClr val="6FA8DC"/>
                        </a:solidFill>
                        <a:latin typeface="Inconsolata"/>
                        <a:ea typeface="Inconsolata"/>
                        <a:cs typeface="Inconsolata"/>
                        <a:sym typeface="Inconsolata"/>
                      </a:endParaRPr>
                    </a:p>
                    <a:p>
                      <a:pPr marL="0" lvl="0" indent="0" algn="l" rtl="0">
                        <a:spcBef>
                          <a:spcPts val="0"/>
                        </a:spcBef>
                        <a:spcAft>
                          <a:spcPts val="0"/>
                        </a:spcAft>
                        <a:buNone/>
                      </a:pPr>
                      <a:r>
                        <a:rPr lang="en" sz="1600" i="1">
                          <a:solidFill>
                            <a:srgbClr val="6FA8DC"/>
                          </a:solidFill>
                          <a:latin typeface="Inconsolata"/>
                          <a:ea typeface="Inconsolata"/>
                          <a:cs typeface="Inconsolata"/>
                          <a:sym typeface="Inconsolata"/>
                        </a:rPr>
                        <a:t># I have 2 dollar(s)</a:t>
                      </a:r>
                      <a:endParaRPr sz="1600" i="1">
                        <a:solidFill>
                          <a:srgbClr val="6FA8DC"/>
                        </a:solidFill>
                        <a:latin typeface="Inconsolata"/>
                        <a:ea typeface="Inconsolata"/>
                        <a:cs typeface="Inconsolata"/>
                        <a:sym typeface="Inconsolata"/>
                      </a:endParaRPr>
                    </a:p>
                    <a:p>
                      <a:pPr marL="0" lvl="0" indent="0" algn="l" rtl="0">
                        <a:spcBef>
                          <a:spcPts val="0"/>
                        </a:spcBef>
                        <a:spcAft>
                          <a:spcPts val="0"/>
                        </a:spcAft>
                        <a:buNone/>
                      </a:pPr>
                      <a:r>
                        <a:rPr lang="en" sz="1600" i="1">
                          <a:solidFill>
                            <a:srgbClr val="6FA8DC"/>
                          </a:solidFill>
                          <a:latin typeface="Inconsolata"/>
                          <a:ea typeface="Inconsolata"/>
                          <a:cs typeface="Inconsolata"/>
                          <a:sym typeface="Inconsolata"/>
                        </a:rPr>
                        <a:t># I have 3 dollar(s)</a:t>
                      </a:r>
                      <a:endParaRPr sz="1600" i="1">
                        <a:solidFill>
                          <a:srgbClr val="6FA8DC"/>
                        </a:solidFill>
                        <a:latin typeface="Inconsolata"/>
                        <a:ea typeface="Inconsolata"/>
                        <a:cs typeface="Inconsolata"/>
                        <a:sym typeface="Inconsolata"/>
                      </a:endParaRPr>
                    </a:p>
                    <a:p>
                      <a:pPr marL="0" lvl="0" indent="0" algn="l" rtl="0">
                        <a:spcBef>
                          <a:spcPts val="0"/>
                        </a:spcBef>
                        <a:spcAft>
                          <a:spcPts val="0"/>
                        </a:spcAft>
                        <a:buNone/>
                      </a:pPr>
                      <a:r>
                        <a:rPr lang="en" sz="1600" i="1">
                          <a:solidFill>
                            <a:srgbClr val="6FA8DC"/>
                          </a:solidFill>
                          <a:latin typeface="Inconsolata"/>
                          <a:ea typeface="Inconsolata"/>
                          <a:cs typeface="Inconsolata"/>
                          <a:sym typeface="Inconsolata"/>
                        </a:rPr>
                        <a:t># I have 4 dollar(s)</a:t>
                      </a:r>
                      <a:endParaRPr sz="1600" i="1">
                        <a:solidFill>
                          <a:srgbClr val="6FA8DC"/>
                        </a:solidFill>
                        <a:latin typeface="Inconsolata"/>
                        <a:ea typeface="Inconsolata"/>
                        <a:cs typeface="Inconsolata"/>
                        <a:sym typeface="Inconsolata"/>
                      </a:endParaRPr>
                    </a:p>
                  </a:txBody>
                  <a:tcPr marL="91425" marR="91425" marT="0" marB="0" anchor="ctr">
                    <a:lnL w="28575" cap="flat" cmpd="sng">
                      <a:solidFill>
                        <a:srgbClr val="FFFFFF"/>
                      </a:solidFill>
                      <a:prstDash val="solid"/>
                      <a:round/>
                      <a:headEnd type="none" w="sm" len="sm"/>
                      <a:tailEnd type="none" w="sm" len="sm"/>
                    </a:lnL>
                    <a:lnR w="28575" cap="flat" cmpd="sng">
                      <a:solidFill>
                        <a:srgbClr val="FFFFFF"/>
                      </a:solidFill>
                      <a:prstDash val="solid"/>
                      <a:round/>
                      <a:headEnd type="none" w="sm" len="sm"/>
                      <a:tailEnd type="none" w="sm" len="sm"/>
                    </a:lnR>
                    <a:lnT w="28575" cap="flat" cmpd="sng">
                      <a:solidFill>
                        <a:srgbClr val="FFFFFF"/>
                      </a:solidFill>
                      <a:prstDash val="solid"/>
                      <a:round/>
                      <a:headEnd type="none" w="sm" len="sm"/>
                      <a:tailEnd type="none" w="sm" len="sm"/>
                    </a:lnT>
                    <a:lnB w="28575" cap="flat" cmpd="sng">
                      <a:solidFill>
                        <a:srgbClr val="FFFFFF"/>
                      </a:solidFill>
                      <a:prstDash val="solid"/>
                      <a:round/>
                      <a:headEnd type="none" w="sm" len="sm"/>
                      <a:tailEnd type="none" w="sm" len="sm"/>
                    </a:lnB>
                    <a:solidFill>
                      <a:srgbClr val="212940"/>
                    </a:solidFill>
                  </a:tcPr>
                </a:tc>
                <a:extLst>
                  <a:ext uri="{0D108BD9-81ED-4DB2-BD59-A6C34878D82A}">
                    <a16:rowId xmlns:a16="http://schemas.microsoft.com/office/drawing/2014/main" val="10000"/>
                  </a:ext>
                </a:extLst>
              </a:tr>
            </a:tbl>
          </a:graphicData>
        </a:graphic>
      </p:graphicFrame>
      <p:pic>
        <p:nvPicPr>
          <p:cNvPr id="1794" name="Google Shape;1794;p125"/>
          <p:cNvPicPr preferRelativeResize="0"/>
          <p:nvPr/>
        </p:nvPicPr>
        <p:blipFill>
          <a:blip r:embed="rId3">
            <a:alphaModFix/>
          </a:blip>
          <a:stretch>
            <a:fillRect/>
          </a:stretch>
        </p:blipFill>
        <p:spPr>
          <a:xfrm>
            <a:off x="0" y="1591269"/>
            <a:ext cx="503100" cy="442880"/>
          </a:xfrm>
          <a:prstGeom prst="rect">
            <a:avLst/>
          </a:prstGeom>
          <a:noFill/>
          <a:ln>
            <a:noFill/>
          </a:ln>
        </p:spPr>
      </p:pic>
      <p:sp>
        <p:nvSpPr>
          <p:cNvPr id="1795" name="Google Shape;1795;p125"/>
          <p:cNvSpPr/>
          <p:nvPr/>
        </p:nvSpPr>
        <p:spPr>
          <a:xfrm rot="10800000">
            <a:off x="2297225" y="2219925"/>
            <a:ext cx="503100" cy="735300"/>
          </a:xfrm>
          <a:prstGeom prst="curvedLeftArrow">
            <a:avLst>
              <a:gd name="adj1" fmla="val 25000"/>
              <a:gd name="adj2" fmla="val 50000"/>
              <a:gd name="adj3" fmla="val 25000"/>
            </a:avLst>
          </a:prstGeom>
          <a:solidFill>
            <a:srgbClr val="FFFF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1799"/>
        <p:cNvGrpSpPr/>
        <p:nvPr/>
      </p:nvGrpSpPr>
      <p:grpSpPr>
        <a:xfrm>
          <a:off x="0" y="0"/>
          <a:ext cx="0" cy="0"/>
          <a:chOff x="0" y="0"/>
          <a:chExt cx="0" cy="0"/>
        </a:xfrm>
      </p:grpSpPr>
      <p:sp>
        <p:nvSpPr>
          <p:cNvPr id="1800" name="Google Shape;1800;p126"/>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Run That While Loop</a:t>
            </a:r>
            <a:endParaRPr>
              <a:solidFill>
                <a:schemeClr val="dk1"/>
              </a:solidFill>
            </a:endParaRPr>
          </a:p>
          <a:p>
            <a:pPr marL="0" lvl="0" indent="0" algn="l" rtl="0">
              <a:spcBef>
                <a:spcPts val="0"/>
              </a:spcBef>
              <a:spcAft>
                <a:spcPts val="0"/>
              </a:spcAft>
              <a:buNone/>
            </a:pPr>
            <a:endParaRPr/>
          </a:p>
        </p:txBody>
      </p:sp>
      <p:sp>
        <p:nvSpPr>
          <p:cNvPr id="1801" name="Google Shape;1801;p126"/>
          <p:cNvSpPr txBox="1">
            <a:spLocks noGrp="1"/>
          </p:cNvSpPr>
          <p:nvPr>
            <p:ph type="subTitle" idx="1"/>
          </p:nvPr>
        </p:nvSpPr>
        <p:spPr>
          <a:xfrm>
            <a:off x="0" y="675975"/>
            <a:ext cx="9144000" cy="364800"/>
          </a:xfrm>
          <a:prstGeom prst="rect">
            <a:avLst/>
          </a:prstGeom>
        </p:spPr>
        <p:txBody>
          <a:bodyPr spcFirstLastPara="1" wrap="square" lIns="457200" tIns="91425" rIns="0" bIns="91425" anchor="t" anchorCtr="0">
            <a:noAutofit/>
          </a:bodyPr>
          <a:lstStyle/>
          <a:p>
            <a:pPr marL="0" lvl="0" indent="0" algn="l" rtl="0">
              <a:lnSpc>
                <a:spcPct val="114000"/>
              </a:lnSpc>
              <a:spcBef>
                <a:spcPts val="0"/>
              </a:spcBef>
              <a:spcAft>
                <a:spcPts val="0"/>
              </a:spcAft>
              <a:buNone/>
            </a:pPr>
            <a:r>
              <a:rPr lang="en" sz="2200">
                <a:solidFill>
                  <a:schemeClr val="dk1"/>
                </a:solidFill>
                <a:latin typeface="Roboto Light"/>
                <a:ea typeface="Roboto Light"/>
                <a:cs typeface="Roboto Light"/>
                <a:sym typeface="Roboto Light"/>
              </a:rPr>
              <a:t>Now </a:t>
            </a:r>
            <a:r>
              <a:rPr lang="en" sz="2200">
                <a:solidFill>
                  <a:srgbClr val="FFFFFF"/>
                </a:solidFill>
                <a:highlight>
                  <a:srgbClr val="212940"/>
                </a:highlight>
                <a:latin typeface="Inconsolata"/>
                <a:ea typeface="Inconsolata"/>
                <a:cs typeface="Inconsolata"/>
                <a:sym typeface="Inconsolata"/>
              </a:rPr>
              <a:t>i</a:t>
            </a:r>
            <a:r>
              <a:rPr lang="en" sz="2200">
                <a:solidFill>
                  <a:schemeClr val="dk1"/>
                </a:solidFill>
                <a:latin typeface="Roboto Light"/>
                <a:ea typeface="Roboto Light"/>
                <a:cs typeface="Roboto Light"/>
                <a:sym typeface="Roboto Light"/>
              </a:rPr>
              <a:t> is 5, which is </a:t>
            </a:r>
            <a:r>
              <a:rPr lang="en" sz="2200" b="1" i="1">
                <a:solidFill>
                  <a:schemeClr val="dk1"/>
                </a:solidFill>
              </a:rPr>
              <a:t>not</a:t>
            </a:r>
            <a:r>
              <a:rPr lang="en" sz="2200">
                <a:solidFill>
                  <a:schemeClr val="dk1"/>
                </a:solidFill>
                <a:latin typeface="Roboto Light"/>
                <a:ea typeface="Roboto Light"/>
                <a:cs typeface="Roboto Light"/>
                <a:sym typeface="Roboto Light"/>
              </a:rPr>
              <a:t> less than 5, so the code block in the while loop won’t get executed again.</a:t>
            </a:r>
            <a:endParaRPr sz="2200">
              <a:solidFill>
                <a:schemeClr val="dk1"/>
              </a:solidFill>
              <a:latin typeface="Roboto Light"/>
              <a:ea typeface="Roboto Light"/>
              <a:cs typeface="Roboto Light"/>
              <a:sym typeface="Roboto Light"/>
            </a:endParaRPr>
          </a:p>
          <a:p>
            <a:pPr marL="0" lvl="0" indent="0" algn="l" rtl="0">
              <a:lnSpc>
                <a:spcPct val="114000"/>
              </a:lnSpc>
              <a:spcBef>
                <a:spcPts val="1000"/>
              </a:spcBef>
              <a:spcAft>
                <a:spcPts val="0"/>
              </a:spcAft>
              <a:buNone/>
            </a:pPr>
            <a:r>
              <a:rPr lang="en" sz="2200">
                <a:solidFill>
                  <a:schemeClr val="dk1"/>
                </a:solidFill>
                <a:latin typeface="Roboto Light"/>
                <a:ea typeface="Roboto Light"/>
                <a:cs typeface="Roboto Light"/>
                <a:sym typeface="Roboto Light"/>
              </a:rPr>
              <a:t>At this point, the code would continue running any code after the while loop and our loop iteration is finished.</a:t>
            </a:r>
            <a:endParaRPr sz="2200">
              <a:solidFill>
                <a:schemeClr val="dk1"/>
              </a:solidFill>
              <a:latin typeface="Roboto Light"/>
              <a:ea typeface="Roboto Light"/>
              <a:cs typeface="Roboto Light"/>
              <a:sym typeface="Roboto Light"/>
            </a:endParaRPr>
          </a:p>
          <a:p>
            <a:pPr marL="0" lvl="0" indent="0" algn="l" rtl="0">
              <a:lnSpc>
                <a:spcPct val="115000"/>
              </a:lnSpc>
              <a:spcBef>
                <a:spcPts val="1000"/>
              </a:spcBef>
              <a:spcAft>
                <a:spcPts val="0"/>
              </a:spcAft>
              <a:buNone/>
            </a:pPr>
            <a:r>
              <a:rPr lang="en" sz="2200">
                <a:solidFill>
                  <a:srgbClr val="FFFFFF"/>
                </a:solidFill>
                <a:highlight>
                  <a:srgbClr val="212940"/>
                </a:highlight>
                <a:latin typeface="Inconsolata"/>
                <a:ea typeface="Inconsolata"/>
                <a:cs typeface="Inconsolata"/>
                <a:sym typeface="Inconsolata"/>
              </a:rPr>
              <a:t>i </a:t>
            </a:r>
            <a:r>
              <a:rPr lang="en" sz="2200">
                <a:solidFill>
                  <a:schemeClr val="accent1"/>
                </a:solidFill>
                <a:highlight>
                  <a:srgbClr val="212940"/>
                </a:highlight>
                <a:latin typeface="Inconsolata"/>
                <a:ea typeface="Inconsolata"/>
                <a:cs typeface="Inconsolata"/>
                <a:sym typeface="Inconsolata"/>
              </a:rPr>
              <a:t>=</a:t>
            </a:r>
            <a:r>
              <a:rPr lang="en" sz="2200">
                <a:solidFill>
                  <a:srgbClr val="FFFFFF"/>
                </a:solidFill>
                <a:highlight>
                  <a:srgbClr val="212940"/>
                </a:highlight>
                <a:latin typeface="Inconsolata"/>
                <a:ea typeface="Inconsolata"/>
                <a:cs typeface="Inconsolata"/>
                <a:sym typeface="Inconsolata"/>
              </a:rPr>
              <a:t> </a:t>
            </a:r>
            <a:r>
              <a:rPr lang="en" sz="2200">
                <a:solidFill>
                  <a:srgbClr val="FF00FF"/>
                </a:solidFill>
                <a:highlight>
                  <a:srgbClr val="212940"/>
                </a:highlight>
                <a:latin typeface="Inconsolata"/>
                <a:ea typeface="Inconsolata"/>
                <a:cs typeface="Inconsolata"/>
                <a:sym typeface="Inconsolata"/>
              </a:rPr>
              <a:t>5</a:t>
            </a:r>
            <a:endParaRPr sz="2200">
              <a:solidFill>
                <a:srgbClr val="FF00FF"/>
              </a:solidFill>
              <a:highlight>
                <a:srgbClr val="212940"/>
              </a:highlight>
              <a:latin typeface="Inconsolata"/>
              <a:ea typeface="Inconsolata"/>
              <a:cs typeface="Inconsolata"/>
              <a:sym typeface="Inconsolata"/>
            </a:endParaRPr>
          </a:p>
          <a:p>
            <a:pPr marL="0" lvl="0" indent="0" algn="l" rtl="0">
              <a:lnSpc>
                <a:spcPct val="115000"/>
              </a:lnSpc>
              <a:spcBef>
                <a:spcPts val="0"/>
              </a:spcBef>
              <a:spcAft>
                <a:spcPts val="0"/>
              </a:spcAft>
              <a:buNone/>
            </a:pPr>
            <a:r>
              <a:rPr lang="en" sz="2200">
                <a:solidFill>
                  <a:srgbClr val="FF00FF"/>
                </a:solidFill>
                <a:highlight>
                  <a:srgbClr val="212940"/>
                </a:highlight>
                <a:latin typeface="Inconsolata"/>
                <a:ea typeface="Inconsolata"/>
                <a:cs typeface="Inconsolata"/>
                <a:sym typeface="Inconsolata"/>
              </a:rPr>
              <a:t>5</a:t>
            </a:r>
            <a:r>
              <a:rPr lang="en" sz="2200">
                <a:solidFill>
                  <a:schemeClr val="accent1"/>
                </a:solidFill>
                <a:highlight>
                  <a:srgbClr val="212940"/>
                </a:highlight>
                <a:latin typeface="Inconsolata"/>
                <a:ea typeface="Inconsolata"/>
                <a:cs typeface="Inconsolata"/>
                <a:sym typeface="Inconsolata"/>
              </a:rPr>
              <a:t> &lt; </a:t>
            </a:r>
            <a:r>
              <a:rPr lang="en" sz="2200">
                <a:solidFill>
                  <a:srgbClr val="FF00FF"/>
                </a:solidFill>
                <a:highlight>
                  <a:srgbClr val="212940"/>
                </a:highlight>
                <a:latin typeface="Inconsolata"/>
                <a:ea typeface="Inconsolata"/>
                <a:cs typeface="Inconsolata"/>
                <a:sym typeface="Inconsolata"/>
              </a:rPr>
              <a:t>5</a:t>
            </a:r>
            <a:r>
              <a:rPr lang="en" sz="2200">
                <a:solidFill>
                  <a:schemeClr val="accent1"/>
                </a:solidFill>
                <a:highlight>
                  <a:srgbClr val="212940"/>
                </a:highlight>
                <a:latin typeface="Inconsolata"/>
                <a:ea typeface="Inconsolata"/>
                <a:cs typeface="Inconsolata"/>
                <a:sym typeface="Inconsolata"/>
              </a:rPr>
              <a:t> - &gt;</a:t>
            </a:r>
            <a:r>
              <a:rPr lang="en" sz="2200">
                <a:solidFill>
                  <a:srgbClr val="FFFFFF"/>
                </a:solidFill>
                <a:highlight>
                  <a:srgbClr val="212940"/>
                </a:highlight>
                <a:latin typeface="Inconsolata"/>
                <a:ea typeface="Inconsolata"/>
                <a:cs typeface="Inconsolata"/>
                <a:sym typeface="Inconsolata"/>
              </a:rPr>
              <a:t>False</a:t>
            </a:r>
            <a:endParaRPr sz="2200">
              <a:solidFill>
                <a:srgbClr val="FFFFFF"/>
              </a:solidFill>
            </a:endParaRPr>
          </a:p>
        </p:txBody>
      </p:sp>
      <p:sp>
        <p:nvSpPr>
          <p:cNvPr id="1802" name="Google Shape;1802;p12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75</a:t>
            </a:fld>
            <a:endParaRPr/>
          </a:p>
        </p:txBody>
      </p:sp>
      <p:sp>
        <p:nvSpPr>
          <p:cNvPr id="1803" name="Google Shape;1803;p126"/>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graphicFrame>
        <p:nvGraphicFramePr>
          <p:cNvPr id="1804" name="Google Shape;1804;p126"/>
          <p:cNvGraphicFramePr/>
          <p:nvPr/>
        </p:nvGraphicFramePr>
        <p:xfrm>
          <a:off x="2711325" y="2406575"/>
          <a:ext cx="5896450" cy="2641425"/>
        </p:xfrm>
        <a:graphic>
          <a:graphicData uri="http://schemas.openxmlformats.org/drawingml/2006/table">
            <a:tbl>
              <a:tblPr>
                <a:noFill/>
                <a:tableStyleId>{9675CA7D-D893-4B12-878C-924B40C036C8}</a:tableStyleId>
              </a:tblPr>
              <a:tblGrid>
                <a:gridCol w="5896450">
                  <a:extLst>
                    <a:ext uri="{9D8B030D-6E8A-4147-A177-3AD203B41FA5}">
                      <a16:colId xmlns:a16="http://schemas.microsoft.com/office/drawing/2014/main" val="20000"/>
                    </a:ext>
                  </a:extLst>
                </a:gridCol>
              </a:tblGrid>
              <a:tr h="2641425">
                <a:tc>
                  <a:txBody>
                    <a:bodyPr/>
                    <a:lstStyle/>
                    <a:p>
                      <a:pPr marL="0" lvl="0" indent="0" algn="l" rtl="0">
                        <a:spcBef>
                          <a:spcPts val="0"/>
                        </a:spcBef>
                        <a:spcAft>
                          <a:spcPts val="0"/>
                        </a:spcAft>
                        <a:buNone/>
                      </a:pPr>
                      <a:r>
                        <a:rPr lang="en">
                          <a:solidFill>
                            <a:schemeClr val="lt1"/>
                          </a:solidFill>
                          <a:latin typeface="Inconsolata"/>
                          <a:ea typeface="Inconsolata"/>
                          <a:cs typeface="Inconsolata"/>
                          <a:sym typeface="Inconsolata"/>
                        </a:rPr>
                        <a:t>i </a:t>
                      </a:r>
                      <a:r>
                        <a:rPr lang="en">
                          <a:solidFill>
                            <a:schemeClr val="accent1"/>
                          </a:solidFill>
                          <a:latin typeface="Inconsolata"/>
                          <a:ea typeface="Inconsolata"/>
                          <a:cs typeface="Inconsolata"/>
                          <a:sym typeface="Inconsolata"/>
                        </a:rPr>
                        <a:t>=</a:t>
                      </a:r>
                      <a:r>
                        <a:rPr lang="en">
                          <a:solidFill>
                            <a:schemeClr val="lt1"/>
                          </a:solidFill>
                          <a:latin typeface="Inconsolata"/>
                          <a:ea typeface="Inconsolata"/>
                          <a:cs typeface="Inconsolata"/>
                          <a:sym typeface="Inconsolata"/>
                        </a:rPr>
                        <a:t> </a:t>
                      </a:r>
                      <a:r>
                        <a:rPr lang="en">
                          <a:solidFill>
                            <a:srgbClr val="FF00FF"/>
                          </a:solidFill>
                          <a:latin typeface="Inconsolata"/>
                          <a:ea typeface="Inconsolata"/>
                          <a:cs typeface="Inconsolata"/>
                          <a:sym typeface="Inconsolata"/>
                        </a:rPr>
                        <a:t>1</a:t>
                      </a:r>
                      <a:endParaRPr>
                        <a:solidFill>
                          <a:srgbClr val="FF00FF"/>
                        </a:solidFill>
                        <a:latin typeface="Inconsolata"/>
                        <a:ea typeface="Inconsolata"/>
                        <a:cs typeface="Inconsolata"/>
                        <a:sym typeface="Inconsolata"/>
                      </a:endParaRPr>
                    </a:p>
                    <a:p>
                      <a:pPr marL="0" lvl="0" indent="0" algn="l" rtl="0">
                        <a:spcBef>
                          <a:spcPts val="0"/>
                        </a:spcBef>
                        <a:spcAft>
                          <a:spcPts val="0"/>
                        </a:spcAft>
                        <a:buNone/>
                      </a:pPr>
                      <a:endParaRPr>
                        <a:solidFill>
                          <a:schemeClr val="lt1"/>
                        </a:solidFill>
                        <a:latin typeface="Inconsolata"/>
                        <a:ea typeface="Inconsolata"/>
                        <a:cs typeface="Inconsolata"/>
                        <a:sym typeface="Inconsolata"/>
                      </a:endParaRPr>
                    </a:p>
                    <a:p>
                      <a:pPr marL="0" lvl="0" indent="0" algn="l" rtl="0">
                        <a:spcBef>
                          <a:spcPts val="0"/>
                        </a:spcBef>
                        <a:spcAft>
                          <a:spcPts val="0"/>
                        </a:spcAft>
                        <a:buNone/>
                      </a:pPr>
                      <a:r>
                        <a:rPr lang="en" i="1">
                          <a:solidFill>
                            <a:srgbClr val="6FA8DC"/>
                          </a:solidFill>
                          <a:latin typeface="Inconsolata"/>
                          <a:ea typeface="Inconsolata"/>
                          <a:cs typeface="Inconsolata"/>
                          <a:sym typeface="Inconsolata"/>
                        </a:rPr>
                        <a:t># while some condition is true, run this block of code</a:t>
                      </a:r>
                      <a:endParaRPr i="1">
                        <a:solidFill>
                          <a:srgbClr val="6FA8DC"/>
                        </a:solidFill>
                        <a:latin typeface="Inconsolata"/>
                        <a:ea typeface="Inconsolata"/>
                        <a:cs typeface="Inconsolata"/>
                        <a:sym typeface="Inconsolata"/>
                      </a:endParaRPr>
                    </a:p>
                    <a:p>
                      <a:pPr marL="0" lvl="0" indent="0" algn="l" rtl="0">
                        <a:spcBef>
                          <a:spcPts val="0"/>
                        </a:spcBef>
                        <a:spcAft>
                          <a:spcPts val="0"/>
                        </a:spcAft>
                        <a:buNone/>
                      </a:pPr>
                      <a:r>
                        <a:rPr lang="en">
                          <a:solidFill>
                            <a:schemeClr val="accent1"/>
                          </a:solidFill>
                          <a:latin typeface="Inconsolata"/>
                          <a:ea typeface="Inconsolata"/>
                          <a:cs typeface="Inconsolata"/>
                          <a:sym typeface="Inconsolata"/>
                        </a:rPr>
                        <a:t>while </a:t>
                      </a:r>
                      <a:r>
                        <a:rPr lang="en">
                          <a:solidFill>
                            <a:srgbClr val="FFFFFF"/>
                          </a:solidFill>
                          <a:latin typeface="Inconsolata"/>
                          <a:ea typeface="Inconsolata"/>
                          <a:cs typeface="Inconsolata"/>
                          <a:sym typeface="Inconsolata"/>
                        </a:rPr>
                        <a:t>i</a:t>
                      </a:r>
                      <a:r>
                        <a:rPr lang="en">
                          <a:solidFill>
                            <a:schemeClr val="accent1"/>
                          </a:solidFill>
                          <a:latin typeface="Inconsolata"/>
                          <a:ea typeface="Inconsolata"/>
                          <a:cs typeface="Inconsolata"/>
                          <a:sym typeface="Inconsolata"/>
                        </a:rPr>
                        <a:t> &lt;</a:t>
                      </a:r>
                      <a:r>
                        <a:rPr lang="en">
                          <a:solidFill>
                            <a:srgbClr val="FFFFFF"/>
                          </a:solidFill>
                          <a:latin typeface="Inconsolata"/>
                          <a:ea typeface="Inconsolata"/>
                          <a:cs typeface="Inconsolata"/>
                          <a:sym typeface="Inconsolata"/>
                        </a:rPr>
                        <a:t> </a:t>
                      </a:r>
                      <a:r>
                        <a:rPr lang="en">
                          <a:solidFill>
                            <a:srgbClr val="FF00FF"/>
                          </a:solidFill>
                          <a:latin typeface="Inconsolata"/>
                          <a:ea typeface="Inconsolata"/>
                          <a:cs typeface="Inconsolata"/>
                          <a:sym typeface="Inconsolata"/>
                        </a:rPr>
                        <a:t>5</a:t>
                      </a:r>
                      <a:r>
                        <a:rPr lang="en">
                          <a:solidFill>
                            <a:srgbClr val="FFFFFF"/>
                          </a:solidFill>
                          <a:latin typeface="Inconsolata"/>
                          <a:ea typeface="Inconsolata"/>
                          <a:cs typeface="Inconsolata"/>
                          <a:sym typeface="Inconsolata"/>
                        </a:rPr>
                        <a:t>:</a:t>
                      </a:r>
                      <a:endParaRPr>
                        <a:solidFill>
                          <a:srgbClr val="FFFFFF"/>
                        </a:solidFill>
                        <a:latin typeface="Inconsolata"/>
                        <a:ea typeface="Inconsolata"/>
                        <a:cs typeface="Inconsolata"/>
                        <a:sym typeface="Inconsolata"/>
                      </a:endParaRPr>
                    </a:p>
                    <a:p>
                      <a:pPr marL="0" lvl="0" indent="0" algn="l" rtl="0">
                        <a:spcBef>
                          <a:spcPts val="0"/>
                        </a:spcBef>
                        <a:spcAft>
                          <a:spcPts val="0"/>
                        </a:spcAft>
                        <a:buNone/>
                      </a:pPr>
                      <a:r>
                        <a:rPr lang="en">
                          <a:solidFill>
                            <a:srgbClr val="FFFFFF"/>
                          </a:solidFill>
                          <a:latin typeface="Inconsolata"/>
                          <a:ea typeface="Inconsolata"/>
                          <a:cs typeface="Inconsolata"/>
                          <a:sym typeface="Inconsolata"/>
                        </a:rPr>
                        <a:t>    </a:t>
                      </a:r>
                      <a:r>
                        <a:rPr lang="en">
                          <a:solidFill>
                            <a:schemeClr val="accent1"/>
                          </a:solidFill>
                          <a:latin typeface="Inconsolata"/>
                          <a:ea typeface="Inconsolata"/>
                          <a:cs typeface="Inconsolata"/>
                          <a:sym typeface="Inconsolata"/>
                        </a:rPr>
                        <a:t>print</a:t>
                      </a:r>
                      <a:r>
                        <a:rPr lang="en">
                          <a:solidFill>
                            <a:srgbClr val="FFFFFF"/>
                          </a:solidFill>
                          <a:latin typeface="Inconsolata"/>
                          <a:ea typeface="Inconsolata"/>
                          <a:cs typeface="Inconsolata"/>
                          <a:sym typeface="Inconsolata"/>
                        </a:rPr>
                        <a:t>(</a:t>
                      </a:r>
                      <a:r>
                        <a:rPr lang="en">
                          <a:solidFill>
                            <a:srgbClr val="FFFF00"/>
                          </a:solidFill>
                          <a:latin typeface="Inconsolata"/>
                          <a:ea typeface="Inconsolata"/>
                          <a:cs typeface="Inconsolata"/>
                          <a:sym typeface="Inconsolata"/>
                        </a:rPr>
                        <a:t>f</a:t>
                      </a:r>
                      <a:r>
                        <a:rPr lang="en">
                          <a:solidFill>
                            <a:srgbClr val="00FF00"/>
                          </a:solidFill>
                          <a:latin typeface="Inconsolata"/>
                          <a:ea typeface="Inconsolata"/>
                          <a:cs typeface="Inconsolata"/>
                          <a:sym typeface="Inconsolata"/>
                        </a:rPr>
                        <a:t>"I have </a:t>
                      </a:r>
                      <a:r>
                        <a:rPr lang="en">
                          <a:solidFill>
                            <a:srgbClr val="FF00FF"/>
                          </a:solidFill>
                          <a:latin typeface="Inconsolata"/>
                          <a:ea typeface="Inconsolata"/>
                          <a:cs typeface="Inconsolata"/>
                          <a:sym typeface="Inconsolata"/>
                        </a:rPr>
                        <a:t>{</a:t>
                      </a:r>
                      <a:r>
                        <a:rPr lang="en">
                          <a:solidFill>
                            <a:srgbClr val="FFFFFF"/>
                          </a:solidFill>
                          <a:latin typeface="Inconsolata"/>
                          <a:ea typeface="Inconsolata"/>
                          <a:cs typeface="Inconsolata"/>
                          <a:sym typeface="Inconsolata"/>
                        </a:rPr>
                        <a:t>i</a:t>
                      </a:r>
                      <a:r>
                        <a:rPr lang="en">
                          <a:solidFill>
                            <a:srgbClr val="FF00FF"/>
                          </a:solidFill>
                          <a:latin typeface="Inconsolata"/>
                          <a:ea typeface="Inconsolata"/>
                          <a:cs typeface="Inconsolata"/>
                          <a:sym typeface="Inconsolata"/>
                        </a:rPr>
                        <a:t>}</a:t>
                      </a:r>
                      <a:r>
                        <a:rPr lang="en">
                          <a:solidFill>
                            <a:srgbClr val="00FF00"/>
                          </a:solidFill>
                          <a:latin typeface="Inconsolata"/>
                          <a:ea typeface="Inconsolata"/>
                          <a:cs typeface="Inconsolata"/>
                          <a:sym typeface="Inconsolata"/>
                        </a:rPr>
                        <a:t> dollar(s)"</a:t>
                      </a:r>
                      <a:r>
                        <a:rPr lang="en">
                          <a:solidFill>
                            <a:srgbClr val="FFFFFF"/>
                          </a:solidFill>
                          <a:latin typeface="Inconsolata"/>
                          <a:ea typeface="Inconsolata"/>
                          <a:cs typeface="Inconsolata"/>
                          <a:sym typeface="Inconsolata"/>
                        </a:rPr>
                        <a:t>)</a:t>
                      </a:r>
                      <a:endParaRPr>
                        <a:solidFill>
                          <a:srgbClr val="FFFFFF"/>
                        </a:solidFill>
                        <a:latin typeface="Inconsolata"/>
                        <a:ea typeface="Inconsolata"/>
                        <a:cs typeface="Inconsolata"/>
                        <a:sym typeface="Inconsolata"/>
                      </a:endParaRPr>
                    </a:p>
                    <a:p>
                      <a:pPr marL="0" lvl="0" indent="0" algn="l" rtl="0">
                        <a:spcBef>
                          <a:spcPts val="0"/>
                        </a:spcBef>
                        <a:spcAft>
                          <a:spcPts val="0"/>
                        </a:spcAft>
                        <a:buNone/>
                      </a:pPr>
                      <a:r>
                        <a:rPr lang="en">
                          <a:solidFill>
                            <a:schemeClr val="lt1"/>
                          </a:solidFill>
                          <a:latin typeface="Inconsolata"/>
                          <a:ea typeface="Inconsolata"/>
                          <a:cs typeface="Inconsolata"/>
                          <a:sym typeface="Inconsolata"/>
                        </a:rPr>
                        <a:t>    i </a:t>
                      </a:r>
                      <a:r>
                        <a:rPr lang="en">
                          <a:solidFill>
                            <a:schemeClr val="accent1"/>
                          </a:solidFill>
                          <a:latin typeface="Inconsolata"/>
                          <a:ea typeface="Inconsolata"/>
                          <a:cs typeface="Inconsolata"/>
                          <a:sym typeface="Inconsolata"/>
                        </a:rPr>
                        <a:t>=</a:t>
                      </a:r>
                      <a:r>
                        <a:rPr lang="en">
                          <a:solidFill>
                            <a:schemeClr val="lt1"/>
                          </a:solidFill>
                          <a:latin typeface="Inconsolata"/>
                          <a:ea typeface="Inconsolata"/>
                          <a:cs typeface="Inconsolata"/>
                          <a:sym typeface="Inconsolata"/>
                        </a:rPr>
                        <a:t> i </a:t>
                      </a:r>
                      <a:r>
                        <a:rPr lang="en">
                          <a:solidFill>
                            <a:schemeClr val="accent1"/>
                          </a:solidFill>
                          <a:latin typeface="Inconsolata"/>
                          <a:ea typeface="Inconsolata"/>
                          <a:cs typeface="Inconsolata"/>
                          <a:sym typeface="Inconsolata"/>
                        </a:rPr>
                        <a:t>+</a:t>
                      </a:r>
                      <a:r>
                        <a:rPr lang="en">
                          <a:solidFill>
                            <a:schemeClr val="lt1"/>
                          </a:solidFill>
                          <a:latin typeface="Inconsolata"/>
                          <a:ea typeface="Inconsolata"/>
                          <a:cs typeface="Inconsolata"/>
                          <a:sym typeface="Inconsolata"/>
                        </a:rPr>
                        <a:t> </a:t>
                      </a:r>
                      <a:r>
                        <a:rPr lang="en">
                          <a:solidFill>
                            <a:srgbClr val="FF00FF"/>
                          </a:solidFill>
                          <a:latin typeface="Inconsolata"/>
                          <a:ea typeface="Inconsolata"/>
                          <a:cs typeface="Inconsolata"/>
                          <a:sym typeface="Inconsolata"/>
                        </a:rPr>
                        <a:t>1</a:t>
                      </a:r>
                      <a:endParaRPr>
                        <a:solidFill>
                          <a:srgbClr val="FFFFFF"/>
                        </a:solidFill>
                        <a:latin typeface="Inconsolata"/>
                        <a:ea typeface="Inconsolata"/>
                        <a:cs typeface="Inconsolata"/>
                        <a:sym typeface="Inconsolata"/>
                      </a:endParaRPr>
                    </a:p>
                    <a:p>
                      <a:pPr marL="0" lvl="0" indent="0" algn="l" rtl="0">
                        <a:spcBef>
                          <a:spcPts val="0"/>
                        </a:spcBef>
                        <a:spcAft>
                          <a:spcPts val="0"/>
                        </a:spcAft>
                        <a:buNone/>
                      </a:pPr>
                      <a:endParaRPr>
                        <a:solidFill>
                          <a:srgbClr val="FFFFFF"/>
                        </a:solidFill>
                        <a:latin typeface="Inconsolata"/>
                        <a:ea typeface="Inconsolata"/>
                        <a:cs typeface="Inconsolata"/>
                        <a:sym typeface="Inconsolata"/>
                      </a:endParaRPr>
                    </a:p>
                    <a:p>
                      <a:pPr marL="0" lvl="0" indent="0" algn="l" rtl="0">
                        <a:spcBef>
                          <a:spcPts val="0"/>
                        </a:spcBef>
                        <a:spcAft>
                          <a:spcPts val="0"/>
                        </a:spcAft>
                        <a:buNone/>
                      </a:pPr>
                      <a:r>
                        <a:rPr lang="en" i="1">
                          <a:solidFill>
                            <a:srgbClr val="6FA8DC"/>
                          </a:solidFill>
                          <a:latin typeface="Inconsolata"/>
                          <a:ea typeface="Inconsolata"/>
                          <a:cs typeface="Inconsolata"/>
                          <a:sym typeface="Inconsolata"/>
                        </a:rPr>
                        <a:t># Logs:</a:t>
                      </a:r>
                      <a:endParaRPr i="1">
                        <a:solidFill>
                          <a:srgbClr val="6FA8DC"/>
                        </a:solidFill>
                        <a:latin typeface="Inconsolata"/>
                        <a:ea typeface="Inconsolata"/>
                        <a:cs typeface="Inconsolata"/>
                        <a:sym typeface="Inconsolata"/>
                      </a:endParaRPr>
                    </a:p>
                    <a:p>
                      <a:pPr marL="0" lvl="0" indent="0" algn="l" rtl="0">
                        <a:spcBef>
                          <a:spcPts val="0"/>
                        </a:spcBef>
                        <a:spcAft>
                          <a:spcPts val="0"/>
                        </a:spcAft>
                        <a:buNone/>
                      </a:pPr>
                      <a:r>
                        <a:rPr lang="en" i="1">
                          <a:solidFill>
                            <a:srgbClr val="6FA8DC"/>
                          </a:solidFill>
                          <a:latin typeface="Inconsolata"/>
                          <a:ea typeface="Inconsolata"/>
                          <a:cs typeface="Inconsolata"/>
                          <a:sym typeface="Inconsolata"/>
                        </a:rPr>
                        <a:t># I have 1 dollar(s)</a:t>
                      </a:r>
                      <a:endParaRPr i="1">
                        <a:solidFill>
                          <a:srgbClr val="6FA8DC"/>
                        </a:solidFill>
                        <a:latin typeface="Inconsolata"/>
                        <a:ea typeface="Inconsolata"/>
                        <a:cs typeface="Inconsolata"/>
                        <a:sym typeface="Inconsolata"/>
                      </a:endParaRPr>
                    </a:p>
                    <a:p>
                      <a:pPr marL="0" lvl="0" indent="0" algn="l" rtl="0">
                        <a:spcBef>
                          <a:spcPts val="0"/>
                        </a:spcBef>
                        <a:spcAft>
                          <a:spcPts val="0"/>
                        </a:spcAft>
                        <a:buNone/>
                      </a:pPr>
                      <a:r>
                        <a:rPr lang="en" i="1">
                          <a:solidFill>
                            <a:srgbClr val="6FA8DC"/>
                          </a:solidFill>
                          <a:latin typeface="Inconsolata"/>
                          <a:ea typeface="Inconsolata"/>
                          <a:cs typeface="Inconsolata"/>
                          <a:sym typeface="Inconsolata"/>
                        </a:rPr>
                        <a:t># I have 2 dollar(s)</a:t>
                      </a:r>
                      <a:endParaRPr i="1">
                        <a:solidFill>
                          <a:srgbClr val="6FA8DC"/>
                        </a:solidFill>
                        <a:latin typeface="Inconsolata"/>
                        <a:ea typeface="Inconsolata"/>
                        <a:cs typeface="Inconsolata"/>
                        <a:sym typeface="Inconsolata"/>
                      </a:endParaRPr>
                    </a:p>
                    <a:p>
                      <a:pPr marL="0" lvl="0" indent="0" algn="l" rtl="0">
                        <a:spcBef>
                          <a:spcPts val="0"/>
                        </a:spcBef>
                        <a:spcAft>
                          <a:spcPts val="0"/>
                        </a:spcAft>
                        <a:buNone/>
                      </a:pPr>
                      <a:r>
                        <a:rPr lang="en" i="1">
                          <a:solidFill>
                            <a:srgbClr val="6FA8DC"/>
                          </a:solidFill>
                          <a:latin typeface="Inconsolata"/>
                          <a:ea typeface="Inconsolata"/>
                          <a:cs typeface="Inconsolata"/>
                          <a:sym typeface="Inconsolata"/>
                        </a:rPr>
                        <a:t># I have 3 dollar(s)</a:t>
                      </a:r>
                      <a:endParaRPr i="1">
                        <a:solidFill>
                          <a:srgbClr val="6FA8DC"/>
                        </a:solidFill>
                        <a:latin typeface="Inconsolata"/>
                        <a:ea typeface="Inconsolata"/>
                        <a:cs typeface="Inconsolata"/>
                        <a:sym typeface="Inconsolata"/>
                      </a:endParaRPr>
                    </a:p>
                    <a:p>
                      <a:pPr marL="0" lvl="0" indent="0" algn="l" rtl="0">
                        <a:spcBef>
                          <a:spcPts val="0"/>
                        </a:spcBef>
                        <a:spcAft>
                          <a:spcPts val="0"/>
                        </a:spcAft>
                        <a:buNone/>
                      </a:pPr>
                      <a:r>
                        <a:rPr lang="en" i="1">
                          <a:solidFill>
                            <a:srgbClr val="6FA8DC"/>
                          </a:solidFill>
                          <a:latin typeface="Inconsolata"/>
                          <a:ea typeface="Inconsolata"/>
                          <a:cs typeface="Inconsolata"/>
                          <a:sym typeface="Inconsolata"/>
                        </a:rPr>
                        <a:t># I have 4 dollar(s)</a:t>
                      </a:r>
                      <a:endParaRPr i="1">
                        <a:solidFill>
                          <a:srgbClr val="6FA8DC"/>
                        </a:solidFill>
                        <a:latin typeface="Inconsolata"/>
                        <a:ea typeface="Inconsolata"/>
                        <a:cs typeface="Inconsolata"/>
                        <a:sym typeface="Inconsolata"/>
                      </a:endParaRPr>
                    </a:p>
                  </a:txBody>
                  <a:tcPr marL="91425" marR="91425" marT="0" marB="0" anchor="ctr">
                    <a:lnL w="28575" cap="flat" cmpd="sng">
                      <a:solidFill>
                        <a:srgbClr val="FFFFFF"/>
                      </a:solidFill>
                      <a:prstDash val="solid"/>
                      <a:round/>
                      <a:headEnd type="none" w="sm" len="sm"/>
                      <a:tailEnd type="none" w="sm" len="sm"/>
                    </a:lnL>
                    <a:lnR w="28575" cap="flat" cmpd="sng">
                      <a:solidFill>
                        <a:srgbClr val="FFFFFF"/>
                      </a:solidFill>
                      <a:prstDash val="solid"/>
                      <a:round/>
                      <a:headEnd type="none" w="sm" len="sm"/>
                      <a:tailEnd type="none" w="sm" len="sm"/>
                    </a:lnR>
                    <a:lnT w="28575" cap="flat" cmpd="sng">
                      <a:solidFill>
                        <a:srgbClr val="FFFFFF"/>
                      </a:solidFill>
                      <a:prstDash val="solid"/>
                      <a:round/>
                      <a:headEnd type="none" w="sm" len="sm"/>
                      <a:tailEnd type="none" w="sm" len="sm"/>
                    </a:lnT>
                    <a:lnB w="28575" cap="flat" cmpd="sng">
                      <a:solidFill>
                        <a:srgbClr val="FFFFFF"/>
                      </a:solidFill>
                      <a:prstDash val="solid"/>
                      <a:round/>
                      <a:headEnd type="none" w="sm" len="sm"/>
                      <a:tailEnd type="none" w="sm" len="sm"/>
                    </a:lnB>
                    <a:solidFill>
                      <a:srgbClr val="212940"/>
                    </a:solidFill>
                  </a:tcPr>
                </a:tc>
                <a:extLst>
                  <a:ext uri="{0D108BD9-81ED-4DB2-BD59-A6C34878D82A}">
                    <a16:rowId xmlns:a16="http://schemas.microsoft.com/office/drawing/2014/main" val="10000"/>
                  </a:ext>
                </a:extLst>
              </a:tr>
            </a:tbl>
          </a:graphicData>
        </a:graphic>
      </p:graphicFrame>
      <p:sp>
        <p:nvSpPr>
          <p:cNvPr id="1805" name="Google Shape;1805;p126"/>
          <p:cNvSpPr/>
          <p:nvPr/>
        </p:nvSpPr>
        <p:spPr>
          <a:xfrm>
            <a:off x="3936000" y="3095125"/>
            <a:ext cx="3540000" cy="940500"/>
          </a:xfrm>
          <a:prstGeom prst="curvedLeftArrow">
            <a:avLst>
              <a:gd name="adj1" fmla="val 25000"/>
              <a:gd name="adj2" fmla="val 50000"/>
              <a:gd name="adj3" fmla="val 25000"/>
            </a:avLst>
          </a:prstGeom>
          <a:solidFill>
            <a:srgbClr val="FFFF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06" name="Google Shape;1806;p126"/>
          <p:cNvGrpSpPr/>
          <p:nvPr/>
        </p:nvGrpSpPr>
        <p:grpSpPr>
          <a:xfrm>
            <a:off x="58050" y="2796313"/>
            <a:ext cx="364800" cy="471138"/>
            <a:chOff x="58050" y="2796313"/>
            <a:chExt cx="364800" cy="471138"/>
          </a:xfrm>
        </p:grpSpPr>
        <p:sp>
          <p:nvSpPr>
            <p:cNvPr id="1807" name="Google Shape;1807;p126"/>
            <p:cNvSpPr/>
            <p:nvPr/>
          </p:nvSpPr>
          <p:spPr>
            <a:xfrm>
              <a:off x="58050" y="2902650"/>
              <a:ext cx="364800" cy="364800"/>
            </a:xfrm>
            <a:prstGeom prst="ellipse">
              <a:avLst/>
            </a:prstGeom>
            <a:noFill/>
            <a:ln w="38100" cap="flat" cmpd="sng">
              <a:solidFill>
                <a:srgbClr val="FF0000"/>
              </a:solidFill>
              <a:prstDash val="solid"/>
              <a:round/>
              <a:headEnd type="none" w="sm" len="sm"/>
              <a:tailEnd type="none" w="sm" len="sm"/>
            </a:ln>
          </p:spPr>
          <p:txBody>
            <a:bodyPr spcFirstLastPara="1" wrap="square" lIns="0" tIns="0" rIns="0" bIns="0" anchor="ctr" anchorCtr="0">
              <a:noAutofit/>
            </a:bodyPr>
            <a:lstStyle/>
            <a:p>
              <a:pPr marL="0" lvl="0" indent="0" algn="l" rtl="0">
                <a:lnSpc>
                  <a:spcPct val="114000"/>
                </a:lnSpc>
                <a:spcBef>
                  <a:spcPts val="0"/>
                </a:spcBef>
                <a:spcAft>
                  <a:spcPts val="1000"/>
                </a:spcAft>
                <a:buClr>
                  <a:schemeClr val="dk1"/>
                </a:buClr>
                <a:buSzPts val="1100"/>
                <a:buFont typeface="Arial"/>
                <a:buNone/>
              </a:pPr>
              <a:endParaRPr/>
            </a:p>
          </p:txBody>
        </p:sp>
        <p:sp>
          <p:nvSpPr>
            <p:cNvPr id="1808" name="Google Shape;1808;p126"/>
            <p:cNvSpPr txBox="1"/>
            <p:nvPr/>
          </p:nvSpPr>
          <p:spPr>
            <a:xfrm>
              <a:off x="58050" y="2796313"/>
              <a:ext cx="364800" cy="364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100">
                  <a:solidFill>
                    <a:srgbClr val="FF0000"/>
                  </a:solidFill>
                  <a:latin typeface="Roboto"/>
                  <a:ea typeface="Roboto"/>
                  <a:cs typeface="Roboto"/>
                  <a:sym typeface="Roboto"/>
                </a:rPr>
                <a:t>x</a:t>
              </a:r>
              <a:endParaRPr sz="2100">
                <a:solidFill>
                  <a:srgbClr val="FF0000"/>
                </a:solidFill>
                <a:latin typeface="Roboto"/>
                <a:ea typeface="Roboto"/>
                <a:cs typeface="Roboto"/>
                <a:sym typeface="Roboto"/>
              </a:endParaRPr>
            </a:p>
          </p:txBody>
        </p:sp>
      </p:gr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1812"/>
        <p:cNvGrpSpPr/>
        <p:nvPr/>
      </p:nvGrpSpPr>
      <p:grpSpPr>
        <a:xfrm>
          <a:off x="0" y="0"/>
          <a:ext cx="0" cy="0"/>
          <a:chOff x="0" y="0"/>
          <a:chExt cx="0" cy="0"/>
        </a:xfrm>
      </p:grpSpPr>
      <p:sp>
        <p:nvSpPr>
          <p:cNvPr id="1813" name="Google Shape;1813;p12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76</a:t>
            </a:fld>
            <a:endParaRPr/>
          </a:p>
        </p:txBody>
      </p:sp>
      <p:sp>
        <p:nvSpPr>
          <p:cNvPr id="1814" name="Google Shape;1814;p127"/>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815" name="Google Shape;1815;p127"/>
          <p:cNvSpPr txBox="1">
            <a:spLocks noGrp="1"/>
          </p:cNvSpPr>
          <p:nvPr>
            <p:ph type="title"/>
          </p:nvPr>
        </p:nvSpPr>
        <p:spPr>
          <a:xfrm>
            <a:off x="-101100" y="4387000"/>
            <a:ext cx="9251400" cy="482100"/>
          </a:xfrm>
          <a:prstGeom prst="rect">
            <a:avLst/>
          </a:prstGeom>
        </p:spPr>
        <p:txBody>
          <a:bodyPr spcFirstLastPara="1" wrap="square" lIns="457200" tIns="9125" rIns="914400" bIns="0" anchor="t" anchorCtr="0">
            <a:noAutofit/>
          </a:bodyPr>
          <a:lstStyle/>
          <a:p>
            <a:pPr marL="0" lvl="0" indent="0" algn="r" rtl="0">
              <a:spcBef>
                <a:spcPts val="0"/>
              </a:spcBef>
              <a:spcAft>
                <a:spcPts val="0"/>
              </a:spcAft>
              <a:buNone/>
            </a:pPr>
            <a:r>
              <a:rPr lang="en"/>
              <a:t>While Loops</a:t>
            </a:r>
            <a:endParaRPr/>
          </a:p>
        </p:txBody>
      </p:sp>
      <p:sp>
        <p:nvSpPr>
          <p:cNvPr id="1816" name="Google Shape;1816;p127"/>
          <p:cNvSpPr txBox="1"/>
          <p:nvPr/>
        </p:nvSpPr>
        <p:spPr>
          <a:xfrm>
            <a:off x="3093425" y="823700"/>
            <a:ext cx="2388900" cy="594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rgbClr val="660000"/>
                </a:solidFill>
                <a:latin typeface="Roboto Mono"/>
                <a:ea typeface="Roboto Mono"/>
                <a:cs typeface="Roboto Mono"/>
                <a:sym typeface="Roboto Mono"/>
              </a:rPr>
              <a:t>While loops</a:t>
            </a:r>
            <a:endParaRPr sz="2400">
              <a:solidFill>
                <a:srgbClr val="660000"/>
              </a:solidFill>
              <a:latin typeface="Roboto Mono"/>
              <a:ea typeface="Roboto Mono"/>
              <a:cs typeface="Roboto Mono"/>
              <a:sym typeface="Roboto Mono"/>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1820"/>
        <p:cNvGrpSpPr/>
        <p:nvPr/>
      </p:nvGrpSpPr>
      <p:grpSpPr>
        <a:xfrm>
          <a:off x="0" y="0"/>
          <a:ext cx="0" cy="0"/>
          <a:chOff x="0" y="0"/>
          <a:chExt cx="0" cy="0"/>
        </a:xfrm>
      </p:grpSpPr>
      <p:sp>
        <p:nvSpPr>
          <p:cNvPr id="1821" name="Google Shape;1821;p12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77</a:t>
            </a:fld>
            <a:endParaRPr/>
          </a:p>
        </p:txBody>
      </p:sp>
      <p:sp>
        <p:nvSpPr>
          <p:cNvPr id="1822" name="Google Shape;1822;p128"/>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823" name="Google Shape;1823;p128"/>
          <p:cNvSpPr txBox="1">
            <a:spLocks noGrp="1"/>
          </p:cNvSpPr>
          <p:nvPr>
            <p:ph type="title"/>
          </p:nvPr>
        </p:nvSpPr>
        <p:spPr>
          <a:xfrm>
            <a:off x="-101100" y="4234600"/>
            <a:ext cx="8970300" cy="634500"/>
          </a:xfrm>
          <a:prstGeom prst="rect">
            <a:avLst/>
          </a:prstGeom>
        </p:spPr>
        <p:txBody>
          <a:bodyPr spcFirstLastPara="1" wrap="square" lIns="457200" tIns="9125" rIns="1005825" bIns="0" anchor="t" anchorCtr="0">
            <a:noAutofit/>
          </a:bodyPr>
          <a:lstStyle/>
          <a:p>
            <a:pPr marL="0" lvl="0" indent="0" algn="r" rtl="0">
              <a:spcBef>
                <a:spcPts val="0"/>
              </a:spcBef>
              <a:spcAft>
                <a:spcPts val="0"/>
              </a:spcAft>
              <a:buNone/>
            </a:pPr>
            <a:r>
              <a:rPr lang="en"/>
              <a:t>15 minutes</a:t>
            </a:r>
            <a:endParaRPr/>
          </a:p>
        </p:txBody>
      </p:sp>
      <p:sp>
        <p:nvSpPr>
          <p:cNvPr id="1824" name="Google Shape;1824;p128"/>
          <p:cNvSpPr txBox="1">
            <a:spLocks noGrp="1"/>
          </p:cNvSpPr>
          <p:nvPr>
            <p:ph type="title" idx="2"/>
          </p:nvPr>
        </p:nvSpPr>
        <p:spPr>
          <a:xfrm>
            <a:off x="273900" y="1042875"/>
            <a:ext cx="8595300" cy="2764200"/>
          </a:xfrm>
          <a:prstGeom prst="rect">
            <a:avLst/>
          </a:prstGeom>
        </p:spPr>
        <p:txBody>
          <a:bodyPr spcFirstLastPara="1" wrap="square" lIns="2560300" tIns="0" rIns="457200" bIns="457200" anchor="t" anchorCtr="0">
            <a:noAutofit/>
          </a:bodyPr>
          <a:lstStyle/>
          <a:p>
            <a:pPr marL="0" lvl="0" indent="0" algn="l" rtl="0">
              <a:spcBef>
                <a:spcPts val="0"/>
              </a:spcBef>
              <a:spcAft>
                <a:spcPts val="0"/>
              </a:spcAft>
              <a:buNone/>
            </a:pPr>
            <a:r>
              <a:rPr lang="en" sz="3000" b="1">
                <a:solidFill>
                  <a:schemeClr val="dk1"/>
                </a:solidFill>
              </a:rPr>
              <a:t>Activity:</a:t>
            </a:r>
            <a:r>
              <a:rPr lang="en" sz="3000">
                <a:solidFill>
                  <a:schemeClr val="dk1"/>
                </a:solidFill>
                <a:latin typeface="Roboto Light"/>
                <a:ea typeface="Roboto Light"/>
                <a:cs typeface="Roboto Light"/>
                <a:sym typeface="Roboto Light"/>
              </a:rPr>
              <a:t> The Number Chain</a:t>
            </a:r>
            <a:endParaRPr sz="3000">
              <a:solidFill>
                <a:schemeClr val="dk1"/>
              </a:solidFill>
              <a:latin typeface="Roboto Light"/>
              <a:ea typeface="Roboto Light"/>
              <a:cs typeface="Roboto Light"/>
              <a:sym typeface="Roboto Light"/>
            </a:endParaRPr>
          </a:p>
          <a:p>
            <a:pPr marL="0" lvl="0" indent="0" algn="l" rtl="0">
              <a:spcBef>
                <a:spcPts val="800"/>
              </a:spcBef>
              <a:spcAft>
                <a:spcPts val="0"/>
              </a:spcAft>
              <a:buNone/>
            </a:pPr>
            <a:r>
              <a:rPr lang="en" sz="1800">
                <a:solidFill>
                  <a:schemeClr val="dk1"/>
                </a:solidFill>
                <a:latin typeface="Roboto Light"/>
                <a:ea typeface="Roboto Light"/>
                <a:cs typeface="Roboto Light"/>
                <a:sym typeface="Roboto Light"/>
              </a:rPr>
              <a:t>In this activity, you will build a command-line game that will ask the user for a number and then will print all the numbers from 0 up until that number.</a:t>
            </a:r>
            <a:endParaRPr sz="1800" b="1">
              <a:solidFill>
                <a:schemeClr val="dk1"/>
              </a:solidFill>
            </a:endParaRPr>
          </a:p>
          <a:p>
            <a:pPr marL="0" lvl="0" indent="0" algn="l" rtl="0">
              <a:spcBef>
                <a:spcPts val="800"/>
              </a:spcBef>
              <a:spcAft>
                <a:spcPts val="0"/>
              </a:spcAft>
              <a:buNone/>
            </a:pPr>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1828"/>
        <p:cNvGrpSpPr/>
        <p:nvPr/>
      </p:nvGrpSpPr>
      <p:grpSpPr>
        <a:xfrm>
          <a:off x="0" y="0"/>
          <a:ext cx="0" cy="0"/>
          <a:chOff x="0" y="0"/>
          <a:chExt cx="0" cy="0"/>
        </a:xfrm>
      </p:grpSpPr>
      <p:sp>
        <p:nvSpPr>
          <p:cNvPr id="1829" name="Google Shape;1829;p129"/>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Your Turn: The Number Chain </a:t>
            </a:r>
            <a:endParaRPr/>
          </a:p>
        </p:txBody>
      </p:sp>
      <p:sp>
        <p:nvSpPr>
          <p:cNvPr id="1830" name="Google Shape;1830;p129"/>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b="1"/>
              <a:t>Instruction:</a:t>
            </a:r>
            <a:endParaRPr b="1"/>
          </a:p>
        </p:txBody>
      </p:sp>
      <p:sp>
        <p:nvSpPr>
          <p:cNvPr id="1831" name="Google Shape;1831;p12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78</a:t>
            </a:fld>
            <a:endParaRPr/>
          </a:p>
        </p:txBody>
      </p:sp>
      <p:sp>
        <p:nvSpPr>
          <p:cNvPr id="1832" name="Google Shape;1832;p129"/>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833" name="Google Shape;1833;p129"/>
          <p:cNvSpPr txBox="1">
            <a:spLocks noGrp="1"/>
          </p:cNvSpPr>
          <p:nvPr>
            <p:ph type="body" idx="3"/>
          </p:nvPr>
        </p:nvSpPr>
        <p:spPr>
          <a:xfrm>
            <a:off x="0" y="1128650"/>
            <a:ext cx="9144000" cy="3622200"/>
          </a:xfrm>
          <a:prstGeom prst="rect">
            <a:avLst/>
          </a:prstGeom>
        </p:spPr>
        <p:txBody>
          <a:bodyPr spcFirstLastPara="1" wrap="square" lIns="457200" tIns="0" rIns="457200" bIns="914400" anchor="t" anchorCtr="0">
            <a:noAutofit/>
          </a:bodyPr>
          <a:lstStyle/>
          <a:p>
            <a:pPr marL="0" lvl="0" indent="0" algn="l" rtl="0">
              <a:lnSpc>
                <a:spcPct val="100000"/>
              </a:lnSpc>
              <a:spcBef>
                <a:spcPts val="100"/>
              </a:spcBef>
              <a:spcAft>
                <a:spcPts val="0"/>
              </a:spcAft>
              <a:buNone/>
            </a:pPr>
            <a:endParaRPr>
              <a:solidFill>
                <a:srgbClr val="24292E"/>
              </a:solidFill>
              <a:latin typeface="Arial"/>
              <a:ea typeface="Arial"/>
              <a:cs typeface="Arial"/>
              <a:sym typeface="Arial"/>
            </a:endParaRPr>
          </a:p>
          <a:p>
            <a:pPr marL="0" lvl="0" indent="0" algn="l" rtl="0">
              <a:lnSpc>
                <a:spcPct val="100000"/>
              </a:lnSpc>
              <a:spcBef>
                <a:spcPts val="100"/>
              </a:spcBef>
              <a:spcAft>
                <a:spcPts val="0"/>
              </a:spcAft>
              <a:buNone/>
            </a:pPr>
            <a:r>
              <a:rPr lang="en">
                <a:solidFill>
                  <a:srgbClr val="24292E"/>
                </a:solidFill>
                <a:latin typeface="Arial"/>
                <a:ea typeface="Arial"/>
                <a:cs typeface="Arial"/>
                <a:sym typeface="Arial"/>
              </a:rPr>
              <a:t>Ask the user "How many numbers?" and then print out a chain of ascending numbers from 0 up to, but not including, the number input.</a:t>
            </a:r>
            <a:endParaRPr>
              <a:solidFill>
                <a:srgbClr val="24292E"/>
              </a:solidFill>
              <a:latin typeface="Arial"/>
              <a:ea typeface="Arial"/>
              <a:cs typeface="Arial"/>
              <a:sym typeface="Arial"/>
            </a:endParaRPr>
          </a:p>
          <a:p>
            <a:pPr marL="0" lvl="0" indent="0" algn="l" rtl="0">
              <a:lnSpc>
                <a:spcPct val="100000"/>
              </a:lnSpc>
              <a:spcBef>
                <a:spcPts val="100"/>
              </a:spcBef>
              <a:spcAft>
                <a:spcPts val="0"/>
              </a:spcAft>
              <a:buNone/>
            </a:pPr>
            <a:endParaRPr>
              <a:solidFill>
                <a:srgbClr val="24292E"/>
              </a:solidFill>
              <a:latin typeface="Arial"/>
              <a:ea typeface="Arial"/>
              <a:cs typeface="Arial"/>
              <a:sym typeface="Arial"/>
            </a:endParaRPr>
          </a:p>
          <a:p>
            <a:pPr marL="0" lvl="0" indent="0" algn="l" rtl="0">
              <a:lnSpc>
                <a:spcPct val="100000"/>
              </a:lnSpc>
              <a:spcBef>
                <a:spcPts val="100"/>
              </a:spcBef>
              <a:spcAft>
                <a:spcPts val="0"/>
              </a:spcAft>
              <a:buNone/>
            </a:pPr>
            <a:r>
              <a:rPr lang="en">
                <a:solidFill>
                  <a:srgbClr val="24292E"/>
                </a:solidFill>
                <a:latin typeface="Arial"/>
                <a:ea typeface="Arial"/>
                <a:cs typeface="Arial"/>
                <a:sym typeface="Arial"/>
              </a:rPr>
              <a:t>After the results have printed, ask the user if they would like to continue. If "y" is entered, keep the chain running by inputting a new number and starting a new count from 0 to the number input. If "n" is entered, exit the application.</a:t>
            </a:r>
            <a:endParaRPr>
              <a:solidFill>
                <a:srgbClr val="24292E"/>
              </a:solidFill>
              <a:latin typeface="Arial"/>
              <a:ea typeface="Arial"/>
              <a:cs typeface="Arial"/>
              <a:sym typeface="Arial"/>
            </a:endParaRPr>
          </a:p>
          <a:p>
            <a:pPr marL="0" lvl="0" indent="0" algn="l" rtl="0">
              <a:lnSpc>
                <a:spcPct val="100000"/>
              </a:lnSpc>
              <a:spcBef>
                <a:spcPts val="100"/>
              </a:spcBef>
              <a:spcAft>
                <a:spcPts val="0"/>
              </a:spcAft>
              <a:buNone/>
            </a:pPr>
            <a:endParaRPr>
              <a:solidFill>
                <a:srgbClr val="24292E"/>
              </a:solidFill>
              <a:latin typeface="Arial"/>
              <a:ea typeface="Arial"/>
              <a:cs typeface="Arial"/>
              <a:sym typeface="Arial"/>
            </a:endParaRPr>
          </a:p>
          <a:p>
            <a:pPr marL="0" lvl="0" indent="0" algn="l" rtl="0">
              <a:lnSpc>
                <a:spcPct val="100000"/>
              </a:lnSpc>
              <a:spcBef>
                <a:spcPts val="100"/>
              </a:spcBef>
              <a:spcAft>
                <a:spcPts val="0"/>
              </a:spcAft>
              <a:buNone/>
            </a:pPr>
            <a:r>
              <a:rPr lang="en">
                <a:solidFill>
                  <a:srgbClr val="24292E"/>
                </a:solidFill>
                <a:latin typeface="Arial"/>
                <a:ea typeface="Arial"/>
                <a:cs typeface="Arial"/>
                <a:sym typeface="Arial"/>
              </a:rPr>
              <a:t>We added some of the initial code for you in the script file. Use the comments to help you with the rest.</a:t>
            </a:r>
            <a:endParaRPr>
              <a:solidFill>
                <a:srgbClr val="24292E"/>
              </a:solidFill>
              <a:latin typeface="Arial"/>
              <a:ea typeface="Arial"/>
              <a:cs typeface="Arial"/>
              <a:sym typeface="Arial"/>
            </a:endParaRPr>
          </a:p>
          <a:p>
            <a:pPr marL="0" lvl="0" indent="0" algn="l" rtl="0">
              <a:lnSpc>
                <a:spcPct val="100000"/>
              </a:lnSpc>
              <a:spcBef>
                <a:spcPts val="100"/>
              </a:spcBef>
              <a:spcAft>
                <a:spcPts val="0"/>
              </a:spcAft>
              <a:buNone/>
            </a:pPr>
            <a:endParaRPr>
              <a:solidFill>
                <a:srgbClr val="24292E"/>
              </a:solidFill>
              <a:latin typeface="Arial"/>
              <a:ea typeface="Arial"/>
              <a:cs typeface="Arial"/>
              <a:sym typeface="Arial"/>
            </a:endParaRPr>
          </a:p>
          <a:p>
            <a:pPr marL="0" lvl="0" indent="0" algn="l" rtl="0">
              <a:lnSpc>
                <a:spcPct val="100000"/>
              </a:lnSpc>
              <a:spcBef>
                <a:spcPts val="100"/>
              </a:spcBef>
              <a:spcAft>
                <a:spcPts val="0"/>
              </a:spcAft>
              <a:buNone/>
            </a:pPr>
            <a:r>
              <a:rPr lang="en" b="1">
                <a:solidFill>
                  <a:srgbClr val="24292E"/>
                </a:solidFill>
                <a:latin typeface="Arial"/>
                <a:ea typeface="Arial"/>
                <a:cs typeface="Arial"/>
                <a:sym typeface="Arial"/>
              </a:rPr>
              <a:t>Hint</a:t>
            </a:r>
            <a:r>
              <a:rPr lang="en">
                <a:solidFill>
                  <a:srgbClr val="24292E"/>
                </a:solidFill>
                <a:latin typeface="Arial"/>
                <a:ea typeface="Arial"/>
                <a:cs typeface="Arial"/>
                <a:sym typeface="Arial"/>
              </a:rPr>
              <a:t>: You will need to use both </a:t>
            </a:r>
            <a:r>
              <a:rPr lang="en">
                <a:solidFill>
                  <a:srgbClr val="24292E"/>
                </a:solidFill>
                <a:latin typeface="Courier"/>
                <a:ea typeface="Courier"/>
                <a:cs typeface="Courier"/>
                <a:sym typeface="Courier"/>
              </a:rPr>
              <a:t>for</a:t>
            </a:r>
            <a:r>
              <a:rPr lang="en">
                <a:solidFill>
                  <a:srgbClr val="24292E"/>
                </a:solidFill>
                <a:latin typeface="Arial"/>
                <a:ea typeface="Arial"/>
                <a:cs typeface="Arial"/>
                <a:sym typeface="Arial"/>
              </a:rPr>
              <a:t> and </a:t>
            </a:r>
            <a:r>
              <a:rPr lang="en">
                <a:solidFill>
                  <a:srgbClr val="24292E"/>
                </a:solidFill>
                <a:latin typeface="Courier"/>
                <a:ea typeface="Courier"/>
                <a:cs typeface="Courier"/>
                <a:sym typeface="Courier"/>
              </a:rPr>
              <a:t>while</a:t>
            </a:r>
            <a:r>
              <a:rPr lang="en">
                <a:solidFill>
                  <a:srgbClr val="24292E"/>
                </a:solidFill>
                <a:latin typeface="Arial"/>
                <a:ea typeface="Arial"/>
                <a:cs typeface="Arial"/>
                <a:sym typeface="Arial"/>
              </a:rPr>
              <a:t> loops for this activity. We provided the start of the </a:t>
            </a:r>
            <a:r>
              <a:rPr lang="en">
                <a:solidFill>
                  <a:srgbClr val="24292E"/>
                </a:solidFill>
                <a:latin typeface="Courier"/>
                <a:ea typeface="Courier"/>
                <a:cs typeface="Courier"/>
                <a:sym typeface="Courier"/>
              </a:rPr>
              <a:t>while</a:t>
            </a:r>
            <a:r>
              <a:rPr lang="en">
                <a:solidFill>
                  <a:srgbClr val="24292E"/>
                </a:solidFill>
                <a:latin typeface="Arial"/>
                <a:ea typeface="Arial"/>
                <a:cs typeface="Arial"/>
                <a:sym typeface="Arial"/>
              </a:rPr>
              <a:t> loop for you in the script file.</a:t>
            </a:r>
            <a:endParaRPr>
              <a:solidFill>
                <a:srgbClr val="24292E"/>
              </a:solidFill>
              <a:latin typeface="Arial"/>
              <a:ea typeface="Arial"/>
              <a:cs typeface="Arial"/>
              <a:sym typeface="Arial"/>
            </a:endParaRPr>
          </a:p>
          <a:p>
            <a:pPr marL="0" lvl="0" indent="0" algn="l" rtl="0">
              <a:lnSpc>
                <a:spcPct val="100000"/>
              </a:lnSpc>
              <a:spcBef>
                <a:spcPts val="100"/>
              </a:spcBef>
              <a:spcAft>
                <a:spcPts val="0"/>
              </a:spcAft>
              <a:buNone/>
            </a:pPr>
            <a:endParaRPr>
              <a:solidFill>
                <a:srgbClr val="24292E"/>
              </a:solidFill>
              <a:latin typeface="Arial"/>
              <a:ea typeface="Arial"/>
              <a:cs typeface="Arial"/>
              <a:sym typeface="Arial"/>
            </a:endParaRPr>
          </a:p>
          <a:p>
            <a:pPr marL="0" lvl="0" indent="0" algn="l" rtl="0">
              <a:lnSpc>
                <a:spcPct val="100000"/>
              </a:lnSpc>
              <a:spcBef>
                <a:spcPts val="100"/>
              </a:spcBef>
              <a:spcAft>
                <a:spcPts val="0"/>
              </a:spcAft>
              <a:buNone/>
            </a:pPr>
            <a:r>
              <a:rPr lang="en" b="1">
                <a:solidFill>
                  <a:srgbClr val="24292E"/>
                </a:solidFill>
                <a:latin typeface="Arial"/>
                <a:ea typeface="Arial"/>
                <a:cs typeface="Arial"/>
                <a:sym typeface="Arial"/>
              </a:rPr>
              <a:t>Bonus</a:t>
            </a:r>
            <a:r>
              <a:rPr lang="en">
                <a:solidFill>
                  <a:srgbClr val="24292E"/>
                </a:solidFill>
                <a:latin typeface="Arial"/>
                <a:ea typeface="Arial"/>
                <a:cs typeface="Arial"/>
                <a:sym typeface="Arial"/>
              </a:rPr>
              <a:t>: Rather than just displaying numbers starting at 0, have the numbers begin at the end of the previous chain.</a:t>
            </a:r>
            <a:endParaRPr>
              <a:solidFill>
                <a:srgbClr val="24292E"/>
              </a:solidFill>
              <a:latin typeface="Arial"/>
              <a:ea typeface="Arial"/>
              <a:cs typeface="Arial"/>
              <a:sym typeface="Arial"/>
            </a:endParaRPr>
          </a:p>
          <a:p>
            <a:pPr marL="457200" lvl="0" indent="0" algn="l" rtl="0">
              <a:lnSpc>
                <a:spcPct val="114000"/>
              </a:lnSpc>
              <a:spcBef>
                <a:spcPts val="300"/>
              </a:spcBef>
              <a:spcAft>
                <a:spcPts val="300"/>
              </a:spcAft>
              <a:buNone/>
            </a:pPr>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1837"/>
        <p:cNvGrpSpPr/>
        <p:nvPr/>
      </p:nvGrpSpPr>
      <p:grpSpPr>
        <a:xfrm>
          <a:off x="0" y="0"/>
          <a:ext cx="0" cy="0"/>
          <a:chOff x="0" y="0"/>
          <a:chExt cx="0" cy="0"/>
        </a:xfrm>
      </p:grpSpPr>
      <p:sp>
        <p:nvSpPr>
          <p:cNvPr id="1838" name="Google Shape;1838;p13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79</a:t>
            </a:fld>
            <a:endParaRPr/>
          </a:p>
        </p:txBody>
      </p:sp>
      <p:sp>
        <p:nvSpPr>
          <p:cNvPr id="1839" name="Google Shape;1839;p130"/>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840" name="Google Shape;1840;p130"/>
          <p:cNvSpPr txBox="1">
            <a:spLocks noGrp="1"/>
          </p:cNvSpPr>
          <p:nvPr>
            <p:ph type="title"/>
          </p:nvPr>
        </p:nvSpPr>
        <p:spPr>
          <a:xfrm>
            <a:off x="-101100" y="4387000"/>
            <a:ext cx="9251400" cy="482100"/>
          </a:xfrm>
          <a:prstGeom prst="rect">
            <a:avLst/>
          </a:prstGeom>
        </p:spPr>
        <p:txBody>
          <a:bodyPr spcFirstLastPara="1" wrap="square" lIns="457200" tIns="9125" rIns="914400" bIns="0" anchor="t" anchorCtr="0">
            <a:noAutofit/>
          </a:bodyPr>
          <a:lstStyle/>
          <a:p>
            <a:pPr marL="0" lvl="0" indent="0" algn="r" rtl="0">
              <a:spcBef>
                <a:spcPts val="0"/>
              </a:spcBef>
              <a:spcAft>
                <a:spcPts val="0"/>
              </a:spcAft>
              <a:buNone/>
            </a:pPr>
            <a:r>
              <a:rPr lang="en"/>
              <a:t>The Number Chain Review</a:t>
            </a:r>
            <a:endParaRPr/>
          </a:p>
        </p:txBody>
      </p:sp>
      <p:sp>
        <p:nvSpPr>
          <p:cNvPr id="1841" name="Google Shape;1841;p130"/>
          <p:cNvSpPr txBox="1"/>
          <p:nvPr/>
        </p:nvSpPr>
        <p:spPr>
          <a:xfrm>
            <a:off x="3093425" y="805400"/>
            <a:ext cx="2233200" cy="841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1800">
                <a:solidFill>
                  <a:srgbClr val="990000"/>
                </a:solidFill>
                <a:latin typeface="Roboto Mono"/>
                <a:ea typeface="Roboto Mono"/>
                <a:cs typeface="Roboto Mono"/>
                <a:sym typeface="Roboto Mono"/>
              </a:rPr>
              <a:t>The Number Chain Review</a:t>
            </a:r>
            <a:endParaRPr>
              <a:solidFill>
                <a:srgbClr val="990000"/>
              </a:solidFill>
              <a:latin typeface="Roboto Mono"/>
              <a:ea typeface="Roboto Mono"/>
              <a:cs typeface="Roboto Mono"/>
              <a:sym typeface="Roboto Mono"/>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74"/>
        <p:cNvGrpSpPr/>
        <p:nvPr/>
      </p:nvGrpSpPr>
      <p:grpSpPr>
        <a:xfrm>
          <a:off x="0" y="0"/>
          <a:ext cx="0" cy="0"/>
          <a:chOff x="0" y="0"/>
          <a:chExt cx="0" cy="0"/>
        </a:xfrm>
      </p:grpSpPr>
      <p:sp>
        <p:nvSpPr>
          <p:cNvPr id="1075" name="Google Shape;1075;p59"/>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457200" lvl="0" indent="-317500" algn="ctr" rtl="0">
              <a:spcBef>
                <a:spcPts val="0"/>
              </a:spcBef>
              <a:spcAft>
                <a:spcPts val="0"/>
              </a:spcAft>
              <a:buClr>
                <a:schemeClr val="dk1"/>
              </a:buClr>
              <a:buSzPts val="1400"/>
              <a:buChar char="●"/>
            </a:pPr>
            <a:r>
              <a:rPr lang="en">
                <a:solidFill>
                  <a:schemeClr val="lt1"/>
                </a:solidFill>
              </a:rPr>
              <a:t>Conditionals</a:t>
            </a:r>
            <a:endParaRPr/>
          </a:p>
        </p:txBody>
      </p:sp>
      <p:sp>
        <p:nvSpPr>
          <p:cNvPr id="1076" name="Google Shape;1076;p59"/>
          <p:cNvSpPr txBox="1">
            <a:spLocks noGrp="1"/>
          </p:cNvSpPr>
          <p:nvPr>
            <p:ph type="sldNum" idx="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8</a:t>
            </a:fld>
            <a:endParaRPr/>
          </a:p>
        </p:txBody>
      </p:sp>
      <p:sp>
        <p:nvSpPr>
          <p:cNvPr id="1077" name="Google Shape;1077;p5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8</a:t>
            </a:fld>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1845"/>
        <p:cNvGrpSpPr/>
        <p:nvPr/>
      </p:nvGrpSpPr>
      <p:grpSpPr>
        <a:xfrm>
          <a:off x="0" y="0"/>
          <a:ext cx="0" cy="0"/>
          <a:chOff x="0" y="0"/>
          <a:chExt cx="0" cy="0"/>
        </a:xfrm>
      </p:grpSpPr>
      <p:sp>
        <p:nvSpPr>
          <p:cNvPr id="1846" name="Google Shape;1846;p131"/>
          <p:cNvSpPr txBox="1">
            <a:spLocks noGrp="1"/>
          </p:cNvSpPr>
          <p:nvPr>
            <p:ph type="title" idx="2"/>
          </p:nvPr>
        </p:nvSpPr>
        <p:spPr>
          <a:xfrm>
            <a:off x="-101100" y="4234600"/>
            <a:ext cx="8970300" cy="634500"/>
          </a:xfrm>
          <a:prstGeom prst="rect">
            <a:avLst/>
          </a:prstGeom>
        </p:spPr>
        <p:txBody>
          <a:bodyPr spcFirstLastPara="1" wrap="square" lIns="457200" tIns="9125" rIns="1005825" bIns="0" anchor="t" anchorCtr="0">
            <a:noAutofit/>
          </a:bodyPr>
          <a:lstStyle/>
          <a:p>
            <a:pPr marL="0" lvl="0" indent="0" algn="r" rtl="0">
              <a:spcBef>
                <a:spcPts val="0"/>
              </a:spcBef>
              <a:spcAft>
                <a:spcPts val="0"/>
              </a:spcAft>
              <a:buClr>
                <a:schemeClr val="dk1"/>
              </a:buClr>
              <a:buSzPts val="1100"/>
              <a:buFont typeface="Arial"/>
              <a:buNone/>
            </a:pPr>
            <a:r>
              <a:rPr lang="en">
                <a:solidFill>
                  <a:schemeClr val="lt1"/>
                </a:solidFill>
              </a:rPr>
              <a:t>20 minutes</a:t>
            </a:r>
            <a:endParaRPr>
              <a:solidFill>
                <a:schemeClr val="lt1"/>
              </a:solidFill>
            </a:endParaRPr>
          </a:p>
          <a:p>
            <a:pPr marL="0" lvl="0" indent="0" algn="r" rtl="0">
              <a:spcBef>
                <a:spcPts val="0"/>
              </a:spcBef>
              <a:spcAft>
                <a:spcPts val="0"/>
              </a:spcAft>
              <a:buNone/>
            </a:pPr>
            <a:endParaRPr/>
          </a:p>
        </p:txBody>
      </p:sp>
      <p:sp>
        <p:nvSpPr>
          <p:cNvPr id="1847" name="Google Shape;1847;p13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80</a:t>
            </a:fld>
            <a:endParaRPr/>
          </a:p>
        </p:txBody>
      </p:sp>
      <p:sp>
        <p:nvSpPr>
          <p:cNvPr id="1848" name="Google Shape;1848;p131"/>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849" name="Google Shape;1849;p131"/>
          <p:cNvSpPr txBox="1">
            <a:spLocks noGrp="1"/>
          </p:cNvSpPr>
          <p:nvPr>
            <p:ph type="title"/>
          </p:nvPr>
        </p:nvSpPr>
        <p:spPr>
          <a:xfrm>
            <a:off x="273900" y="1042875"/>
            <a:ext cx="8595900" cy="2764200"/>
          </a:xfrm>
          <a:prstGeom prst="rect">
            <a:avLst/>
          </a:prstGeom>
        </p:spPr>
        <p:txBody>
          <a:bodyPr spcFirstLastPara="1" wrap="square" lIns="2560300" tIns="0" rIns="457200" bIns="457200" anchor="t" anchorCtr="0">
            <a:noAutofit/>
          </a:bodyPr>
          <a:lstStyle/>
          <a:p>
            <a:pPr marL="0" lvl="0" indent="0" algn="l" rtl="0">
              <a:spcBef>
                <a:spcPts val="0"/>
              </a:spcBef>
              <a:spcAft>
                <a:spcPts val="0"/>
              </a:spcAft>
              <a:buClr>
                <a:schemeClr val="dk1"/>
              </a:buClr>
              <a:buSzPts val="1100"/>
              <a:buFont typeface="Arial"/>
              <a:buNone/>
            </a:pPr>
            <a:r>
              <a:rPr lang="en" sz="3000" b="1">
                <a:solidFill>
                  <a:schemeClr val="dk1"/>
                </a:solidFill>
              </a:rPr>
              <a:t>Challenge:</a:t>
            </a:r>
            <a:r>
              <a:rPr lang="en" sz="3000">
                <a:solidFill>
                  <a:schemeClr val="dk1"/>
                </a:solidFill>
                <a:latin typeface="Roboto Light"/>
                <a:ea typeface="Roboto Light"/>
                <a:cs typeface="Roboto Light"/>
                <a:sym typeface="Roboto Light"/>
              </a:rPr>
              <a:t> Kid in a Candy Store</a:t>
            </a:r>
            <a:endParaRPr sz="3000">
              <a:solidFill>
                <a:schemeClr val="dk1"/>
              </a:solidFill>
              <a:latin typeface="Roboto Light"/>
              <a:ea typeface="Roboto Light"/>
              <a:cs typeface="Roboto Light"/>
              <a:sym typeface="Roboto Light"/>
            </a:endParaRPr>
          </a:p>
          <a:p>
            <a:pPr marL="0" lvl="0" indent="0" algn="l" rtl="0">
              <a:spcBef>
                <a:spcPts val="800"/>
              </a:spcBef>
              <a:spcAft>
                <a:spcPts val="0"/>
              </a:spcAft>
              <a:buClr>
                <a:schemeClr val="dk1"/>
              </a:buClr>
              <a:buSzPts val="1100"/>
              <a:buFont typeface="Arial"/>
              <a:buNone/>
            </a:pPr>
            <a:r>
              <a:rPr lang="en" sz="1800">
                <a:solidFill>
                  <a:schemeClr val="dk1"/>
                </a:solidFill>
                <a:latin typeface="Roboto Light"/>
                <a:ea typeface="Roboto Light"/>
                <a:cs typeface="Roboto Light"/>
                <a:sym typeface="Roboto Light"/>
              </a:rPr>
              <a:t>In this challenge, pretend you're a kid going to the </a:t>
            </a:r>
            <a:br>
              <a:rPr lang="en" sz="1800">
                <a:solidFill>
                  <a:schemeClr val="dk1"/>
                </a:solidFill>
                <a:latin typeface="Roboto Light"/>
                <a:ea typeface="Roboto Light"/>
                <a:cs typeface="Roboto Light"/>
                <a:sym typeface="Roboto Light"/>
              </a:rPr>
            </a:br>
            <a:r>
              <a:rPr lang="en" sz="1800">
                <a:solidFill>
                  <a:schemeClr val="dk1"/>
                </a:solidFill>
                <a:latin typeface="Roboto Light"/>
                <a:ea typeface="Roboto Light"/>
                <a:cs typeface="Roboto Light"/>
                <a:sym typeface="Roboto Light"/>
              </a:rPr>
              <a:t>candy store with your parents. After pestering your parents for a while, they finally let you pick out </a:t>
            </a:r>
            <a:br>
              <a:rPr lang="en" sz="1800">
                <a:solidFill>
                  <a:schemeClr val="dk1"/>
                </a:solidFill>
                <a:latin typeface="Roboto Light"/>
                <a:ea typeface="Roboto Light"/>
                <a:cs typeface="Roboto Light"/>
                <a:sym typeface="Roboto Light"/>
              </a:rPr>
            </a:br>
            <a:r>
              <a:rPr lang="en" sz="1800">
                <a:solidFill>
                  <a:schemeClr val="dk1"/>
                </a:solidFill>
                <a:latin typeface="Roboto Light"/>
                <a:ea typeface="Roboto Light"/>
                <a:cs typeface="Roboto Light"/>
                <a:sym typeface="Roboto Light"/>
              </a:rPr>
              <a:t>some candy to take home.</a:t>
            </a:r>
            <a:endParaRPr sz="1800">
              <a:solidFill>
                <a:schemeClr val="dk1"/>
              </a:solidFill>
              <a:latin typeface="Roboto Light"/>
              <a:ea typeface="Roboto Light"/>
              <a:cs typeface="Roboto Light"/>
              <a:sym typeface="Roboto Light"/>
            </a:endParaRPr>
          </a:p>
          <a:p>
            <a:pPr marL="0" lvl="0" indent="0" algn="l" rtl="0">
              <a:spcBef>
                <a:spcPts val="800"/>
              </a:spcBef>
              <a:spcAft>
                <a:spcPts val="0"/>
              </a:spcAft>
              <a:buClr>
                <a:schemeClr val="dk1"/>
              </a:buClr>
              <a:buSzPts val="1100"/>
              <a:buFont typeface="Arial"/>
              <a:buNone/>
            </a:pPr>
            <a:endParaRPr sz="1800" b="1">
              <a:solidFill>
                <a:schemeClr val="dk1"/>
              </a:solidFill>
            </a:endParaRPr>
          </a:p>
          <a:p>
            <a:pPr marL="0" lvl="0" indent="0" algn="l" rtl="0">
              <a:spcBef>
                <a:spcPts val="800"/>
              </a:spcBef>
              <a:spcAft>
                <a:spcPts val="800"/>
              </a:spcAft>
              <a:buClr>
                <a:schemeClr val="dk1"/>
              </a:buClr>
              <a:buSzPts val="1100"/>
              <a:buFont typeface="Arial"/>
              <a:buNone/>
            </a:pPr>
            <a:r>
              <a:rPr lang="en" sz="1800" b="1">
                <a:solidFill>
                  <a:schemeClr val="dk1"/>
                </a:solidFill>
              </a:rPr>
              <a:t>Instructions sent via Slack</a:t>
            </a:r>
            <a:endParaRPr b="1"/>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1853"/>
        <p:cNvGrpSpPr/>
        <p:nvPr/>
      </p:nvGrpSpPr>
      <p:grpSpPr>
        <a:xfrm>
          <a:off x="0" y="0"/>
          <a:ext cx="0" cy="0"/>
          <a:chOff x="0" y="0"/>
          <a:chExt cx="0" cy="0"/>
        </a:xfrm>
      </p:grpSpPr>
      <p:sp>
        <p:nvSpPr>
          <p:cNvPr id="1854" name="Google Shape;1854;p13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81</a:t>
            </a:fld>
            <a:endParaRPr/>
          </a:p>
        </p:txBody>
      </p:sp>
      <p:sp>
        <p:nvSpPr>
          <p:cNvPr id="1855" name="Google Shape;1855;p132"/>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856" name="Google Shape;1856;p132"/>
          <p:cNvSpPr txBox="1">
            <a:spLocks noGrp="1"/>
          </p:cNvSpPr>
          <p:nvPr>
            <p:ph type="title"/>
          </p:nvPr>
        </p:nvSpPr>
        <p:spPr>
          <a:xfrm>
            <a:off x="-101100" y="4387000"/>
            <a:ext cx="9251400" cy="482100"/>
          </a:xfrm>
          <a:prstGeom prst="rect">
            <a:avLst/>
          </a:prstGeom>
        </p:spPr>
        <p:txBody>
          <a:bodyPr spcFirstLastPara="1" wrap="square" lIns="457200" tIns="9125" rIns="914400" bIns="0" anchor="t" anchorCtr="0">
            <a:noAutofit/>
          </a:bodyPr>
          <a:lstStyle/>
          <a:p>
            <a:pPr marL="0" lvl="0" indent="0" algn="r" rtl="0">
              <a:spcBef>
                <a:spcPts val="0"/>
              </a:spcBef>
              <a:spcAft>
                <a:spcPts val="0"/>
              </a:spcAft>
              <a:buNone/>
            </a:pPr>
            <a:r>
              <a:rPr lang="en"/>
              <a:t>Kid in a Candy Store Review</a:t>
            </a:r>
            <a:endParaRPr/>
          </a:p>
        </p:txBody>
      </p:sp>
      <p:sp>
        <p:nvSpPr>
          <p:cNvPr id="1857" name="Google Shape;1857;p132"/>
          <p:cNvSpPr txBox="1"/>
          <p:nvPr/>
        </p:nvSpPr>
        <p:spPr>
          <a:xfrm>
            <a:off x="3075125" y="842000"/>
            <a:ext cx="2260500" cy="787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1800">
                <a:solidFill>
                  <a:srgbClr val="990000"/>
                </a:solidFill>
                <a:latin typeface="Roboto Mono"/>
                <a:ea typeface="Roboto Mono"/>
                <a:cs typeface="Roboto Mono"/>
                <a:sym typeface="Roboto Mono"/>
              </a:rPr>
              <a:t>Kid in a Candy Store Review</a:t>
            </a:r>
            <a:endParaRPr sz="1800">
              <a:solidFill>
                <a:srgbClr val="990000"/>
              </a:solidFill>
              <a:latin typeface="Roboto Mono"/>
              <a:ea typeface="Roboto Mono"/>
              <a:cs typeface="Roboto Mono"/>
              <a:sym typeface="Roboto Mono"/>
            </a:endParaRPr>
          </a:p>
          <a:p>
            <a:pPr marL="0" lvl="0" indent="0" algn="ctr" rtl="0">
              <a:spcBef>
                <a:spcPts val="0"/>
              </a:spcBef>
              <a:spcAft>
                <a:spcPts val="0"/>
              </a:spcAft>
              <a:buNone/>
            </a:pPr>
            <a:endParaRPr>
              <a:solidFill>
                <a:srgbClr val="990000"/>
              </a:solidFill>
              <a:latin typeface="Roboto Mono"/>
              <a:ea typeface="Roboto Mono"/>
              <a:cs typeface="Roboto Mono"/>
              <a:sym typeface="Roboto Mono"/>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1861"/>
        <p:cNvGrpSpPr/>
        <p:nvPr/>
      </p:nvGrpSpPr>
      <p:grpSpPr>
        <a:xfrm>
          <a:off x="0" y="0"/>
          <a:ext cx="0" cy="0"/>
          <a:chOff x="0" y="0"/>
          <a:chExt cx="0" cy="0"/>
        </a:xfrm>
      </p:grpSpPr>
      <p:sp>
        <p:nvSpPr>
          <p:cNvPr id="1862" name="Google Shape;1862;p133"/>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Python topics we’ve covered so far:</a:t>
            </a:r>
            <a:endParaRPr/>
          </a:p>
        </p:txBody>
      </p:sp>
      <p:sp>
        <p:nvSpPr>
          <p:cNvPr id="1863" name="Google Shape;1863;p13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82</a:t>
            </a:fld>
            <a:endParaRPr/>
          </a:p>
        </p:txBody>
      </p:sp>
      <p:sp>
        <p:nvSpPr>
          <p:cNvPr id="1864" name="Google Shape;1864;p133"/>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graphicFrame>
        <p:nvGraphicFramePr>
          <p:cNvPr id="1865" name="Google Shape;1865;p133"/>
          <p:cNvGraphicFramePr/>
          <p:nvPr/>
        </p:nvGraphicFramePr>
        <p:xfrm>
          <a:off x="488050" y="905550"/>
          <a:ext cx="3000000" cy="3000000"/>
        </p:xfrm>
        <a:graphic>
          <a:graphicData uri="http://schemas.openxmlformats.org/drawingml/2006/table">
            <a:tbl>
              <a:tblPr>
                <a:noFill/>
                <a:tableStyleId>{9675CA7D-D893-4B12-878C-924B40C036C8}</a:tableStyleId>
              </a:tblPr>
              <a:tblGrid>
                <a:gridCol w="3897050">
                  <a:extLst>
                    <a:ext uri="{9D8B030D-6E8A-4147-A177-3AD203B41FA5}">
                      <a16:colId xmlns:a16="http://schemas.microsoft.com/office/drawing/2014/main" val="20000"/>
                    </a:ext>
                  </a:extLst>
                </a:gridCol>
                <a:gridCol w="3955325">
                  <a:extLst>
                    <a:ext uri="{9D8B030D-6E8A-4147-A177-3AD203B41FA5}">
                      <a16:colId xmlns:a16="http://schemas.microsoft.com/office/drawing/2014/main" val="20001"/>
                    </a:ext>
                  </a:extLst>
                </a:gridCol>
              </a:tblGrid>
              <a:tr h="624250">
                <a:tc>
                  <a:txBody>
                    <a:bodyPr/>
                    <a:lstStyle/>
                    <a:p>
                      <a:pPr marL="0" lvl="0" indent="0" algn="l" rtl="0">
                        <a:spcBef>
                          <a:spcPts val="0"/>
                        </a:spcBef>
                        <a:spcAft>
                          <a:spcPts val="0"/>
                        </a:spcAft>
                        <a:buNone/>
                      </a:pPr>
                      <a:r>
                        <a:rPr lang="en" sz="1800" b="1">
                          <a:solidFill>
                            <a:srgbClr val="FFFFFF"/>
                          </a:solidFill>
                          <a:latin typeface="Roboto"/>
                          <a:ea typeface="Roboto"/>
                          <a:cs typeface="Roboto"/>
                          <a:sym typeface="Roboto"/>
                        </a:rPr>
                        <a:t>Data</a:t>
                      </a:r>
                      <a:endParaRPr sz="1800" b="1">
                        <a:solidFill>
                          <a:srgbClr val="FFFFFF"/>
                        </a:solidFill>
                        <a:latin typeface="Roboto"/>
                        <a:ea typeface="Roboto"/>
                        <a:cs typeface="Roboto"/>
                        <a:sym typeface="Roboto"/>
                      </a:endParaRPr>
                    </a:p>
                  </a:txBody>
                  <a:tcPr marL="91425" marR="91425" marT="0" marB="0" anchor="ctr">
                    <a:solidFill>
                      <a:srgbClr val="000000"/>
                    </a:solidFill>
                  </a:tcPr>
                </a:tc>
                <a:tc>
                  <a:txBody>
                    <a:bodyPr/>
                    <a:lstStyle/>
                    <a:p>
                      <a:pPr marL="0" lvl="0" indent="0" algn="l" rtl="0">
                        <a:spcBef>
                          <a:spcPts val="0"/>
                        </a:spcBef>
                        <a:spcAft>
                          <a:spcPts val="0"/>
                        </a:spcAft>
                        <a:buNone/>
                      </a:pPr>
                      <a:r>
                        <a:rPr lang="en" sz="1800" b="1">
                          <a:solidFill>
                            <a:srgbClr val="FFFFFF"/>
                          </a:solidFill>
                          <a:latin typeface="Roboto"/>
                          <a:ea typeface="Roboto"/>
                          <a:cs typeface="Roboto"/>
                          <a:sym typeface="Roboto"/>
                        </a:rPr>
                        <a:t>Logic</a:t>
                      </a:r>
                      <a:endParaRPr sz="1800" b="1">
                        <a:solidFill>
                          <a:srgbClr val="FFFFFF"/>
                        </a:solidFill>
                        <a:latin typeface="Roboto"/>
                        <a:ea typeface="Roboto"/>
                        <a:cs typeface="Roboto"/>
                        <a:sym typeface="Roboto"/>
                      </a:endParaRPr>
                    </a:p>
                  </a:txBody>
                  <a:tcPr marL="91425" marR="91425" marT="0" marB="0" anchor="ctr">
                    <a:solidFill>
                      <a:srgbClr val="000000"/>
                    </a:solidFill>
                  </a:tcPr>
                </a:tc>
                <a:extLst>
                  <a:ext uri="{0D108BD9-81ED-4DB2-BD59-A6C34878D82A}">
                    <a16:rowId xmlns:a16="http://schemas.microsoft.com/office/drawing/2014/main" val="10000"/>
                  </a:ext>
                </a:extLst>
              </a:tr>
              <a:tr h="624250">
                <a:tc>
                  <a:txBody>
                    <a:bodyPr/>
                    <a:lstStyle/>
                    <a:p>
                      <a:pPr marL="0" lvl="0" indent="0" algn="l" rtl="0">
                        <a:spcBef>
                          <a:spcPts val="0"/>
                        </a:spcBef>
                        <a:spcAft>
                          <a:spcPts val="0"/>
                        </a:spcAft>
                        <a:buNone/>
                      </a:pPr>
                      <a:r>
                        <a:rPr lang="en" sz="1800">
                          <a:latin typeface="Roboto Light"/>
                          <a:ea typeface="Roboto Light"/>
                          <a:cs typeface="Roboto Light"/>
                          <a:sym typeface="Roboto Light"/>
                        </a:rPr>
                        <a:t>1. Numbers</a:t>
                      </a:r>
                      <a:endParaRPr sz="1800">
                        <a:latin typeface="Roboto Light"/>
                        <a:ea typeface="Roboto Light"/>
                        <a:cs typeface="Roboto Light"/>
                        <a:sym typeface="Roboto Light"/>
                      </a:endParaRPr>
                    </a:p>
                  </a:txBody>
                  <a:tcPr marL="91425" marR="91425" marT="0" marB="0" anchor="ctr">
                    <a:solidFill>
                      <a:schemeClr val="accent6"/>
                    </a:solidFill>
                  </a:tcPr>
                </a:tc>
                <a:tc>
                  <a:txBody>
                    <a:bodyPr/>
                    <a:lstStyle/>
                    <a:p>
                      <a:pPr marL="0" lvl="0" indent="0" algn="l" rtl="0">
                        <a:spcBef>
                          <a:spcPts val="0"/>
                        </a:spcBef>
                        <a:spcAft>
                          <a:spcPts val="0"/>
                        </a:spcAft>
                        <a:buNone/>
                      </a:pPr>
                      <a:r>
                        <a:rPr lang="en" sz="1800">
                          <a:latin typeface="Roboto Light"/>
                          <a:ea typeface="Roboto Light"/>
                          <a:cs typeface="Roboto Light"/>
                          <a:sym typeface="Roboto Light"/>
                        </a:rPr>
                        <a:t>1. Operators</a:t>
                      </a:r>
                      <a:endParaRPr sz="1800">
                        <a:latin typeface="Roboto Light"/>
                        <a:ea typeface="Roboto Light"/>
                        <a:cs typeface="Roboto Light"/>
                        <a:sym typeface="Roboto Light"/>
                      </a:endParaRPr>
                    </a:p>
                  </a:txBody>
                  <a:tcPr marL="91425" marR="91425" marT="0" marB="0" anchor="ctr">
                    <a:solidFill>
                      <a:schemeClr val="accent6"/>
                    </a:solidFill>
                  </a:tcPr>
                </a:tc>
                <a:extLst>
                  <a:ext uri="{0D108BD9-81ED-4DB2-BD59-A6C34878D82A}">
                    <a16:rowId xmlns:a16="http://schemas.microsoft.com/office/drawing/2014/main" val="10001"/>
                  </a:ext>
                </a:extLst>
              </a:tr>
              <a:tr h="624250">
                <a:tc>
                  <a:txBody>
                    <a:bodyPr/>
                    <a:lstStyle/>
                    <a:p>
                      <a:pPr marL="0" lvl="0" indent="0" algn="l" rtl="0">
                        <a:spcBef>
                          <a:spcPts val="0"/>
                        </a:spcBef>
                        <a:spcAft>
                          <a:spcPts val="0"/>
                        </a:spcAft>
                        <a:buNone/>
                      </a:pPr>
                      <a:r>
                        <a:rPr lang="en" sz="1800">
                          <a:latin typeface="Roboto Light"/>
                          <a:ea typeface="Roboto Light"/>
                          <a:cs typeface="Roboto Light"/>
                          <a:sym typeface="Roboto Light"/>
                        </a:rPr>
                        <a:t>2. Strings</a:t>
                      </a:r>
                      <a:endParaRPr sz="1800">
                        <a:latin typeface="Roboto Light"/>
                        <a:ea typeface="Roboto Light"/>
                        <a:cs typeface="Roboto Light"/>
                        <a:sym typeface="Roboto Light"/>
                      </a:endParaRPr>
                    </a:p>
                  </a:txBody>
                  <a:tcPr marL="91425" marR="91425" marT="0" marB="0" anchor="ctr">
                    <a:solidFill>
                      <a:schemeClr val="accent6"/>
                    </a:solidFill>
                  </a:tcPr>
                </a:tc>
                <a:tc>
                  <a:txBody>
                    <a:bodyPr/>
                    <a:lstStyle/>
                    <a:p>
                      <a:pPr marL="0" lvl="0" indent="0" algn="l" rtl="0">
                        <a:spcBef>
                          <a:spcPts val="0"/>
                        </a:spcBef>
                        <a:spcAft>
                          <a:spcPts val="0"/>
                        </a:spcAft>
                        <a:buNone/>
                      </a:pPr>
                      <a:r>
                        <a:rPr lang="en" sz="1800">
                          <a:latin typeface="Roboto Light"/>
                          <a:ea typeface="Roboto Light"/>
                          <a:cs typeface="Roboto Light"/>
                          <a:sym typeface="Roboto Light"/>
                        </a:rPr>
                        <a:t>2. Conditionals</a:t>
                      </a:r>
                      <a:endParaRPr sz="1800">
                        <a:latin typeface="Roboto Light"/>
                        <a:ea typeface="Roboto Light"/>
                        <a:cs typeface="Roboto Light"/>
                        <a:sym typeface="Roboto Light"/>
                      </a:endParaRPr>
                    </a:p>
                  </a:txBody>
                  <a:tcPr marL="91425" marR="91425" marT="0" marB="0" anchor="ctr">
                    <a:solidFill>
                      <a:schemeClr val="accent6"/>
                    </a:solidFill>
                  </a:tcPr>
                </a:tc>
                <a:extLst>
                  <a:ext uri="{0D108BD9-81ED-4DB2-BD59-A6C34878D82A}">
                    <a16:rowId xmlns:a16="http://schemas.microsoft.com/office/drawing/2014/main" val="10002"/>
                  </a:ext>
                </a:extLst>
              </a:tr>
              <a:tr h="624250">
                <a:tc>
                  <a:txBody>
                    <a:bodyPr/>
                    <a:lstStyle/>
                    <a:p>
                      <a:pPr marL="0" lvl="0" indent="0" algn="l" rtl="0">
                        <a:spcBef>
                          <a:spcPts val="0"/>
                        </a:spcBef>
                        <a:spcAft>
                          <a:spcPts val="0"/>
                        </a:spcAft>
                        <a:buNone/>
                      </a:pPr>
                      <a:r>
                        <a:rPr lang="en" sz="1800">
                          <a:latin typeface="Roboto Light"/>
                          <a:ea typeface="Roboto Light"/>
                          <a:cs typeface="Roboto Light"/>
                          <a:sym typeface="Roboto Light"/>
                        </a:rPr>
                        <a:t>3. Booleans</a:t>
                      </a:r>
                      <a:endParaRPr sz="1800">
                        <a:latin typeface="Roboto Light"/>
                        <a:ea typeface="Roboto Light"/>
                        <a:cs typeface="Roboto Light"/>
                        <a:sym typeface="Roboto Light"/>
                      </a:endParaRPr>
                    </a:p>
                  </a:txBody>
                  <a:tcPr marL="91425" marR="91425" marT="0" marB="0" anchor="ctr">
                    <a:solidFill>
                      <a:schemeClr val="accent6"/>
                    </a:solidFill>
                  </a:tcPr>
                </a:tc>
                <a:tc>
                  <a:txBody>
                    <a:bodyPr/>
                    <a:lstStyle/>
                    <a:p>
                      <a:pPr marL="0" lvl="0" indent="0" algn="l" rtl="0">
                        <a:spcBef>
                          <a:spcPts val="0"/>
                        </a:spcBef>
                        <a:spcAft>
                          <a:spcPts val="0"/>
                        </a:spcAft>
                        <a:buNone/>
                      </a:pPr>
                      <a:r>
                        <a:rPr lang="en" sz="1800">
                          <a:latin typeface="Roboto Light"/>
                          <a:ea typeface="Roboto Light"/>
                          <a:cs typeface="Roboto Light"/>
                          <a:sym typeface="Roboto Light"/>
                        </a:rPr>
                        <a:t>3. Loops</a:t>
                      </a:r>
                      <a:endParaRPr sz="1800">
                        <a:latin typeface="Roboto Light"/>
                        <a:ea typeface="Roboto Light"/>
                        <a:cs typeface="Roboto Light"/>
                        <a:sym typeface="Roboto Light"/>
                      </a:endParaRPr>
                    </a:p>
                  </a:txBody>
                  <a:tcPr marL="91425" marR="91425" marT="0" marB="0" anchor="ctr">
                    <a:solidFill>
                      <a:schemeClr val="accent6"/>
                    </a:solidFill>
                  </a:tcPr>
                </a:tc>
                <a:extLst>
                  <a:ext uri="{0D108BD9-81ED-4DB2-BD59-A6C34878D82A}">
                    <a16:rowId xmlns:a16="http://schemas.microsoft.com/office/drawing/2014/main" val="10003"/>
                  </a:ext>
                </a:extLst>
              </a:tr>
              <a:tr h="624250">
                <a:tc>
                  <a:txBody>
                    <a:bodyPr/>
                    <a:lstStyle/>
                    <a:p>
                      <a:pPr marL="0" lvl="0" indent="0" algn="l" rtl="0">
                        <a:spcBef>
                          <a:spcPts val="0"/>
                        </a:spcBef>
                        <a:spcAft>
                          <a:spcPts val="0"/>
                        </a:spcAft>
                        <a:buNone/>
                      </a:pPr>
                      <a:r>
                        <a:rPr lang="en" sz="1800">
                          <a:latin typeface="Roboto Light"/>
                          <a:ea typeface="Roboto Light"/>
                          <a:cs typeface="Roboto Light"/>
                          <a:sym typeface="Roboto Light"/>
                        </a:rPr>
                        <a:t>4. Lists</a:t>
                      </a:r>
                      <a:endParaRPr sz="1800">
                        <a:latin typeface="Roboto Light"/>
                        <a:ea typeface="Roboto Light"/>
                        <a:cs typeface="Roboto Light"/>
                        <a:sym typeface="Roboto Light"/>
                      </a:endParaRPr>
                    </a:p>
                  </a:txBody>
                  <a:tcPr marL="91425" marR="91425" marT="0" marB="0" anchor="ctr">
                    <a:solidFill>
                      <a:schemeClr val="accent6"/>
                    </a:solidFill>
                  </a:tcPr>
                </a:tc>
                <a:tc>
                  <a:txBody>
                    <a:bodyPr/>
                    <a:lstStyle/>
                    <a:p>
                      <a:pPr marL="0" lvl="0" indent="0" algn="l" rtl="0">
                        <a:spcBef>
                          <a:spcPts val="0"/>
                        </a:spcBef>
                        <a:spcAft>
                          <a:spcPts val="0"/>
                        </a:spcAft>
                        <a:buNone/>
                      </a:pPr>
                      <a:r>
                        <a:rPr lang="en" sz="1800">
                          <a:solidFill>
                            <a:srgbClr val="A9B7C0"/>
                          </a:solidFill>
                          <a:latin typeface="Roboto Light"/>
                          <a:ea typeface="Roboto Light"/>
                          <a:cs typeface="Roboto Light"/>
                          <a:sym typeface="Roboto Light"/>
                        </a:rPr>
                        <a:t>4. Functions</a:t>
                      </a:r>
                      <a:endParaRPr sz="1800">
                        <a:solidFill>
                          <a:srgbClr val="A9B7C0"/>
                        </a:solidFill>
                        <a:latin typeface="Roboto Light"/>
                        <a:ea typeface="Roboto Light"/>
                        <a:cs typeface="Roboto Light"/>
                        <a:sym typeface="Roboto Light"/>
                      </a:endParaRPr>
                    </a:p>
                  </a:txBody>
                  <a:tcPr marL="91425" marR="91425" marT="0" marB="0" anchor="ctr">
                    <a:solidFill>
                      <a:schemeClr val="lt2"/>
                    </a:solidFill>
                  </a:tcPr>
                </a:tc>
                <a:extLst>
                  <a:ext uri="{0D108BD9-81ED-4DB2-BD59-A6C34878D82A}">
                    <a16:rowId xmlns:a16="http://schemas.microsoft.com/office/drawing/2014/main" val="10004"/>
                  </a:ext>
                </a:extLst>
              </a:tr>
              <a:tr h="624250">
                <a:tc>
                  <a:txBody>
                    <a:bodyPr/>
                    <a:lstStyle/>
                    <a:p>
                      <a:pPr marL="0" lvl="0" indent="0" algn="l" rtl="0">
                        <a:spcBef>
                          <a:spcPts val="0"/>
                        </a:spcBef>
                        <a:spcAft>
                          <a:spcPts val="0"/>
                        </a:spcAft>
                        <a:buNone/>
                      </a:pPr>
                      <a:r>
                        <a:rPr lang="en" sz="1800">
                          <a:latin typeface="Roboto Light"/>
                          <a:ea typeface="Roboto Light"/>
                          <a:cs typeface="Roboto Light"/>
                          <a:sym typeface="Roboto Light"/>
                        </a:rPr>
                        <a:t>5. Dictionaries</a:t>
                      </a:r>
                      <a:endParaRPr sz="1800">
                        <a:latin typeface="Roboto Light"/>
                        <a:ea typeface="Roboto Light"/>
                        <a:cs typeface="Roboto Light"/>
                        <a:sym typeface="Roboto Light"/>
                      </a:endParaRPr>
                    </a:p>
                  </a:txBody>
                  <a:tcPr marL="91425" marR="91425" marT="0" marB="0" anchor="ctr">
                    <a:solidFill>
                      <a:schemeClr val="accent6"/>
                    </a:solidFill>
                  </a:tcPr>
                </a:tc>
                <a:tc>
                  <a:txBody>
                    <a:bodyPr/>
                    <a:lstStyle/>
                    <a:p>
                      <a:pPr marL="0" lvl="0" indent="0" algn="l" rtl="0">
                        <a:spcBef>
                          <a:spcPts val="0"/>
                        </a:spcBef>
                        <a:spcAft>
                          <a:spcPts val="0"/>
                        </a:spcAft>
                        <a:buNone/>
                      </a:pPr>
                      <a:r>
                        <a:rPr lang="en" sz="1800">
                          <a:solidFill>
                            <a:srgbClr val="A9B7C0"/>
                          </a:solidFill>
                          <a:latin typeface="Roboto Light"/>
                          <a:ea typeface="Roboto Light"/>
                          <a:cs typeface="Roboto Light"/>
                          <a:sym typeface="Roboto Light"/>
                        </a:rPr>
                        <a:t>5. Modules</a:t>
                      </a:r>
                      <a:endParaRPr sz="1800">
                        <a:solidFill>
                          <a:srgbClr val="A9B7C0"/>
                        </a:solidFill>
                        <a:latin typeface="Roboto Light"/>
                        <a:ea typeface="Roboto Light"/>
                        <a:cs typeface="Roboto Light"/>
                        <a:sym typeface="Roboto Light"/>
                      </a:endParaRPr>
                    </a:p>
                  </a:txBody>
                  <a:tcPr marL="91425" marR="91425" marT="0" marB="0" anchor="ctr">
                    <a:solidFill>
                      <a:srgbClr val="FFFFFF"/>
                    </a:solidFill>
                  </a:tcPr>
                </a:tc>
                <a:extLst>
                  <a:ext uri="{0D108BD9-81ED-4DB2-BD59-A6C34878D82A}">
                    <a16:rowId xmlns:a16="http://schemas.microsoft.com/office/drawing/2014/main" val="10005"/>
                  </a:ext>
                </a:extLst>
              </a:tr>
            </a:tbl>
          </a:graphicData>
        </a:graphic>
      </p:graphicFrame>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1869"/>
        <p:cNvGrpSpPr/>
        <p:nvPr/>
      </p:nvGrpSpPr>
      <p:grpSpPr>
        <a:xfrm>
          <a:off x="0" y="0"/>
          <a:ext cx="0" cy="0"/>
          <a:chOff x="0" y="0"/>
          <a:chExt cx="0" cy="0"/>
        </a:xfrm>
      </p:grpSpPr>
      <p:sp>
        <p:nvSpPr>
          <p:cNvPr id="1870" name="Google Shape;1870;p134"/>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Class Objectives</a:t>
            </a:r>
            <a:endParaRPr/>
          </a:p>
        </p:txBody>
      </p:sp>
      <p:sp>
        <p:nvSpPr>
          <p:cNvPr id="1871" name="Google Shape;1871;p134"/>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By the end of class today, you will be able to:</a:t>
            </a:r>
            <a:endParaRPr/>
          </a:p>
        </p:txBody>
      </p:sp>
      <p:sp>
        <p:nvSpPr>
          <p:cNvPr id="1872" name="Google Shape;1872;p13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83</a:t>
            </a:fld>
            <a:endParaRPr/>
          </a:p>
        </p:txBody>
      </p:sp>
      <p:sp>
        <p:nvSpPr>
          <p:cNvPr id="1873" name="Google Shape;1873;p134"/>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874" name="Google Shape;1874;p134"/>
          <p:cNvSpPr txBox="1">
            <a:spLocks noGrp="1"/>
          </p:cNvSpPr>
          <p:nvPr>
            <p:ph type="body" idx="3"/>
          </p:nvPr>
        </p:nvSpPr>
        <p:spPr>
          <a:xfrm>
            <a:off x="175" y="1284250"/>
            <a:ext cx="9144000" cy="3622200"/>
          </a:xfrm>
          <a:prstGeom prst="rect">
            <a:avLst/>
          </a:prstGeom>
        </p:spPr>
        <p:txBody>
          <a:bodyPr spcFirstLastPara="1" wrap="square" lIns="457200" tIns="0" rIns="457200" bIns="914400" anchor="t" anchorCtr="0">
            <a:noAutofit/>
          </a:bodyPr>
          <a:lstStyle/>
          <a:p>
            <a:pPr marL="320040" lvl="0" indent="-193040" algn="l" rtl="0">
              <a:lnSpc>
                <a:spcPct val="112000"/>
              </a:lnSpc>
              <a:spcBef>
                <a:spcPts val="0"/>
              </a:spcBef>
              <a:spcAft>
                <a:spcPts val="0"/>
              </a:spcAft>
              <a:buClr>
                <a:srgbClr val="24292E"/>
              </a:buClr>
              <a:buSzPts val="1600"/>
              <a:buFont typeface="Roboto"/>
              <a:buChar char="✅"/>
            </a:pPr>
            <a:r>
              <a:rPr lang="en" sz="1600">
                <a:solidFill>
                  <a:srgbClr val="24292E"/>
                </a:solidFill>
              </a:rPr>
              <a:t>Use simple and complex conditionals to create branching paths for programs to execute.</a:t>
            </a:r>
            <a:endParaRPr sz="1600">
              <a:solidFill>
                <a:srgbClr val="24292E"/>
              </a:solidFill>
            </a:endParaRPr>
          </a:p>
          <a:p>
            <a:pPr marL="320040" lvl="0" indent="-193040" algn="l" rtl="0">
              <a:lnSpc>
                <a:spcPct val="112000"/>
              </a:lnSpc>
              <a:spcBef>
                <a:spcPts val="1200"/>
              </a:spcBef>
              <a:spcAft>
                <a:spcPts val="0"/>
              </a:spcAft>
              <a:buClr>
                <a:srgbClr val="24292E"/>
              </a:buClr>
              <a:buSzPts val="1600"/>
              <a:buFont typeface="Roboto"/>
              <a:buChar char="✅"/>
            </a:pPr>
            <a:r>
              <a:rPr lang="en" sz="1600">
                <a:solidFill>
                  <a:srgbClr val="24292E"/>
                </a:solidFill>
              </a:rPr>
              <a:t>Build a command-line application using conditionals and user input.</a:t>
            </a:r>
            <a:endParaRPr sz="1600">
              <a:solidFill>
                <a:srgbClr val="24292E"/>
              </a:solidFill>
            </a:endParaRPr>
          </a:p>
          <a:p>
            <a:pPr marL="320040" lvl="0" indent="-193040" algn="l" rtl="0">
              <a:lnSpc>
                <a:spcPct val="112000"/>
              </a:lnSpc>
              <a:spcBef>
                <a:spcPts val="1200"/>
              </a:spcBef>
              <a:spcAft>
                <a:spcPts val="0"/>
              </a:spcAft>
              <a:buClr>
                <a:srgbClr val="24292E"/>
              </a:buClr>
              <a:buSzPts val="1600"/>
              <a:buFont typeface="Roboto"/>
              <a:buChar char="✅"/>
            </a:pPr>
            <a:r>
              <a:rPr lang="en" sz="1600">
                <a:solidFill>
                  <a:srgbClr val="24292E"/>
                </a:solidFill>
              </a:rPr>
              <a:t>Use </a:t>
            </a:r>
            <a:r>
              <a:rPr lang="en" sz="1600">
                <a:solidFill>
                  <a:srgbClr val="24292E"/>
                </a:solidFill>
                <a:highlight>
                  <a:schemeClr val="lt2"/>
                </a:highlight>
                <a:latin typeface="Inconsolata"/>
                <a:ea typeface="Inconsolata"/>
                <a:cs typeface="Inconsolata"/>
                <a:sym typeface="Inconsolata"/>
              </a:rPr>
              <a:t>for</a:t>
            </a:r>
            <a:r>
              <a:rPr lang="en" sz="1600">
                <a:solidFill>
                  <a:srgbClr val="24292E"/>
                </a:solidFill>
              </a:rPr>
              <a:t> and </a:t>
            </a:r>
            <a:r>
              <a:rPr lang="en" sz="1600">
                <a:solidFill>
                  <a:srgbClr val="24292E"/>
                </a:solidFill>
                <a:highlight>
                  <a:schemeClr val="lt2"/>
                </a:highlight>
                <a:latin typeface="Inconsolata"/>
                <a:ea typeface="Inconsolata"/>
                <a:cs typeface="Inconsolata"/>
                <a:sym typeface="Inconsolata"/>
              </a:rPr>
              <a:t>while</a:t>
            </a:r>
            <a:r>
              <a:rPr lang="en" sz="1600">
                <a:solidFill>
                  <a:srgbClr val="24292E"/>
                </a:solidFill>
              </a:rPr>
              <a:t> loops to iterate through lists and dictionaries to perform basic operations on collections of data.</a:t>
            </a:r>
            <a:endParaRPr sz="1600">
              <a:solidFill>
                <a:srgbClr val="24292E"/>
              </a:solidFill>
            </a:endParaRPr>
          </a:p>
          <a:p>
            <a:pPr marL="320040" lvl="0" indent="-193040" algn="l" rtl="0">
              <a:lnSpc>
                <a:spcPct val="112000"/>
              </a:lnSpc>
              <a:spcBef>
                <a:spcPts val="1200"/>
              </a:spcBef>
              <a:spcAft>
                <a:spcPts val="0"/>
              </a:spcAft>
              <a:buClr>
                <a:srgbClr val="24292E"/>
              </a:buClr>
              <a:buSzPts val="1600"/>
              <a:buFont typeface="Roboto"/>
              <a:buChar char="✅"/>
            </a:pPr>
            <a:r>
              <a:rPr lang="en" sz="1600">
                <a:solidFill>
                  <a:srgbClr val="24292E"/>
                </a:solidFill>
              </a:rPr>
              <a:t>Use the </a:t>
            </a:r>
            <a:r>
              <a:rPr lang="en" sz="1600">
                <a:solidFill>
                  <a:srgbClr val="24292E"/>
                </a:solidFill>
                <a:highlight>
                  <a:schemeClr val="lt2"/>
                </a:highlight>
                <a:latin typeface="Inconsolata"/>
                <a:ea typeface="Inconsolata"/>
                <a:cs typeface="Inconsolata"/>
                <a:sym typeface="Inconsolata"/>
              </a:rPr>
              <a:t>range</a:t>
            </a:r>
            <a:r>
              <a:rPr lang="en" sz="1600">
                <a:solidFill>
                  <a:srgbClr val="24292E"/>
                </a:solidFill>
              </a:rPr>
              <a:t> function to loop through a list with defined ranges.</a:t>
            </a:r>
            <a:endParaRPr sz="1600">
              <a:solidFill>
                <a:srgbClr val="24292E"/>
              </a:solidFill>
            </a:endParaRPr>
          </a:p>
          <a:p>
            <a:pPr marL="320040" lvl="0" indent="-193040" algn="l" rtl="0">
              <a:lnSpc>
                <a:spcPct val="112000"/>
              </a:lnSpc>
              <a:spcBef>
                <a:spcPts val="1200"/>
              </a:spcBef>
              <a:spcAft>
                <a:spcPts val="0"/>
              </a:spcAft>
              <a:buClr>
                <a:srgbClr val="24292E"/>
              </a:buClr>
              <a:buSzPts val="1600"/>
              <a:buFont typeface="Roboto"/>
              <a:buChar char="✅"/>
            </a:pPr>
            <a:r>
              <a:rPr lang="en" sz="1600">
                <a:solidFill>
                  <a:srgbClr val="24292E"/>
                </a:solidFill>
              </a:rPr>
              <a:t>Use the </a:t>
            </a:r>
            <a:r>
              <a:rPr lang="en" sz="1600">
                <a:solidFill>
                  <a:srgbClr val="24292E"/>
                </a:solidFill>
                <a:highlight>
                  <a:schemeClr val="lt2"/>
                </a:highlight>
                <a:latin typeface="Inconsolata"/>
                <a:ea typeface="Inconsolata"/>
                <a:cs typeface="Inconsolata"/>
                <a:sym typeface="Inconsolata"/>
              </a:rPr>
              <a:t>enumerate</a:t>
            </a:r>
            <a:r>
              <a:rPr lang="en" sz="1600">
                <a:solidFill>
                  <a:srgbClr val="24292E"/>
                </a:solidFill>
              </a:rPr>
              <a:t> function to loop through a list with a built-in counter.</a:t>
            </a:r>
            <a:endParaRPr sz="1600">
              <a:solidFill>
                <a:srgbClr val="24292E"/>
              </a:solidFill>
            </a:endParaRPr>
          </a:p>
          <a:p>
            <a:pPr marL="320040" lvl="0" indent="-193040" algn="l" rtl="0">
              <a:lnSpc>
                <a:spcPct val="112000"/>
              </a:lnSpc>
              <a:spcBef>
                <a:spcPts val="1200"/>
              </a:spcBef>
              <a:spcAft>
                <a:spcPts val="1200"/>
              </a:spcAft>
              <a:buClr>
                <a:srgbClr val="24292E"/>
              </a:buClr>
              <a:buSzPts val="1600"/>
              <a:buFont typeface="Roboto"/>
              <a:buChar char="✅"/>
            </a:pPr>
            <a:r>
              <a:rPr lang="en" sz="1600">
                <a:solidFill>
                  <a:srgbClr val="24292E"/>
                </a:solidFill>
              </a:rPr>
              <a:t>Use </a:t>
            </a:r>
            <a:r>
              <a:rPr lang="en" sz="1600">
                <a:solidFill>
                  <a:srgbClr val="24292E"/>
                </a:solidFill>
                <a:highlight>
                  <a:schemeClr val="lt2"/>
                </a:highlight>
                <a:latin typeface="Inconsolata"/>
                <a:ea typeface="Inconsolata"/>
                <a:cs typeface="Inconsolata"/>
                <a:sym typeface="Inconsolata"/>
              </a:rPr>
              <a:t>key</a:t>
            </a:r>
            <a:r>
              <a:rPr lang="en" sz="1600">
                <a:solidFill>
                  <a:srgbClr val="24292E"/>
                </a:solidFill>
              </a:rPr>
              <a:t>, </a:t>
            </a:r>
            <a:r>
              <a:rPr lang="en" sz="1600">
                <a:solidFill>
                  <a:srgbClr val="24292E"/>
                </a:solidFill>
                <a:highlight>
                  <a:schemeClr val="lt2"/>
                </a:highlight>
                <a:latin typeface="Inconsolata"/>
                <a:ea typeface="Inconsolata"/>
                <a:cs typeface="Inconsolata"/>
                <a:sym typeface="Inconsolata"/>
              </a:rPr>
              <a:t>value</a:t>
            </a:r>
            <a:r>
              <a:rPr lang="en" sz="1600">
                <a:solidFill>
                  <a:srgbClr val="24292E"/>
                </a:solidFill>
              </a:rPr>
              <a:t>, and </a:t>
            </a:r>
            <a:r>
              <a:rPr lang="en" sz="1600">
                <a:solidFill>
                  <a:srgbClr val="24292E"/>
                </a:solidFill>
                <a:highlight>
                  <a:schemeClr val="lt2"/>
                </a:highlight>
                <a:latin typeface="Inconsolata"/>
                <a:ea typeface="Inconsolata"/>
                <a:cs typeface="Inconsolata"/>
                <a:sym typeface="Inconsolata"/>
              </a:rPr>
              <a:t>item</a:t>
            </a:r>
            <a:r>
              <a:rPr lang="en" sz="1600">
                <a:solidFill>
                  <a:srgbClr val="24292E"/>
                </a:solidFill>
              </a:rPr>
              <a:t> methods with loops to convert data from dictionaries into lists.</a:t>
            </a:r>
            <a:endParaRPr sz="1600">
              <a:solidFill>
                <a:srgbClr val="24292E"/>
              </a:solidFill>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1878"/>
        <p:cNvGrpSpPr/>
        <p:nvPr/>
      </p:nvGrpSpPr>
      <p:grpSpPr>
        <a:xfrm>
          <a:off x="0" y="0"/>
          <a:ext cx="0" cy="0"/>
          <a:chOff x="0" y="0"/>
          <a:chExt cx="0" cy="0"/>
        </a:xfrm>
      </p:grpSpPr>
      <p:sp>
        <p:nvSpPr>
          <p:cNvPr id="1879" name="Google Shape;1879;p135"/>
          <p:cNvSpPr txBox="1">
            <a:spLocks noGrp="1"/>
          </p:cNvSpPr>
          <p:nvPr>
            <p:ph type="title"/>
          </p:nvPr>
        </p:nvSpPr>
        <p:spPr>
          <a:xfrm>
            <a:off x="237100"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Questions?</a:t>
            </a:r>
            <a:endParaRPr/>
          </a:p>
        </p:txBody>
      </p:sp>
      <p:sp>
        <p:nvSpPr>
          <p:cNvPr id="1880" name="Google Shape;1880;p13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84</a:t>
            </a:fld>
            <a:endParaRPr/>
          </a:p>
        </p:txBody>
      </p:sp>
      <p:sp>
        <p:nvSpPr>
          <p:cNvPr id="1881" name="Google Shape;1881;p135"/>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81"/>
        <p:cNvGrpSpPr/>
        <p:nvPr/>
      </p:nvGrpSpPr>
      <p:grpSpPr>
        <a:xfrm>
          <a:off x="0" y="0"/>
          <a:ext cx="0" cy="0"/>
          <a:chOff x="0" y="0"/>
          <a:chExt cx="0" cy="0"/>
        </a:xfrm>
      </p:grpSpPr>
      <p:sp>
        <p:nvSpPr>
          <p:cNvPr id="1082" name="Google Shape;1082;p6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Conditionals</a:t>
            </a:r>
            <a:endParaRPr/>
          </a:p>
        </p:txBody>
      </p:sp>
      <p:sp>
        <p:nvSpPr>
          <p:cNvPr id="1083" name="Google Shape;1083;p6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9</a:t>
            </a:fld>
            <a:endParaRPr/>
          </a:p>
        </p:txBody>
      </p:sp>
      <p:sp>
        <p:nvSpPr>
          <p:cNvPr id="1084" name="Google Shape;1084;p60"/>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pic>
        <p:nvPicPr>
          <p:cNvPr id="1085" name="Google Shape;1085;p60"/>
          <p:cNvPicPr preferRelativeResize="0"/>
          <p:nvPr/>
        </p:nvPicPr>
        <p:blipFill>
          <a:blip r:embed="rId3">
            <a:alphaModFix/>
          </a:blip>
          <a:stretch>
            <a:fillRect/>
          </a:stretch>
        </p:blipFill>
        <p:spPr>
          <a:xfrm>
            <a:off x="728550" y="1527725"/>
            <a:ext cx="1095201" cy="1602276"/>
          </a:xfrm>
          <a:prstGeom prst="rect">
            <a:avLst/>
          </a:prstGeom>
          <a:noFill/>
          <a:ln>
            <a:noFill/>
          </a:ln>
        </p:spPr>
      </p:pic>
      <p:sp>
        <p:nvSpPr>
          <p:cNvPr id="1086" name="Google Shape;1086;p60"/>
          <p:cNvSpPr txBox="1"/>
          <p:nvPr/>
        </p:nvSpPr>
        <p:spPr>
          <a:xfrm>
            <a:off x="2015850" y="1446425"/>
            <a:ext cx="6501900" cy="285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b="1">
                <a:latin typeface="Roboto"/>
                <a:ea typeface="Roboto"/>
                <a:cs typeface="Roboto"/>
                <a:sym typeface="Roboto"/>
              </a:rPr>
              <a:t>Conditionals </a:t>
            </a:r>
            <a:r>
              <a:rPr lang="en" sz="2400">
                <a:latin typeface="Roboto Light"/>
                <a:ea typeface="Roboto Light"/>
                <a:cs typeface="Roboto Light"/>
                <a:sym typeface="Roboto Light"/>
              </a:rPr>
              <a:t>are statements ubiquitous in coding that allow programs to perform more complex computations and actions based on </a:t>
            </a:r>
            <a:r>
              <a:rPr lang="en" sz="2000">
                <a:latin typeface="Roboto Mono Light"/>
                <a:ea typeface="Roboto Mono Light"/>
                <a:cs typeface="Roboto Mono Light"/>
                <a:sym typeface="Roboto Mono Light"/>
              </a:rPr>
              <a:t>if</a:t>
            </a:r>
            <a:r>
              <a:rPr lang="en" sz="1800">
                <a:latin typeface="Roboto Light"/>
                <a:ea typeface="Roboto Light"/>
                <a:cs typeface="Roboto Light"/>
                <a:sym typeface="Roboto Light"/>
              </a:rPr>
              <a:t> </a:t>
            </a:r>
            <a:r>
              <a:rPr lang="en" sz="2400">
                <a:latin typeface="Roboto Light"/>
                <a:ea typeface="Roboto Light"/>
                <a:cs typeface="Roboto Light"/>
                <a:sym typeface="Roboto Light"/>
              </a:rPr>
              <a:t>statements and boolean conditions.</a:t>
            </a:r>
            <a:endParaRPr sz="2400">
              <a:latin typeface="Roboto Light"/>
              <a:ea typeface="Roboto Light"/>
              <a:cs typeface="Roboto Light"/>
              <a:sym typeface="Roboto Light"/>
            </a:endParaRPr>
          </a:p>
          <a:p>
            <a:pPr marL="0" lvl="0" indent="0" algn="l" rtl="0">
              <a:spcBef>
                <a:spcPts val="0"/>
              </a:spcBef>
              <a:spcAft>
                <a:spcPts val="0"/>
              </a:spcAft>
              <a:buClr>
                <a:schemeClr val="dk1"/>
              </a:buClr>
              <a:buSzPts val="1100"/>
              <a:buFont typeface="Arial"/>
              <a:buNone/>
            </a:pPr>
            <a:endParaRPr sz="2400">
              <a:latin typeface="Roboto Light"/>
              <a:ea typeface="Roboto Light"/>
              <a:cs typeface="Roboto Light"/>
              <a:sym typeface="Roboto Light"/>
            </a:endParaRPr>
          </a:p>
          <a:p>
            <a:pPr marL="0" lvl="0" indent="0" algn="l" rtl="0">
              <a:spcBef>
                <a:spcPts val="0"/>
              </a:spcBef>
              <a:spcAft>
                <a:spcPts val="0"/>
              </a:spcAft>
              <a:buNone/>
            </a:pPr>
            <a:endParaRPr sz="2400">
              <a:latin typeface="Roboto Light"/>
              <a:ea typeface="Roboto Light"/>
              <a:cs typeface="Roboto Light"/>
              <a:sym typeface="Roboto Light"/>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5082</Words>
  <Application>Microsoft Office PowerPoint</Application>
  <PresentationFormat>On-screen Show (16:9)</PresentationFormat>
  <Paragraphs>849</Paragraphs>
  <Slides>84</Slides>
  <Notes>84</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84</vt:i4>
      </vt:variant>
    </vt:vector>
  </HeadingPairs>
  <TitlesOfParts>
    <vt:vector size="95" baseType="lpstr">
      <vt:lpstr>Arial</vt:lpstr>
      <vt:lpstr>Courier</vt:lpstr>
      <vt:lpstr>Roboto</vt:lpstr>
      <vt:lpstr>Inconsolata</vt:lpstr>
      <vt:lpstr>Roboto Mono</vt:lpstr>
      <vt:lpstr>Roboto Mono Light</vt:lpstr>
      <vt:lpstr>Roboto Medium</vt:lpstr>
      <vt:lpstr>Roboto Light</vt:lpstr>
      <vt:lpstr>Courier New</vt:lpstr>
      <vt:lpstr>Roboto Thin</vt:lpstr>
      <vt:lpstr>Simple Light</vt:lpstr>
      <vt:lpstr>Python 1: Day 2</vt:lpstr>
      <vt:lpstr>Python: Conditionals and Loops </vt:lpstr>
      <vt:lpstr>Class Objectives</vt:lpstr>
      <vt:lpstr>Last Class we Covered:</vt:lpstr>
      <vt:lpstr>Today’s Class:</vt:lpstr>
      <vt:lpstr>Activity: Doling Out Data Types In this activity, you will create a wide variety of variables and print out the information contained within them to the screen.  Instructions sent via Slack.   </vt:lpstr>
      <vt:lpstr>Your Turn: Doling Out Data Types</vt:lpstr>
      <vt:lpstr>Conditionals</vt:lpstr>
      <vt:lpstr>Conditionals</vt:lpstr>
      <vt:lpstr>Conditionals</vt:lpstr>
      <vt:lpstr>Conditionals</vt:lpstr>
      <vt:lpstr>Conditionals</vt:lpstr>
      <vt:lpstr>Conditionals Format </vt:lpstr>
      <vt:lpstr>Conditional Syntax</vt:lpstr>
      <vt:lpstr>Conditionals</vt:lpstr>
      <vt:lpstr>Conditionals </vt:lpstr>
      <vt:lpstr>Simple Conditionals</vt:lpstr>
      <vt:lpstr>7 minutes</vt:lpstr>
      <vt:lpstr>Your Turn: Password Check</vt:lpstr>
      <vt:lpstr>Password Check Review</vt:lpstr>
      <vt:lpstr>Complex Conditionals </vt:lpstr>
      <vt:lpstr>While we can make plenty of applications that run on simple if...else conditionals, there will be times we want our programs to run more complex behavior. </vt:lpstr>
      <vt:lpstr>Complex Conditionals </vt:lpstr>
      <vt:lpstr>15 minutes</vt:lpstr>
      <vt:lpstr>Your Turn: Bad Bartending </vt:lpstr>
      <vt:lpstr>Bad Bartending Review</vt:lpstr>
      <vt:lpstr>Loops</vt:lpstr>
      <vt:lpstr>Loops</vt:lpstr>
      <vt:lpstr>Why use loops?</vt:lpstr>
      <vt:lpstr>Back to The Zoo Pen</vt:lpstr>
      <vt:lpstr>Back to The Zoo Pen (Logging)</vt:lpstr>
      <vt:lpstr>99 Loop Problems</vt:lpstr>
      <vt:lpstr>Why use loops?</vt:lpstr>
      <vt:lpstr>Loops are critical in programming</vt:lpstr>
      <vt:lpstr>For Loop Breakdown</vt:lpstr>
      <vt:lpstr>Enter the For-Loop</vt:lpstr>
      <vt:lpstr>Enter the For-Loop</vt:lpstr>
      <vt:lpstr>Run That For Loop</vt:lpstr>
      <vt:lpstr>Run That For Loop</vt:lpstr>
      <vt:lpstr>Run That For Loop</vt:lpstr>
      <vt:lpstr>Run That For Loop</vt:lpstr>
      <vt:lpstr>Run That For Loop</vt:lpstr>
      <vt:lpstr>Run That For Loop</vt:lpstr>
      <vt:lpstr>Run That For Loop</vt:lpstr>
      <vt:lpstr>Run That For Loop</vt:lpstr>
      <vt:lpstr>Run That For Loop</vt:lpstr>
      <vt:lpstr>Range and Enumerate </vt:lpstr>
      <vt:lpstr>Range (x,y)</vt:lpstr>
      <vt:lpstr>Range (x,y) </vt:lpstr>
      <vt:lpstr>Enumerate (x,y)</vt:lpstr>
      <vt:lpstr>Enumeration</vt:lpstr>
      <vt:lpstr>10 minutes</vt:lpstr>
      <vt:lpstr>Your Turn: Vulnerable List</vt:lpstr>
      <vt:lpstr>Vulnerable List Review</vt:lpstr>
      <vt:lpstr>PowerPoint Presentation</vt:lpstr>
      <vt:lpstr>Nested for Loops</vt:lpstr>
      <vt:lpstr>Nested for Loops</vt:lpstr>
      <vt:lpstr>Nested For Loops</vt:lpstr>
      <vt:lpstr>7 minutes</vt:lpstr>
      <vt:lpstr>Your Turn: Programmer Loop</vt:lpstr>
      <vt:lpstr>Programmer Loop Review</vt:lpstr>
      <vt:lpstr>While Loops</vt:lpstr>
      <vt:lpstr>For vs While</vt:lpstr>
      <vt:lpstr>For vs While</vt:lpstr>
      <vt:lpstr>Run That While Loop</vt:lpstr>
      <vt:lpstr>Run That While Loop</vt:lpstr>
      <vt:lpstr>Run That While Loop</vt:lpstr>
      <vt:lpstr>Run That While Loop</vt:lpstr>
      <vt:lpstr>Run That While Loop</vt:lpstr>
      <vt:lpstr>Run That While Loop</vt:lpstr>
      <vt:lpstr>Run That While Loop </vt:lpstr>
      <vt:lpstr>Run That While Loop </vt:lpstr>
      <vt:lpstr>Run That While Loop </vt:lpstr>
      <vt:lpstr>Run That While Loop </vt:lpstr>
      <vt:lpstr>Run That While Loop </vt:lpstr>
      <vt:lpstr>While Loops</vt:lpstr>
      <vt:lpstr>15 minutes</vt:lpstr>
      <vt:lpstr>Your Turn: The Number Chain </vt:lpstr>
      <vt:lpstr>The Number Chain Review</vt:lpstr>
      <vt:lpstr>20 minutes </vt:lpstr>
      <vt:lpstr>Kid in a Candy Store Review</vt:lpstr>
      <vt:lpstr>Python topics we’ve covered so far:</vt:lpstr>
      <vt:lpstr>Class Objectives</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Python 1: Day 2</dc:title>
  <cp:lastModifiedBy>Dan Schmidt</cp:lastModifiedBy>
  <cp:revision>1</cp:revision>
  <dcterms:modified xsi:type="dcterms:W3CDTF">2019-12-16T19:27:57Z</dcterms:modified>
</cp:coreProperties>
</file>